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3" r:id="rId4"/>
    <p:sldMasterId id="214748368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143500" cx="9144000"/>
  <p:notesSz cx="6858000" cy="9144000"/>
  <p:embeddedFontLst>
    <p:embeddedFont>
      <p:font typeface="Proxima Nova"/>
      <p:regular r:id="rId15"/>
      <p:bold r:id="rId16"/>
      <p:italic r:id="rId17"/>
      <p:boldItalic r:id="rId18"/>
    </p:embeddedFont>
    <p:embeddedFont>
      <p:font typeface="Proxima Nova Extrabold"/>
      <p:bold r:id="rId19"/>
    </p:embeddedFont>
    <p:embeddedFont>
      <p:font typeface="Proxima Nova Semibold"/>
      <p:regular r:id="rId20"/>
      <p:bold r:id="rId21"/>
      <p:boldItalic r:id="rId22"/>
    </p:embeddedFont>
    <p:embeddedFont>
      <p:font typeface="Helvetica Neue Light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Semibold-regular.fntdata"/><Relationship Id="rId22" Type="http://schemas.openxmlformats.org/officeDocument/2006/relationships/font" Target="fonts/ProximaNovaSemibold-boldItalic.fntdata"/><Relationship Id="rId21" Type="http://schemas.openxmlformats.org/officeDocument/2006/relationships/font" Target="fonts/ProximaNovaSemibold-bold.fntdata"/><Relationship Id="rId24" Type="http://schemas.openxmlformats.org/officeDocument/2006/relationships/font" Target="fonts/HelveticaNeueLight-bold.fntdata"/><Relationship Id="rId23" Type="http://schemas.openxmlformats.org/officeDocument/2006/relationships/font" Target="fonts/HelveticaNeueLigh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HelveticaNeueLight-boldItalic.fntdata"/><Relationship Id="rId25" Type="http://schemas.openxmlformats.org/officeDocument/2006/relationships/font" Target="fonts/HelveticaNeueLight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font" Target="fonts/ProximaNova-regular.fntdata"/><Relationship Id="rId14" Type="http://schemas.openxmlformats.org/officeDocument/2006/relationships/slide" Target="slides/slide8.xml"/><Relationship Id="rId17" Type="http://schemas.openxmlformats.org/officeDocument/2006/relationships/font" Target="fonts/ProximaNova-italic.fntdata"/><Relationship Id="rId16" Type="http://schemas.openxmlformats.org/officeDocument/2006/relationships/font" Target="fonts/ProximaNova-bold.fntdata"/><Relationship Id="rId19" Type="http://schemas.openxmlformats.org/officeDocument/2006/relationships/font" Target="fonts/ProximaNovaExtrabold-bold.fntdata"/><Relationship Id="rId18" Type="http://schemas.openxmlformats.org/officeDocument/2006/relationships/font" Target="fonts/ProximaNova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145f856198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145f856198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145f856198_0_3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145f856198_0_3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19149b6bb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119149b6bb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19149b6bb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119149b6bb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119149b6bb1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119149b6bb1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19149b6bb1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119149b6bb1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119149b6bb1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119149b6bb1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119149b6bb1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119149b6bb1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8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1.png"/><Relationship Id="rId3" Type="http://schemas.openxmlformats.org/officeDocument/2006/relationships/image" Target="../media/image7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19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8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8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8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8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8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8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8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8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8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8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8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8.png"/><Relationship Id="rId4" Type="http://schemas.openxmlformats.org/officeDocument/2006/relationships/image" Target="../media/image20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8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8.png"/><Relationship Id="rId4" Type="http://schemas.openxmlformats.org/officeDocument/2006/relationships/image" Target="../media/image20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8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8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8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6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8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2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SLIDE (WHITE)" showMasterSp="0">
  <p:cSld name="TITLE_AND_BODY_1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/>
          <p:nvPr>
            <p:ph idx="12" type="sldNum"/>
          </p:nvPr>
        </p:nvSpPr>
        <p:spPr>
          <a:xfrm>
            <a:off x="4484637" y="4905375"/>
            <a:ext cx="170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normAutofit lnSpcReduction="20000"/>
          </a:bodyPr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sz="1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4"/>
          <p:cNvSpPr txBox="1"/>
          <p:nvPr>
            <p:ph type="title"/>
          </p:nvPr>
        </p:nvSpPr>
        <p:spPr>
          <a:xfrm>
            <a:off x="413522" y="815691"/>
            <a:ext cx="6164700" cy="74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415603" y="1646653"/>
            <a:ext cx="6164700" cy="288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○"/>
              <a:defRPr>
                <a:solidFill>
                  <a:srgbClr val="222222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■"/>
              <a:defRPr>
                <a:solidFill>
                  <a:srgbClr val="222222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●"/>
              <a:defRPr>
                <a:solidFill>
                  <a:srgbClr val="222222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○"/>
              <a:defRPr>
                <a:solidFill>
                  <a:srgbClr val="222222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■"/>
              <a:defRPr>
                <a:solidFill>
                  <a:srgbClr val="222222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●"/>
              <a:defRPr>
                <a:solidFill>
                  <a:srgbClr val="222222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○"/>
              <a:defRPr>
                <a:solidFill>
                  <a:srgbClr val="222222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■"/>
              <a:defRPr>
                <a:solidFill>
                  <a:srgbClr val="222222"/>
                </a:solidFill>
              </a:defRPr>
            </a:lvl9pPr>
          </a:lstStyle>
          <a:p/>
        </p:txBody>
      </p:sp>
      <p:pic>
        <p:nvPicPr>
          <p:cNvPr descr="Parent Zone Logo (No strapline) RGB.png" id="59" name="Google Shape;5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075" y="4833938"/>
            <a:ext cx="825042" cy="142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Dark Purple)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/>
          <p:nvPr>
            <p:ph type="ctrTitle"/>
          </p:nvPr>
        </p:nvSpPr>
        <p:spPr>
          <a:xfrm>
            <a:off x="750752" y="88612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6" name="Google Shape;66;p16"/>
          <p:cNvSpPr txBox="1"/>
          <p:nvPr>
            <p:ph idx="1" type="subTitle"/>
          </p:nvPr>
        </p:nvSpPr>
        <p:spPr>
          <a:xfrm>
            <a:off x="750750" y="2910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F27F6"/>
              </a:buClr>
              <a:buSzPts val="1800"/>
              <a:buFont typeface="Proxima Nova"/>
              <a:buNone/>
              <a:defRPr b="1">
                <a:solidFill>
                  <a:srgbClr val="8F27F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68" name="Google Shape;6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625"/>
            <a:ext cx="1882975" cy="30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Purple)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 txBox="1"/>
          <p:nvPr>
            <p:ph type="ctrTitle"/>
          </p:nvPr>
        </p:nvSpPr>
        <p:spPr>
          <a:xfrm>
            <a:off x="750752" y="88612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71" name="Google Shape;71;p17"/>
          <p:cNvSpPr txBox="1"/>
          <p:nvPr>
            <p:ph idx="1" type="subTitle"/>
          </p:nvPr>
        </p:nvSpPr>
        <p:spPr>
          <a:xfrm>
            <a:off x="750750" y="2910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800"/>
              <a:buFont typeface="Proxima Nova"/>
              <a:buNone/>
              <a:defRPr b="1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2" name="Google Shape;72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3" name="Google Shape;7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166"/>
            <a:ext cx="1882975" cy="3050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1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 Semibold"/>
              <a:buNone/>
              <a:defRPr sz="3000">
                <a:solidFill>
                  <a:schemeClr val="lt1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8" name="Google Shape;7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2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9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2" name="Google Shape;82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83" name="Google Shape;8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1">
  <p:cSld name="TITLE_AND_BODY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0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37155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6" name="Google Shape;8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20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8" name="Google Shape;88;p20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0" name="Google Shape;9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2">
  <p:cSld name="TITLE_AND_BODY_1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1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8F27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3" name="Google Shape;9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1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5" name="Google Shape;95;p21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7" name="Google Shape;9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3">
  <p:cSld name="TITLE_AND_BODY_1_2_1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7C00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0" name="Google Shape;10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2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2" name="Google Shape;102;p22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03" name="Google Shape;103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04" name="Google Shape;10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4">
  <p:cSld name="TITLE_AND_BODY_1_2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3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E10E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7" name="Google Shape;10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3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9" name="Google Shape;109;p23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10" name="Google Shape;110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11" name="Google Shape;11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5">
  <p:cSld name="TITLE_AND_BODY_1_2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4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1A43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4" name="Google Shape;114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4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6" name="Google Shape;116;p24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17" name="Google Shape;117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18" name="Google Shape;11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6">
  <p:cSld name="TITLE_AND_BODY_1_2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5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50F2B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1" name="Google Shape;12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5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A4332"/>
              </a:buClr>
              <a:buSzPts val="3000"/>
              <a:buFont typeface="Proxima Nova"/>
              <a:buNone/>
              <a:defRPr b="1" sz="3000">
                <a:solidFill>
                  <a:srgbClr val="1A433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3" name="Google Shape;123;p25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24" name="Google Shape;124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25" name="Google Shape;125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7">
  <p:cSld name="TITLE_AND_BODY_1_2_1_1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6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5F7D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8" name="Google Shape;12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6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0" name="Google Shape;130;p26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31" name="Google Shape;131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2" name="Google Shape;13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1">
  <p:cSld name="TITLE_AND_BODY_1_2_1_1_1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7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6" name="Google Shape;136;p27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37" name="Google Shape;137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8" name="Google Shape;13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1">
  <p:cSld name="TITLE_AND_BODY_1_2_1_1_1_2_1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8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 Extrabold"/>
              <a:buNone/>
              <a:defRPr sz="4800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2" name="Google Shape;142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3" name="Google Shape;143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2">
  <p:cSld name="TITLE_AND_BODY_1_2_1_1_1_2_1_3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9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 Extrabold"/>
              <a:buNone/>
              <a:defRPr sz="4800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7" name="Google Shape;147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8" name="Google Shape;148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85406" y="4686487"/>
            <a:ext cx="175925" cy="223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3">
  <p:cSld name="TITLE_AND_BODY_1_2_1_1_1_2_1_3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30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4800"/>
              <a:buFont typeface="Proxima Nova Extrabold"/>
              <a:buNone/>
              <a:defRPr sz="4800">
                <a:solidFill>
                  <a:srgbClr val="37155C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2" name="Google Shape;152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3" name="Google Shape;153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2">
  <p:cSld name="TITLE_AND_BODY_1_2_1_1_1_2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31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7" name="Google Shape;157;p31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58" name="Google Shape;158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9" name="Google Shape;159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85406" y="4686487"/>
            <a:ext cx="175925" cy="223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3">
  <p:cSld name="TITLE_AND_BODY_1_2_1_1_1_2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32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"/>
              <a:buNone/>
              <a:defRPr b="1" sz="30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9pPr>
          </a:lstStyle>
          <a:p/>
        </p:txBody>
      </p:sp>
      <p:sp>
        <p:nvSpPr>
          <p:cNvPr id="163" name="Google Shape;163;p32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64" name="Google Shape;164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65" name="Google Shape;165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8">
  <p:cSld name="TITLE_AND_BODY_1_2_1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3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86CFE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8" name="Google Shape;168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33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"/>
              <a:buNone/>
              <a:defRPr b="1" sz="30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70" name="Google Shape;170;p33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71" name="Google Shape;171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72" name="Google Shape;172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CUSTOM_4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1">
  <p:cSld name="CUSTOM_4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2">
  <p:cSld name="CUSTOM_4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3">
  <p:cSld name="CUSTOM_4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24.xml"/><Relationship Id="rId22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23.xml"/><Relationship Id="rId21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25.xml"/><Relationship Id="rId23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32.xml"/><Relationship Id="rId6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2" name="Google Shape;6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3" name="Google Shape;6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plinkhq.com/i/1535431770/e/?to=page" TargetMode="External"/><Relationship Id="rId4" Type="http://schemas.openxmlformats.org/officeDocument/2006/relationships/hyperlink" Target="https://parentzone.org.uk/advice/parent-guides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8"/>
          <p:cNvSpPr txBox="1"/>
          <p:nvPr>
            <p:ph type="ctrTitle"/>
          </p:nvPr>
        </p:nvSpPr>
        <p:spPr>
          <a:xfrm>
            <a:off x="761702" y="186217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100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Age Ratings - Parent Guide</a:t>
            </a:r>
            <a:endParaRPr sz="410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6666"/>
              <a:buFont typeface="Arial"/>
              <a:buNone/>
            </a:pPr>
            <a:r>
              <a:rPr lang="en-GB" sz="3000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</a:rPr>
              <a:t>A quick guide to what parents need to know</a:t>
            </a:r>
            <a:endParaRPr sz="3000">
              <a:solidFill>
                <a:srgbClr val="8F27F6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410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9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are age ratings?</a:t>
            </a:r>
            <a:endParaRPr sz="3650">
              <a:solidFill>
                <a:srgbClr val="37155C"/>
              </a:solidFill>
            </a:endParaRPr>
          </a:p>
        </p:txBody>
      </p:sp>
      <p:sp>
        <p:nvSpPr>
          <p:cNvPr id="188" name="Google Shape;188;p39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Age ratings tell us which online platforms, such as apps and websites, are </a:t>
            </a:r>
            <a:r>
              <a:rPr b="1"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suitable for different age ranges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These protect children from inappropriate content and data collection. Most platforms have an official age rating – but these can differ from place to place.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For example, Instagram is officially rated 13+, but is rated 12+ in app stores. PEGI’s ratings for games can also differ.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It can be confusing, but most age ratings will guide you in deciding which platforms are appropriate.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0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Why are some platforms rated under-13?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94" name="Google Shape;194;p40"/>
          <p:cNvSpPr txBox="1"/>
          <p:nvPr>
            <p:ph idx="1" type="body"/>
          </p:nvPr>
        </p:nvSpPr>
        <p:spPr>
          <a:xfrm>
            <a:off x="362650" y="1798575"/>
            <a:ext cx="7603800" cy="29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These have content suitable for children. Additionally, laws regulate the collection of personal information for under-13s.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Many under-13 platforms still need parental consent – for instance YouTube Kids (4+), PopJam (7+) and Minecraft (9+).</a:t>
            </a:r>
            <a:endParaRPr sz="22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1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Why are some platforms rated 13+?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0" name="Google Shape;200;p41"/>
          <p:cNvSpPr txBox="1"/>
          <p:nvPr>
            <p:ph idx="1" type="body"/>
          </p:nvPr>
        </p:nvSpPr>
        <p:spPr>
          <a:xfrm>
            <a:off x="362650" y="1325856"/>
            <a:ext cx="7603800" cy="29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These may feature stuff that’s not suitable for younger children, such as graphic violence or sexualised content.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Most popular social media platforms – including Instagram, YouTube and TikTok – are rated 13+. But it’s not hard for younger children to join 13+ platforms. Many ask a new user for their date of birth, but do not require proof.</a:t>
            </a:r>
            <a:endParaRPr sz="1800">
              <a:solidFill>
                <a:srgbClr val="37155C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2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Why are some platforms rated 18+?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6" name="Google Shape;206;p42"/>
          <p:cNvSpPr txBox="1"/>
          <p:nvPr>
            <p:ph idx="1" type="body"/>
          </p:nvPr>
        </p:nvSpPr>
        <p:spPr>
          <a:xfrm>
            <a:off x="362650" y="1325856"/>
            <a:ext cx="7603800" cy="29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These contain age-restricted content – like gaming, alcohol or porn.</a:t>
            </a: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But many 18+ platforms are accessible to children and young people.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Usually this is because they do not verify a user’s age, or have a process that can be bypassed.</a:t>
            </a:r>
            <a:endParaRPr sz="2200">
              <a:solidFill>
                <a:srgbClr val="37155C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43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should I do?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12" name="Google Shape;212;p43"/>
          <p:cNvSpPr txBox="1"/>
          <p:nvPr>
            <p:ph idx="1" type="body"/>
          </p:nvPr>
        </p:nvSpPr>
        <p:spPr>
          <a:xfrm>
            <a:off x="362650" y="1325849"/>
            <a:ext cx="7603800" cy="345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Familiarise yourself with age ratings and the platforms your child uses.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They may be desperate to sign-up to TikTok – but explore the app together first to decide if it’s suitable.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If your child does use a 13+ platform, take a look at the privacy settings with them and make sure they know how to block or report a problem.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And never just assume your child isn’t visiting 13+ or 18+ platforms. Children are naturally curious, and may be tempted to explore – especially if a platform doesn’t verify their age.</a:t>
            </a:r>
            <a:endParaRPr sz="1800">
              <a:solidFill>
                <a:srgbClr val="37155C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44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More Info</a:t>
            </a:r>
            <a:endParaRPr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18" name="Google Shape;218;p44"/>
          <p:cNvSpPr txBox="1"/>
          <p:nvPr>
            <p:ph idx="1" type="body"/>
          </p:nvPr>
        </p:nvSpPr>
        <p:spPr>
          <a:xfrm>
            <a:off x="362650" y="1325849"/>
            <a:ext cx="7603800" cy="345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u="sng">
                <a:solidFill>
                  <a:srgbClr val="1155CC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Listen to Parent Zone’s Tech Shock podcast – discussing age-gating online</a:t>
            </a:r>
            <a:r>
              <a:rPr lang="en-GB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1800" u="sng">
                <a:solidFill>
                  <a:srgbClr val="1155CC"/>
                </a:solidFill>
                <a:latin typeface="Comic Sans MS"/>
                <a:ea typeface="Comic Sans MS"/>
                <a:cs typeface="Comic Sans MS"/>
                <a:sym typeface="Comic Sans M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Read Parent Zone’s guides to popular apps and services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