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Google Sans SemiBold"/>
      <p:regular r:id="rId25"/>
      <p:bold r:id="rId26"/>
      <p:italic r:id="rId27"/>
      <p:boldItalic r:id="rId28"/>
    </p:embeddedFont>
    <p:embeddedFont>
      <p:font typeface="Google Sans"/>
      <p:regular r:id="rId29"/>
      <p:bold r:id="rId30"/>
      <p:italic r:id="rId31"/>
      <p:boldItalic r:id="rId32"/>
    </p:embeddedFont>
    <p:embeddedFont>
      <p:font typeface="Google Sans Medium"/>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GoogleSansSemiBold-bold.fntdata"/><Relationship Id="rId25" Type="http://schemas.openxmlformats.org/officeDocument/2006/relationships/font" Target="fonts/GoogleSansSemiBold-regular.fntdata"/><Relationship Id="rId28" Type="http://schemas.openxmlformats.org/officeDocument/2006/relationships/font" Target="fonts/GoogleSansSemiBold-boldItalic.fntdata"/><Relationship Id="rId27" Type="http://schemas.openxmlformats.org/officeDocument/2006/relationships/font" Target="fonts/GoogleSansSemi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GoogleSa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GoogleSans-italic.fntdata"/><Relationship Id="rId30" Type="http://schemas.openxmlformats.org/officeDocument/2006/relationships/font" Target="fonts/GoogleSans-bold.fntdata"/><Relationship Id="rId11" Type="http://schemas.openxmlformats.org/officeDocument/2006/relationships/slide" Target="slides/slide6.xml"/><Relationship Id="rId33" Type="http://schemas.openxmlformats.org/officeDocument/2006/relationships/font" Target="fonts/GoogleSansMedium-regular.fntdata"/><Relationship Id="rId10" Type="http://schemas.openxmlformats.org/officeDocument/2006/relationships/slide" Target="slides/slide5.xml"/><Relationship Id="rId32" Type="http://schemas.openxmlformats.org/officeDocument/2006/relationships/font" Target="fonts/GoogleSans-boldItalic.fntdata"/><Relationship Id="rId13" Type="http://schemas.openxmlformats.org/officeDocument/2006/relationships/slide" Target="slides/slide8.xml"/><Relationship Id="rId35" Type="http://schemas.openxmlformats.org/officeDocument/2006/relationships/font" Target="fonts/GoogleSansMedium-italic.fntdata"/><Relationship Id="rId12" Type="http://schemas.openxmlformats.org/officeDocument/2006/relationships/slide" Target="slides/slide7.xml"/><Relationship Id="rId34" Type="http://schemas.openxmlformats.org/officeDocument/2006/relationships/font" Target="fonts/GoogleSansMedium-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GoogleSansMedium-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g12e9dacf2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 name="Google Shape;31;g12e9dacf2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rgbClr val="666666"/>
              </a:solidFill>
              <a:latin typeface="Google Sans"/>
              <a:ea typeface="Google Sans"/>
              <a:cs typeface="Google Sans"/>
              <a:sym typeface="Google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36453e653d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36453e653d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4 - </a:t>
            </a:r>
            <a:r>
              <a:rPr b="1" lang="en" sz="1000">
                <a:solidFill>
                  <a:srgbClr val="666666"/>
                </a:solidFill>
                <a:latin typeface="Google Sans"/>
                <a:ea typeface="Google Sans"/>
                <a:cs typeface="Google Sans"/>
                <a:sym typeface="Google Sans"/>
              </a:rPr>
              <a:t>Keeping it private</a:t>
            </a:r>
            <a:r>
              <a:rPr lang="en" sz="1000">
                <a:solidFill>
                  <a:srgbClr val="666666"/>
                </a:solidFill>
                <a:latin typeface="Google Sans"/>
                <a:ea typeface="Google Sans"/>
                <a:cs typeface="Google Sans"/>
                <a:sym typeface="Google Sans"/>
              </a:rPr>
              <a:t> (10 mins)</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Invite pupils to work in groups to review the three written privacy scenarios. Ask each group to discuss and agree upon the best privacy solution for each character.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Privacy scenarios: what should you do?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b="1" lang="en" sz="1000">
                <a:solidFill>
                  <a:schemeClr val="dk1"/>
                </a:solidFill>
                <a:latin typeface="Google Sans"/>
                <a:ea typeface="Google Sans"/>
                <a:cs typeface="Google Sans"/>
                <a:sym typeface="Google Sans"/>
              </a:rPr>
              <a:t>Example 1: </a:t>
            </a:r>
            <a:r>
              <a:rPr lang="en" sz="1000">
                <a:solidFill>
                  <a:schemeClr val="dk1"/>
                </a:solidFill>
                <a:latin typeface="Google Sans"/>
                <a:ea typeface="Google Sans"/>
                <a:cs typeface="Google Sans"/>
                <a:sym typeface="Google Sans"/>
              </a:rPr>
              <a:t>A child at your school has a bad haircut and isn’t happy with it. Someone takes a picture and shares it online.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Is it kind to share another person’s bad hair day?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How do you think that person would feel?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For each scenario ask: </a:t>
            </a:r>
            <a:r>
              <a:rPr b="1" lang="en" sz="1000">
                <a:solidFill>
                  <a:schemeClr val="dk1"/>
                </a:solidFill>
                <a:latin typeface="Google Sans"/>
                <a:ea typeface="Google Sans"/>
                <a:cs typeface="Google Sans"/>
                <a:sym typeface="Google Sans"/>
              </a:rPr>
              <a:t>‘Is this OK to share?’ </a:t>
            </a:r>
            <a:endParaRPr b="1"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For pupils who need more of a challenge, provide them the definition for ‘digital footprint’ from the vocabulary section and ask how each scenario could leave a negative digital footprint.</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36453e653d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36453e653d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4 - </a:t>
            </a:r>
            <a:r>
              <a:rPr b="1" lang="en" sz="1000">
                <a:solidFill>
                  <a:srgbClr val="666666"/>
                </a:solidFill>
                <a:latin typeface="Google Sans"/>
                <a:ea typeface="Google Sans"/>
                <a:cs typeface="Google Sans"/>
                <a:sym typeface="Google Sans"/>
              </a:rPr>
              <a:t>Keeping it private</a:t>
            </a:r>
            <a:r>
              <a:rPr lang="en" sz="1000">
                <a:solidFill>
                  <a:srgbClr val="666666"/>
                </a:solidFill>
                <a:latin typeface="Google Sans"/>
                <a:ea typeface="Google Sans"/>
                <a:cs typeface="Google Sans"/>
                <a:sym typeface="Google Sans"/>
              </a:rPr>
              <a:t> (10 mins)</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b="1" lang="en" sz="1000">
                <a:solidFill>
                  <a:schemeClr val="dk1"/>
                </a:solidFill>
                <a:latin typeface="Google Sans"/>
                <a:ea typeface="Google Sans"/>
                <a:cs typeface="Google Sans"/>
                <a:sym typeface="Google Sans"/>
              </a:rPr>
              <a:t>Example 2: </a:t>
            </a:r>
            <a:r>
              <a:rPr lang="en" sz="1000">
                <a:solidFill>
                  <a:schemeClr val="dk1"/>
                </a:solidFill>
                <a:latin typeface="Google Sans"/>
                <a:ea typeface="Google Sans"/>
                <a:cs typeface="Google Sans"/>
                <a:sym typeface="Google Sans"/>
              </a:rPr>
              <a:t>Someone writes in their diary. Another person copies what they wrote and posts it online.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Was the other person wrong to post the diary entries?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How would you feel if someone did this with your diary?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For each scenario ask: </a:t>
            </a:r>
            <a:r>
              <a:rPr b="1" lang="en" sz="1000">
                <a:solidFill>
                  <a:schemeClr val="dk1"/>
                </a:solidFill>
                <a:latin typeface="Google Sans"/>
                <a:ea typeface="Google Sans"/>
                <a:cs typeface="Google Sans"/>
                <a:sym typeface="Google Sans"/>
              </a:rPr>
              <a:t>‘Is this OK to share?’ </a:t>
            </a:r>
            <a:endParaRPr b="1"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For pupils who need more of a challenge, provide them the definition for ‘digital footprint’ from the vocabulary section and ask how each scenario could leave a negative digital footprint.</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36453e653d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36453e653d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4 - </a:t>
            </a:r>
            <a:r>
              <a:rPr b="1" lang="en" sz="1000">
                <a:solidFill>
                  <a:srgbClr val="666666"/>
                </a:solidFill>
                <a:latin typeface="Google Sans"/>
                <a:ea typeface="Google Sans"/>
                <a:cs typeface="Google Sans"/>
                <a:sym typeface="Google Sans"/>
              </a:rPr>
              <a:t>Keeping it private</a:t>
            </a:r>
            <a:r>
              <a:rPr lang="en" sz="1000">
                <a:solidFill>
                  <a:srgbClr val="666666"/>
                </a:solidFill>
                <a:latin typeface="Google Sans"/>
                <a:ea typeface="Google Sans"/>
                <a:cs typeface="Google Sans"/>
                <a:sym typeface="Google Sans"/>
              </a:rPr>
              <a:t> (10 mins)</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b="1" lang="en" sz="1000">
                <a:solidFill>
                  <a:schemeClr val="dk1"/>
                </a:solidFill>
                <a:latin typeface="Google Sans"/>
                <a:ea typeface="Google Sans"/>
                <a:cs typeface="Google Sans"/>
                <a:sym typeface="Google Sans"/>
              </a:rPr>
              <a:t>Example 3: </a:t>
            </a:r>
            <a:r>
              <a:rPr lang="en" sz="1000">
                <a:solidFill>
                  <a:schemeClr val="dk1"/>
                </a:solidFill>
                <a:latin typeface="Google Sans"/>
                <a:ea typeface="Google Sans"/>
                <a:cs typeface="Google Sans"/>
                <a:sym typeface="Google Sans"/>
              </a:rPr>
              <a:t>A group of friends decide to meet at a friend’s house after school to play video games. One person in the group posts the house address and mobile number of the friend they are going to.				</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Can you think of any reason why sharing a home address or a phone number on a public place online could be a problem?</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Are there more private ways to communicate this message – e.g. sending a private message or text?					</a:t>
            </a:r>
            <a:br>
              <a:rPr lang="en" sz="1000">
                <a:solidFill>
                  <a:schemeClr val="dk1"/>
                </a:solidFill>
                <a:latin typeface="Google Sans"/>
                <a:ea typeface="Google Sans"/>
                <a:cs typeface="Google Sans"/>
                <a:sym typeface="Google Sans"/>
              </a:rPr>
            </a:b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For each scenario ask: </a:t>
            </a:r>
            <a:r>
              <a:rPr b="1" lang="en" sz="1000">
                <a:solidFill>
                  <a:schemeClr val="dk1"/>
                </a:solidFill>
                <a:latin typeface="Google Sans"/>
                <a:ea typeface="Google Sans"/>
                <a:cs typeface="Google Sans"/>
                <a:sym typeface="Google Sans"/>
              </a:rPr>
              <a:t>‘Is this OK to share?’ </a:t>
            </a:r>
            <a:endParaRPr b="1"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For pupils who need more of a challenge, provide them the definition for ‘digital footprint’ from the vocabulary section and ask how each scenario could leave a negative digital footprint.</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1d36f86139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1d36f8613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7 - </a:t>
            </a:r>
            <a:r>
              <a:rPr b="1" lang="en" sz="1000">
                <a:solidFill>
                  <a:srgbClr val="666666"/>
                </a:solidFill>
                <a:latin typeface="Google Sans"/>
                <a:ea typeface="Google Sans"/>
                <a:cs typeface="Google Sans"/>
                <a:sym typeface="Google Sans"/>
              </a:rPr>
              <a:t>Interland: Mindful Mountain</a:t>
            </a:r>
            <a:r>
              <a:rPr lang="en" sz="1000">
                <a:solidFill>
                  <a:srgbClr val="666666"/>
                </a:solidFill>
                <a:latin typeface="Google Sans"/>
                <a:ea typeface="Google Sans"/>
                <a:cs typeface="Google Sans"/>
                <a:sym typeface="Google Sans"/>
              </a:rPr>
              <a:t>	</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a:t>
            </a:r>
            <a:endParaRPr>
              <a:solidFill>
                <a:schemeClr val="dk1"/>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Pupils now have the chance to play Mindful Mountain in Interland, you can do this as a class or on separate devices.</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1d36f86139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1d36f86139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7 - </a:t>
            </a:r>
            <a:r>
              <a:rPr b="1" lang="en" sz="1000">
                <a:solidFill>
                  <a:srgbClr val="666666"/>
                </a:solidFill>
                <a:latin typeface="Google Sans"/>
                <a:ea typeface="Google Sans"/>
                <a:cs typeface="Google Sans"/>
                <a:sym typeface="Google Sans"/>
              </a:rPr>
              <a:t>Interland: Mindful Mountain</a:t>
            </a:r>
            <a:r>
              <a:rPr lang="en" sz="1000">
                <a:solidFill>
                  <a:srgbClr val="666666"/>
                </a:solidFill>
                <a:latin typeface="Google Sans"/>
                <a:ea typeface="Google Sans"/>
                <a:cs typeface="Google Sans"/>
                <a:sym typeface="Google Sans"/>
              </a:rPr>
              <a:t>	</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Questions to ask after playing Mindful Mountain:</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Why is the character in the game called Oversharer?</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How do Oversharer’s actions affect the game?</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How has playing the game made you think about what people should share online? </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When is making something public online, instead of just with friends, not a good idea or potentially unsafe?</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What can someone do, or how can they get help, if they share something they later regret online?</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1d36f86139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1d36f86139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Alert: Activity 1 - </a:t>
            </a:r>
            <a:r>
              <a:rPr b="1" lang="en" sz="1000">
                <a:solidFill>
                  <a:srgbClr val="666666"/>
                </a:solidFill>
                <a:latin typeface="Google Sans"/>
                <a:ea typeface="Google Sans"/>
                <a:cs typeface="Google Sans"/>
                <a:sym typeface="Google Sans"/>
              </a:rPr>
              <a:t>Don’t bite that phishing hook!</a:t>
            </a:r>
            <a:r>
              <a:rPr lang="en" sz="1000">
                <a:solidFill>
                  <a:srgbClr val="666666"/>
                </a:solidFill>
                <a:latin typeface="Google Sans"/>
                <a:ea typeface="Google Sans"/>
                <a:cs typeface="Google Sans"/>
                <a:sym typeface="Google Sans"/>
              </a:rPr>
              <a:t> (15 mins)	</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Divide the class into groups and give each group the examples of messages and websites from </a:t>
            </a:r>
            <a:r>
              <a:rPr lang="en" sz="1000">
                <a:solidFill>
                  <a:schemeClr val="accent1"/>
                </a:solidFill>
                <a:latin typeface="Google Sans"/>
                <a:ea typeface="Google Sans"/>
                <a:cs typeface="Google Sans"/>
                <a:sym typeface="Google Sans"/>
              </a:rPr>
              <a:t>Be Internet Alert – Worksheet: Activity 1</a:t>
            </a:r>
            <a:r>
              <a:rPr lang="en" sz="1000">
                <a:solidFill>
                  <a:schemeClr val="dk1"/>
                </a:solidFill>
                <a:latin typeface="Google Sans"/>
                <a:ea typeface="Google Sans"/>
                <a:cs typeface="Google Sans"/>
                <a:sym typeface="Google Sans"/>
              </a:rPr>
              <a:t>. Pupils decide which are real and reliable and which are fake and untrustworthy, giving reasons why.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Support and Extension</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For pupils who need more support, use the real/fake clue cards (you will need to print duplicate copies of these) and ask them to match each card against the scenario they think it belongs to. Discuss the clues to ensure that they understand why the messages could be examples of scams or phishing. For pupils who need more of a challenge, ask them to write their own ‘Look out for Phishing!’ top five clues checklist.</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1d36f86139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1d36f86139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Alert: Activity 1 - </a:t>
            </a:r>
            <a:r>
              <a:rPr b="1" lang="en" sz="1000">
                <a:solidFill>
                  <a:srgbClr val="666666"/>
                </a:solidFill>
                <a:latin typeface="Google Sans"/>
                <a:ea typeface="Google Sans"/>
                <a:cs typeface="Google Sans"/>
                <a:sym typeface="Google Sans"/>
              </a:rPr>
              <a:t>Don’t bite that phishing hook!</a:t>
            </a:r>
            <a:r>
              <a:rPr lang="en" sz="1000">
                <a:solidFill>
                  <a:srgbClr val="666666"/>
                </a:solidFill>
                <a:latin typeface="Google Sans"/>
                <a:ea typeface="Google Sans"/>
                <a:cs typeface="Google Sans"/>
                <a:sym typeface="Google Sans"/>
              </a:rPr>
              <a:t> (15 mins)	</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Divide the class into groups and give each group the examples of messages and websites from </a:t>
            </a:r>
            <a:r>
              <a:rPr lang="en" sz="1000">
                <a:solidFill>
                  <a:schemeClr val="accent1"/>
                </a:solidFill>
                <a:latin typeface="Google Sans"/>
                <a:ea typeface="Google Sans"/>
                <a:cs typeface="Google Sans"/>
                <a:sym typeface="Google Sans"/>
              </a:rPr>
              <a:t>Be Internet Alert – Worksheet: Activity 1</a:t>
            </a:r>
            <a:r>
              <a:rPr lang="en" sz="1000">
                <a:solidFill>
                  <a:schemeClr val="dk1"/>
                </a:solidFill>
                <a:latin typeface="Google Sans"/>
                <a:ea typeface="Google Sans"/>
                <a:cs typeface="Google Sans"/>
                <a:sym typeface="Google Sans"/>
              </a:rPr>
              <a:t>. Pupils decide which are real and reliable and which are fake and untrustworthy, giving reasons why.</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Support and Extension</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For pupils who need more support, use the real/fake clue cards (you will need to print duplicate copies of these) and ask them to match each card against the scenario they think it belongs to. Discuss the clues to ensure that they understand why the messages could be examples of scams or phishing. For pupils who need more of a challenge, ask them to write their own ‘Look out for Phishing!’ top five clues checklist.</a:t>
            </a:r>
            <a:endParaRPr b="1"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None/>
            </a:pPr>
            <a:r>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1d36f86139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1d36f86139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Alert: Activity 7 - </a:t>
            </a:r>
            <a:r>
              <a:rPr b="1" lang="en" sz="1000">
                <a:solidFill>
                  <a:srgbClr val="666666"/>
                </a:solidFill>
                <a:latin typeface="Google Sans"/>
                <a:ea typeface="Google Sans"/>
                <a:cs typeface="Google Sans"/>
                <a:sym typeface="Google Sans"/>
              </a:rPr>
              <a:t>Interland: Reality River</a:t>
            </a:r>
            <a:r>
              <a:rPr lang="en" sz="1000">
                <a:solidFill>
                  <a:srgbClr val="666666"/>
                </a:solidFill>
                <a:latin typeface="Google Sans"/>
                <a:ea typeface="Google Sans"/>
                <a:cs typeface="Google Sans"/>
                <a:sym typeface="Google Sans"/>
              </a:rPr>
              <a:t> (20 mins)</a:t>
            </a:r>
            <a:endParaRPr sz="1000">
              <a:solidFill>
                <a:srgbClr val="666666"/>
              </a:solidFill>
              <a:latin typeface="Google Sans"/>
              <a:ea typeface="Google Sans"/>
              <a:cs typeface="Google Sans"/>
              <a:sym typeface="Google Sans"/>
            </a:endParaRPr>
          </a:p>
          <a:p>
            <a:pPr indent="0" lvl="0" marL="0" rtl="0" algn="l">
              <a:lnSpc>
                <a:spcPct val="120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Pupils now have the chance to play Reality River in Interland, you can do this as a class or on separate devices.</a:t>
            </a:r>
            <a:endParaRPr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None/>
            </a:pPr>
            <a:r>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36453e653d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36453e653d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Alert: Activity 7 - </a:t>
            </a:r>
            <a:r>
              <a:rPr b="1" lang="en" sz="1000">
                <a:solidFill>
                  <a:srgbClr val="666666"/>
                </a:solidFill>
                <a:latin typeface="Google Sans"/>
                <a:ea typeface="Google Sans"/>
                <a:cs typeface="Google Sans"/>
                <a:sym typeface="Google Sans"/>
              </a:rPr>
              <a:t>Interland: Reality River</a:t>
            </a:r>
            <a:r>
              <a:rPr lang="en" sz="1000">
                <a:solidFill>
                  <a:srgbClr val="666666"/>
                </a:solidFill>
                <a:latin typeface="Google Sans"/>
                <a:ea typeface="Google Sans"/>
                <a:cs typeface="Google Sans"/>
                <a:sym typeface="Google Sans"/>
              </a:rPr>
              <a:t> (20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Questions to ask after playing Reality River:</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 How did you know if something in the game was real or fake? What were the signs?</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Do you think that playing this game will help you to be safer online in the future?</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Now that you’ve played this game, what will you always try to remember when you’re online in future?</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What should you do if you’re unsure or worried about something you come across online?</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1d36f86139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1d36f8613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Plenary</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b="1" lang="en" sz="1000">
                <a:solidFill>
                  <a:schemeClr val="dk1"/>
                </a:solidFill>
                <a:latin typeface="Google Sans"/>
                <a:ea typeface="Google Sans"/>
                <a:cs typeface="Google Sans"/>
                <a:sym typeface="Google Sans"/>
              </a:rPr>
              <a:t>2 for 2 (5 mins)</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pupils to spend a few minutes reflecting on the activities in the lesson and ask them to write the following: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Two things they probably shouldn’t share and make public online. • Two examples of online scams they should watch out for.		</a:t>
            </a:r>
            <a:br>
              <a:rPr lang="en" sz="1000">
                <a:solidFill>
                  <a:schemeClr val="dk1"/>
                </a:solidFill>
                <a:latin typeface="Google Sans"/>
                <a:ea typeface="Google Sans"/>
                <a:cs typeface="Google Sans"/>
                <a:sym typeface="Google Sans"/>
              </a:rPr>
            </a:b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(Stretch: ask them to give reasons for their answers)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Extension</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Ask pupils to design an advice leaflet or poster based on what they have learned in the activities. They could take this home to their parents to teach them what it means to be ‘Internet Sharp’ and ‘Internet Alert’ and tips on how they can achieve this.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12e9dacf2e7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 name="Google Shape;40;g12e9dacf2e7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Baseline activity</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Class discussion around the two pillars Be Internet Sharp and Be Internet Alert to gauge the pupils’ starting point.</a:t>
            </a:r>
            <a:endParaRPr sz="1000">
              <a:solidFill>
                <a:schemeClr val="dk1"/>
              </a:solidFill>
              <a:latin typeface="Google Sans"/>
              <a:ea typeface="Google Sans"/>
              <a:cs typeface="Google Sans"/>
              <a:sym typeface="Google Sans"/>
            </a:endParaRPr>
          </a:p>
          <a:p>
            <a:pPr indent="-292100" lvl="1" marL="914400" rtl="0" algn="l">
              <a:lnSpc>
                <a:spcPct val="120000"/>
              </a:lnSpc>
              <a:spcBef>
                <a:spcPts val="120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Being Sharp is thinking about what personal information is ok to share on the internet and what a positive digital footprint is</a:t>
            </a:r>
            <a:endParaRPr sz="1000">
              <a:solidFill>
                <a:schemeClr val="dk1"/>
              </a:solidFill>
              <a:latin typeface="Google Sans"/>
              <a:ea typeface="Google Sans"/>
              <a:cs typeface="Google Sans"/>
              <a:sym typeface="Google Sans"/>
            </a:endParaRPr>
          </a:p>
          <a:p>
            <a:pPr indent="-292100" lvl="1" marL="914400" rtl="0" algn="l">
              <a:lnSpc>
                <a:spcPct val="120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Being Alert means having the skills to stay safer online by spotting the clues that something may be suspicious, misleading or a scam.</a:t>
            </a:r>
            <a:endParaRPr sz="13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11d36f86139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11d36f86139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Baseline activity</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Explain to the class that someone’s online reputation is anything that appears about them on the internet.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343da1d746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343da1d74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Baseline activity</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None/>
            </a:pPr>
            <a:r>
              <a:rPr lang="en" sz="1000">
                <a:solidFill>
                  <a:schemeClr val="dk1"/>
                </a:solidFill>
                <a:latin typeface="Google Sans"/>
                <a:ea typeface="Google Sans"/>
                <a:cs typeface="Google Sans"/>
                <a:sym typeface="Google Sans"/>
              </a:rPr>
              <a:t>‘Being Internet Sharp’ means knowing what kind of information to put online to protect your online reputation.					</a:t>
            </a:r>
            <a:r>
              <a:rPr lang="en" sz="1000">
                <a:solidFill>
                  <a:schemeClr val="dk1"/>
                </a:solidFill>
                <a:latin typeface="Google Sans"/>
                <a:ea typeface="Google Sans"/>
                <a:cs typeface="Google Sans"/>
                <a:sym typeface="Google Sans"/>
              </a:rPr>
              <a:t>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1d36f86139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1d36f86139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Baseline activity</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Then ask, ‘How can someone make sure what they do or say online does not damage their online reputation?’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Examples may include: don’t post embarrassing photos or videos online, don’t write unkind or hurtful comments and posts online, be kind to others, check privacy settings to make sure people can’t see all your personal information.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1d36f86139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1d36f86139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Baseline activity</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Explain that today we will also look at ‘Being Internet Alert’ – which means being able to work out whether things we see online are true.</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1d36f8613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1d36f8613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1 - </a:t>
            </a:r>
            <a:r>
              <a:rPr b="1" lang="en" sz="1000">
                <a:solidFill>
                  <a:srgbClr val="666666"/>
                </a:solidFill>
                <a:latin typeface="Google Sans"/>
                <a:ea typeface="Google Sans"/>
                <a:cs typeface="Google Sans"/>
                <a:sym typeface="Google Sans"/>
              </a:rPr>
              <a:t>Is it OK to share?</a:t>
            </a:r>
            <a:r>
              <a:rPr lang="en" sz="1000">
                <a:solidFill>
                  <a:srgbClr val="666666"/>
                </a:solidFill>
                <a:latin typeface="Google Sans"/>
                <a:ea typeface="Google Sans"/>
                <a:cs typeface="Google Sans"/>
                <a:sym typeface="Google Sans"/>
              </a:rPr>
              <a:t> (10 mins)</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In pairs, ask pupils to invent a character around their age. Ask them to draw this character or write the character’s name in the middle of a piece of paper. Write up a list on the board of a character’s ‘personal’ information (e.g. name, address, photo of a friend, date of birth, password). Ask them to choose those which would help the person to build a positive online reputation.</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36453e653d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36453e653d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1 - </a:t>
            </a:r>
            <a:r>
              <a:rPr b="1" lang="en" sz="1000">
                <a:solidFill>
                  <a:srgbClr val="666666"/>
                </a:solidFill>
                <a:latin typeface="Google Sans"/>
                <a:ea typeface="Google Sans"/>
                <a:cs typeface="Google Sans"/>
                <a:sym typeface="Google Sans"/>
              </a:rPr>
              <a:t>Is it OK to share?</a:t>
            </a:r>
            <a:r>
              <a:rPr lang="en" sz="1000">
                <a:solidFill>
                  <a:srgbClr val="666666"/>
                </a:solidFill>
                <a:latin typeface="Google Sans"/>
                <a:ea typeface="Google Sans"/>
                <a:cs typeface="Google Sans"/>
                <a:sym typeface="Google Sans"/>
              </a:rPr>
              <a:t> (10 mins)</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Feedback as a class and ask them to discuss what the consequences of posting or sharing the other examples would be.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Support and Extension	</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If pupils need more support, provide them with a list of a character’s ‘personal’ information (e.g. name, address, photo of a friend, date of birth, password). See the support worksheet on Be Internet Sharp – Worksheet: Activity 2. Ask them to say, or to put a smiley or sad face next to each aspect to indicate if it is OK to share this information online or not. If pupils need more of a challenge, ask them to design a poster for the classroom with ‘Dos and Don’ts’ for a positive online reputation.</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1d36f8613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1d36f8613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4 - </a:t>
            </a:r>
            <a:r>
              <a:rPr b="1" lang="en" sz="1000">
                <a:solidFill>
                  <a:srgbClr val="666666"/>
                </a:solidFill>
                <a:latin typeface="Google Sans"/>
                <a:ea typeface="Google Sans"/>
                <a:cs typeface="Google Sans"/>
                <a:sym typeface="Google Sans"/>
              </a:rPr>
              <a:t>Keeping it private</a:t>
            </a:r>
            <a:r>
              <a:rPr lang="en" sz="1000">
                <a:solidFill>
                  <a:srgbClr val="666666"/>
                </a:solidFill>
                <a:latin typeface="Google Sans"/>
                <a:ea typeface="Google Sans"/>
                <a:cs typeface="Google Sans"/>
                <a:sym typeface="Google Sans"/>
              </a:rPr>
              <a:t> (10 mins)</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Invite pupils to work in groups to review the three written privacy scenarios. Ask each group to discuss and agree upon the best privacy solution for each character.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Privacy scenarios: what should you do?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b="1" lang="en" sz="1000">
                <a:solidFill>
                  <a:schemeClr val="dk1"/>
                </a:solidFill>
                <a:latin typeface="Google Sans"/>
                <a:ea typeface="Google Sans"/>
                <a:cs typeface="Google Sans"/>
                <a:sym typeface="Google Sans"/>
              </a:rPr>
              <a:t>Example 1: </a:t>
            </a:r>
            <a:r>
              <a:rPr lang="en" sz="1000">
                <a:solidFill>
                  <a:schemeClr val="dk1"/>
                </a:solidFill>
                <a:latin typeface="Google Sans"/>
                <a:ea typeface="Google Sans"/>
                <a:cs typeface="Google Sans"/>
                <a:sym typeface="Google Sans"/>
              </a:rPr>
              <a:t>A child at your school has a bad haircut and isn’t happy with it. Someone takes a picture and shares it online.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Is it kind to share another person’s bad hair day?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How do you think that person would feel?</a:t>
            </a:r>
            <a:endParaRPr b="1"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b="1" lang="en" sz="1000">
                <a:solidFill>
                  <a:schemeClr val="dk1"/>
                </a:solidFill>
                <a:latin typeface="Google Sans"/>
                <a:ea typeface="Google Sans"/>
                <a:cs typeface="Google Sans"/>
                <a:sym typeface="Google Sans"/>
              </a:rPr>
              <a:t>Example 2: </a:t>
            </a:r>
            <a:r>
              <a:rPr lang="en" sz="1000">
                <a:solidFill>
                  <a:schemeClr val="dk1"/>
                </a:solidFill>
                <a:latin typeface="Google Sans"/>
                <a:ea typeface="Google Sans"/>
                <a:cs typeface="Google Sans"/>
                <a:sym typeface="Google Sans"/>
              </a:rPr>
              <a:t>Someone writes in their diary. Another person copies what they wrote and posts it online.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Was the other person wrong to post the diary entries?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How would you feel if someone did this with your diary?</a:t>
            </a:r>
            <a:endParaRPr b="1"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b="1" lang="en" sz="1000">
                <a:solidFill>
                  <a:schemeClr val="dk1"/>
                </a:solidFill>
                <a:latin typeface="Google Sans"/>
                <a:ea typeface="Google Sans"/>
                <a:cs typeface="Google Sans"/>
                <a:sym typeface="Google Sans"/>
              </a:rPr>
              <a:t>Example 3: </a:t>
            </a:r>
            <a:r>
              <a:rPr lang="en" sz="1000">
                <a:solidFill>
                  <a:schemeClr val="dk1"/>
                </a:solidFill>
                <a:latin typeface="Google Sans"/>
                <a:ea typeface="Google Sans"/>
                <a:cs typeface="Google Sans"/>
                <a:sym typeface="Google Sans"/>
              </a:rPr>
              <a:t>A group of friends decide to meet at a friend’s house after school to play video games. One person in the group posts the house address and mobile number of the friend they are going to.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Can you think of any reason why sharing a home address or a phone number on a public place online could be a problem?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Are there more private ways to communicate this message – e.g. sending a private message or text?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For each scenario ask: </a:t>
            </a:r>
            <a:r>
              <a:rPr b="1" lang="en" sz="1000">
                <a:solidFill>
                  <a:schemeClr val="dk1"/>
                </a:solidFill>
                <a:latin typeface="Google Sans"/>
                <a:ea typeface="Google Sans"/>
                <a:cs typeface="Google Sans"/>
                <a:sym typeface="Google Sans"/>
              </a:rPr>
              <a:t>‘Is this OK to share?’ </a:t>
            </a:r>
            <a:endParaRPr b="1"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For pupils who need more of a challenge, provide them the definition for ‘digital footprint’ from the vocabulary section and ask how each scenario could leave a negative digital footprint.</a:t>
            </a:r>
            <a:endParaRPr sz="1000">
              <a:solidFill>
                <a:srgbClr val="666666"/>
              </a:solidFill>
              <a:latin typeface="Google Sans"/>
              <a:ea typeface="Google Sans"/>
              <a:cs typeface="Google Sans"/>
              <a:sym typeface="Google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4.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1558461" y="4596011"/>
            <a:ext cx="1491650" cy="240913"/>
          </a:xfrm>
          <a:prstGeom prst="rect">
            <a:avLst/>
          </a:prstGeom>
          <a:noFill/>
          <a:ln>
            <a:noFill/>
          </a:ln>
        </p:spPr>
      </p:pic>
      <p:sp>
        <p:nvSpPr>
          <p:cNvPr id="11" name="Google Shape;11;p2"/>
          <p:cNvSpPr txBox="1"/>
          <p:nvPr>
            <p:ph type="ctrTitle"/>
          </p:nvPr>
        </p:nvSpPr>
        <p:spPr>
          <a:xfrm>
            <a:off x="371348" y="1177975"/>
            <a:ext cx="5533200" cy="2052600"/>
          </a:xfrm>
          <a:prstGeom prst="rect">
            <a:avLst/>
          </a:prstGeom>
        </p:spPr>
        <p:txBody>
          <a:bodyPr anchorCtr="0" anchor="b" bIns="0" lIns="0" spcFirstLastPara="1" rIns="0" wrap="square" tIns="0">
            <a:normAutofit/>
          </a:bodyPr>
          <a:lstStyle>
            <a:lvl1pPr lvl="0">
              <a:lnSpc>
                <a:spcPct val="90000"/>
              </a:lnSpc>
              <a:spcBef>
                <a:spcPts val="0"/>
              </a:spcBef>
              <a:spcAft>
                <a:spcPts val="0"/>
              </a:spcAft>
              <a:buClr>
                <a:schemeClr val="accent1"/>
              </a:buClr>
              <a:buSzPts val="5000"/>
              <a:buNone/>
              <a:defRPr b="1" sz="5000">
                <a:solidFill>
                  <a:schemeClr val="accent1"/>
                </a:solidFill>
              </a:defRPr>
            </a:lvl1pPr>
            <a:lvl2pPr lvl="1">
              <a:lnSpc>
                <a:spcPct val="90000"/>
              </a:lnSpc>
              <a:spcBef>
                <a:spcPts val="0"/>
              </a:spcBef>
              <a:spcAft>
                <a:spcPts val="0"/>
              </a:spcAft>
              <a:buClr>
                <a:schemeClr val="accent1"/>
              </a:buClr>
              <a:buSzPts val="5000"/>
              <a:buNone/>
              <a:defRPr b="1" sz="5000">
                <a:solidFill>
                  <a:schemeClr val="accent1"/>
                </a:solidFill>
              </a:defRPr>
            </a:lvl2pPr>
            <a:lvl3pPr lvl="2">
              <a:lnSpc>
                <a:spcPct val="90000"/>
              </a:lnSpc>
              <a:spcBef>
                <a:spcPts val="0"/>
              </a:spcBef>
              <a:spcAft>
                <a:spcPts val="0"/>
              </a:spcAft>
              <a:buClr>
                <a:schemeClr val="accent1"/>
              </a:buClr>
              <a:buSzPts val="5000"/>
              <a:buNone/>
              <a:defRPr b="1" sz="5000">
                <a:solidFill>
                  <a:schemeClr val="accent1"/>
                </a:solidFill>
              </a:defRPr>
            </a:lvl3pPr>
            <a:lvl4pPr lvl="3">
              <a:lnSpc>
                <a:spcPct val="90000"/>
              </a:lnSpc>
              <a:spcBef>
                <a:spcPts val="0"/>
              </a:spcBef>
              <a:spcAft>
                <a:spcPts val="0"/>
              </a:spcAft>
              <a:buClr>
                <a:schemeClr val="accent1"/>
              </a:buClr>
              <a:buSzPts val="5000"/>
              <a:buNone/>
              <a:defRPr b="1" sz="5000">
                <a:solidFill>
                  <a:schemeClr val="accent1"/>
                </a:solidFill>
              </a:defRPr>
            </a:lvl4pPr>
            <a:lvl5pPr lvl="4">
              <a:lnSpc>
                <a:spcPct val="90000"/>
              </a:lnSpc>
              <a:spcBef>
                <a:spcPts val="0"/>
              </a:spcBef>
              <a:spcAft>
                <a:spcPts val="0"/>
              </a:spcAft>
              <a:buClr>
                <a:schemeClr val="accent1"/>
              </a:buClr>
              <a:buSzPts val="5000"/>
              <a:buNone/>
              <a:defRPr b="1" sz="5000">
                <a:solidFill>
                  <a:schemeClr val="accent1"/>
                </a:solidFill>
              </a:defRPr>
            </a:lvl5pPr>
            <a:lvl6pPr lvl="5">
              <a:lnSpc>
                <a:spcPct val="90000"/>
              </a:lnSpc>
              <a:spcBef>
                <a:spcPts val="0"/>
              </a:spcBef>
              <a:spcAft>
                <a:spcPts val="0"/>
              </a:spcAft>
              <a:buClr>
                <a:schemeClr val="accent1"/>
              </a:buClr>
              <a:buSzPts val="5000"/>
              <a:buNone/>
              <a:defRPr b="1" sz="5000">
                <a:solidFill>
                  <a:schemeClr val="accent1"/>
                </a:solidFill>
              </a:defRPr>
            </a:lvl6pPr>
            <a:lvl7pPr lvl="6">
              <a:lnSpc>
                <a:spcPct val="90000"/>
              </a:lnSpc>
              <a:spcBef>
                <a:spcPts val="0"/>
              </a:spcBef>
              <a:spcAft>
                <a:spcPts val="0"/>
              </a:spcAft>
              <a:buClr>
                <a:schemeClr val="accent1"/>
              </a:buClr>
              <a:buSzPts val="5000"/>
              <a:buNone/>
              <a:defRPr b="1" sz="5000">
                <a:solidFill>
                  <a:schemeClr val="accent1"/>
                </a:solidFill>
              </a:defRPr>
            </a:lvl7pPr>
            <a:lvl8pPr lvl="7">
              <a:lnSpc>
                <a:spcPct val="90000"/>
              </a:lnSpc>
              <a:spcBef>
                <a:spcPts val="0"/>
              </a:spcBef>
              <a:spcAft>
                <a:spcPts val="0"/>
              </a:spcAft>
              <a:buClr>
                <a:schemeClr val="accent1"/>
              </a:buClr>
              <a:buSzPts val="5000"/>
              <a:buNone/>
              <a:defRPr b="1" sz="5000">
                <a:solidFill>
                  <a:schemeClr val="accent1"/>
                </a:solidFill>
              </a:defRPr>
            </a:lvl8pPr>
            <a:lvl9pPr lvl="8">
              <a:lnSpc>
                <a:spcPct val="90000"/>
              </a:lnSpc>
              <a:spcBef>
                <a:spcPts val="0"/>
              </a:spcBef>
              <a:spcAft>
                <a:spcPts val="0"/>
              </a:spcAft>
              <a:buClr>
                <a:schemeClr val="accent1"/>
              </a:buClr>
              <a:buSzPts val="5000"/>
              <a:buNone/>
              <a:defRPr b="1" sz="5000">
                <a:solidFill>
                  <a:schemeClr val="accent1"/>
                </a:solidFill>
              </a:defRPr>
            </a:lvl9pPr>
          </a:lstStyle>
          <a:p/>
        </p:txBody>
      </p:sp>
      <p:sp>
        <p:nvSpPr>
          <p:cNvPr id="12" name="Google Shape;12;p2"/>
          <p:cNvSpPr txBox="1"/>
          <p:nvPr>
            <p:ph idx="1" type="subTitle"/>
          </p:nvPr>
        </p:nvSpPr>
        <p:spPr>
          <a:xfrm>
            <a:off x="371335" y="3267525"/>
            <a:ext cx="8520600" cy="792600"/>
          </a:xfrm>
          <a:prstGeom prst="rect">
            <a:avLst/>
          </a:prstGeom>
        </p:spPr>
        <p:txBody>
          <a:bodyPr anchorCtr="0" anchor="t" bIns="0" lIns="0" spcFirstLastPara="1" rIns="0" wrap="square" tIns="0">
            <a:normAutofit/>
          </a:bodyPr>
          <a:lstStyle>
            <a:lvl1pPr lvl="0">
              <a:lnSpc>
                <a:spcPct val="100000"/>
              </a:lnSpc>
              <a:spcBef>
                <a:spcPts val="0"/>
              </a:spcBef>
              <a:spcAft>
                <a:spcPts val="0"/>
              </a:spcAft>
              <a:buSzPts val="1800"/>
              <a:buFont typeface="Google Sans SemiBold"/>
              <a:buNone/>
              <a:defRPr>
                <a:latin typeface="Google Sans SemiBold"/>
                <a:ea typeface="Google Sans SemiBold"/>
                <a:cs typeface="Google Sans SemiBold"/>
                <a:sym typeface="Google Sans SemiBold"/>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p:txBody>
      </p:sp>
      <p:pic>
        <p:nvPicPr>
          <p:cNvPr id="13" name="Google Shape;13;p2"/>
          <p:cNvPicPr preferRelativeResize="0"/>
          <p:nvPr/>
        </p:nvPicPr>
        <p:blipFill>
          <a:blip r:embed="rId3">
            <a:alphaModFix/>
          </a:blip>
          <a:stretch>
            <a:fillRect/>
          </a:stretch>
        </p:blipFill>
        <p:spPr>
          <a:xfrm>
            <a:off x="364575" y="357701"/>
            <a:ext cx="1069315" cy="820277"/>
          </a:xfrm>
          <a:prstGeom prst="rect">
            <a:avLst/>
          </a:prstGeom>
          <a:noFill/>
          <a:ln>
            <a:noFill/>
          </a:ln>
        </p:spPr>
      </p:pic>
      <p:grpSp>
        <p:nvGrpSpPr>
          <p:cNvPr id="14" name="Google Shape;14;p2"/>
          <p:cNvGrpSpPr/>
          <p:nvPr/>
        </p:nvGrpSpPr>
        <p:grpSpPr>
          <a:xfrm>
            <a:off x="364642" y="4497294"/>
            <a:ext cx="1008075" cy="378048"/>
            <a:chOff x="673550" y="543150"/>
            <a:chExt cx="990250" cy="371400"/>
          </a:xfrm>
        </p:grpSpPr>
        <p:cxnSp>
          <p:nvCxnSpPr>
            <p:cNvPr id="15" name="Google Shape;15;p2"/>
            <p:cNvCxnSpPr/>
            <p:nvPr/>
          </p:nvCxnSpPr>
          <p:spPr>
            <a:xfrm>
              <a:off x="1663800" y="543150"/>
              <a:ext cx="0" cy="371400"/>
            </a:xfrm>
            <a:prstGeom prst="straightConnector1">
              <a:avLst/>
            </a:prstGeom>
            <a:noFill/>
            <a:ln cap="flat" cmpd="sng" w="9525">
              <a:solidFill>
                <a:srgbClr val="595959"/>
              </a:solidFill>
              <a:prstDash val="solid"/>
              <a:round/>
              <a:headEnd len="med" w="med" type="none"/>
              <a:tailEnd len="med" w="med" type="none"/>
            </a:ln>
          </p:spPr>
        </p:cxnSp>
        <p:pic>
          <p:nvPicPr>
            <p:cNvPr id="16" name="Google Shape;16;p2"/>
            <p:cNvPicPr preferRelativeResize="0"/>
            <p:nvPr/>
          </p:nvPicPr>
          <p:blipFill>
            <a:blip r:embed="rId4">
              <a:alphaModFix/>
            </a:blip>
            <a:stretch>
              <a:fillRect/>
            </a:stretch>
          </p:blipFill>
          <p:spPr>
            <a:xfrm>
              <a:off x="673550" y="613146"/>
              <a:ext cx="810625" cy="26374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p:cSld name="TITLE_1">
    <p:spTree>
      <p:nvGrpSpPr>
        <p:cNvPr id="17" name="Shape 17"/>
        <p:cNvGrpSpPr/>
        <p:nvPr/>
      </p:nvGrpSpPr>
      <p:grpSpPr>
        <a:xfrm>
          <a:off x="0" y="0"/>
          <a:ext cx="0" cy="0"/>
          <a:chOff x="0" y="0"/>
          <a:chExt cx="0" cy="0"/>
        </a:xfrm>
      </p:grpSpPr>
      <p:grpSp>
        <p:nvGrpSpPr>
          <p:cNvPr id="18" name="Google Shape;18;p3"/>
          <p:cNvGrpSpPr/>
          <p:nvPr/>
        </p:nvGrpSpPr>
        <p:grpSpPr>
          <a:xfrm>
            <a:off x="379916" y="4579468"/>
            <a:ext cx="2000359" cy="285300"/>
            <a:chOff x="379916" y="4579468"/>
            <a:chExt cx="2000359" cy="285300"/>
          </a:xfrm>
        </p:grpSpPr>
        <p:cxnSp>
          <p:nvCxnSpPr>
            <p:cNvPr id="19" name="Google Shape;19;p3"/>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0" name="Google Shape;20;p3"/>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21" name="Google Shape;21;p3"/>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TITLE_1_1">
    <p:spTree>
      <p:nvGrpSpPr>
        <p:cNvPr id="22" name="Shape 22"/>
        <p:cNvGrpSpPr/>
        <p:nvPr/>
      </p:nvGrpSpPr>
      <p:grpSpPr>
        <a:xfrm>
          <a:off x="0" y="0"/>
          <a:ext cx="0" cy="0"/>
          <a:chOff x="0" y="0"/>
          <a:chExt cx="0" cy="0"/>
        </a:xfrm>
      </p:grpSpPr>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_1_1">
    <p:spTree>
      <p:nvGrpSpPr>
        <p:cNvPr id="23" name="Shape 23"/>
        <p:cNvGrpSpPr/>
        <p:nvPr/>
      </p:nvGrpSpPr>
      <p:grpSpPr>
        <a:xfrm>
          <a:off x="0" y="0"/>
          <a:ext cx="0" cy="0"/>
          <a:chOff x="0" y="0"/>
          <a:chExt cx="0" cy="0"/>
        </a:xfrm>
      </p:grpSpPr>
      <p:sp>
        <p:nvSpPr>
          <p:cNvPr id="24" name="Google Shape;24;p5"/>
          <p:cNvSpPr txBox="1"/>
          <p:nvPr>
            <p:ph type="title"/>
          </p:nvPr>
        </p:nvSpPr>
        <p:spPr>
          <a:xfrm>
            <a:off x="385375" y="370650"/>
            <a:ext cx="5519100" cy="689400"/>
          </a:xfrm>
          <a:prstGeom prst="rect">
            <a:avLst/>
          </a:prstGeom>
        </p:spPr>
        <p:txBody>
          <a:bodyPr anchorCtr="0" anchor="t" bIns="0" lIns="0" spcFirstLastPara="1" rIns="0" wrap="square" tIns="0">
            <a:noAutofit/>
          </a:bodyPr>
          <a:lstStyle>
            <a:lvl1pPr lvl="0">
              <a:lnSpc>
                <a:spcPct val="90000"/>
              </a:lnSpc>
              <a:spcBef>
                <a:spcPts val="0"/>
              </a:spcBef>
              <a:spcAft>
                <a:spcPts val="0"/>
              </a:spcAft>
              <a:buClr>
                <a:schemeClr val="dk2"/>
              </a:buClr>
              <a:buSzPts val="4400"/>
              <a:buNone/>
              <a:defRPr b="1" sz="4400">
                <a:solidFill>
                  <a:schemeClr val="dk2"/>
                </a:solidFill>
              </a:defRPr>
            </a:lvl1pPr>
            <a:lvl2pPr lvl="1">
              <a:lnSpc>
                <a:spcPct val="90000"/>
              </a:lnSpc>
              <a:spcBef>
                <a:spcPts val="0"/>
              </a:spcBef>
              <a:spcAft>
                <a:spcPts val="0"/>
              </a:spcAft>
              <a:buClr>
                <a:schemeClr val="dk2"/>
              </a:buClr>
              <a:buSzPts val="4400"/>
              <a:buNone/>
              <a:defRPr b="1" sz="4400">
                <a:solidFill>
                  <a:schemeClr val="dk2"/>
                </a:solidFill>
              </a:defRPr>
            </a:lvl2pPr>
            <a:lvl3pPr lvl="2">
              <a:lnSpc>
                <a:spcPct val="90000"/>
              </a:lnSpc>
              <a:spcBef>
                <a:spcPts val="0"/>
              </a:spcBef>
              <a:spcAft>
                <a:spcPts val="0"/>
              </a:spcAft>
              <a:buClr>
                <a:schemeClr val="dk2"/>
              </a:buClr>
              <a:buSzPts val="4400"/>
              <a:buNone/>
              <a:defRPr b="1" sz="4400">
                <a:solidFill>
                  <a:schemeClr val="dk2"/>
                </a:solidFill>
              </a:defRPr>
            </a:lvl3pPr>
            <a:lvl4pPr lvl="3">
              <a:lnSpc>
                <a:spcPct val="90000"/>
              </a:lnSpc>
              <a:spcBef>
                <a:spcPts val="0"/>
              </a:spcBef>
              <a:spcAft>
                <a:spcPts val="0"/>
              </a:spcAft>
              <a:buClr>
                <a:schemeClr val="dk2"/>
              </a:buClr>
              <a:buSzPts val="4400"/>
              <a:buNone/>
              <a:defRPr b="1" sz="4400">
                <a:solidFill>
                  <a:schemeClr val="dk2"/>
                </a:solidFill>
              </a:defRPr>
            </a:lvl4pPr>
            <a:lvl5pPr lvl="4">
              <a:lnSpc>
                <a:spcPct val="90000"/>
              </a:lnSpc>
              <a:spcBef>
                <a:spcPts val="0"/>
              </a:spcBef>
              <a:spcAft>
                <a:spcPts val="0"/>
              </a:spcAft>
              <a:buClr>
                <a:schemeClr val="dk2"/>
              </a:buClr>
              <a:buSzPts val="4400"/>
              <a:buNone/>
              <a:defRPr b="1" sz="4400">
                <a:solidFill>
                  <a:schemeClr val="dk2"/>
                </a:solidFill>
              </a:defRPr>
            </a:lvl5pPr>
            <a:lvl6pPr lvl="5">
              <a:lnSpc>
                <a:spcPct val="90000"/>
              </a:lnSpc>
              <a:spcBef>
                <a:spcPts val="0"/>
              </a:spcBef>
              <a:spcAft>
                <a:spcPts val="0"/>
              </a:spcAft>
              <a:buClr>
                <a:schemeClr val="dk2"/>
              </a:buClr>
              <a:buSzPts val="4400"/>
              <a:buNone/>
              <a:defRPr b="1" sz="4400">
                <a:solidFill>
                  <a:schemeClr val="dk2"/>
                </a:solidFill>
              </a:defRPr>
            </a:lvl6pPr>
            <a:lvl7pPr lvl="6">
              <a:lnSpc>
                <a:spcPct val="90000"/>
              </a:lnSpc>
              <a:spcBef>
                <a:spcPts val="0"/>
              </a:spcBef>
              <a:spcAft>
                <a:spcPts val="0"/>
              </a:spcAft>
              <a:buClr>
                <a:schemeClr val="dk2"/>
              </a:buClr>
              <a:buSzPts val="4400"/>
              <a:buNone/>
              <a:defRPr b="1" sz="4400">
                <a:solidFill>
                  <a:schemeClr val="dk2"/>
                </a:solidFill>
              </a:defRPr>
            </a:lvl7pPr>
            <a:lvl8pPr lvl="7">
              <a:lnSpc>
                <a:spcPct val="90000"/>
              </a:lnSpc>
              <a:spcBef>
                <a:spcPts val="0"/>
              </a:spcBef>
              <a:spcAft>
                <a:spcPts val="0"/>
              </a:spcAft>
              <a:buClr>
                <a:schemeClr val="dk2"/>
              </a:buClr>
              <a:buSzPts val="4400"/>
              <a:buNone/>
              <a:defRPr b="1" sz="4400">
                <a:solidFill>
                  <a:schemeClr val="dk2"/>
                </a:solidFill>
              </a:defRPr>
            </a:lvl8pPr>
            <a:lvl9pPr lvl="8">
              <a:lnSpc>
                <a:spcPct val="90000"/>
              </a:lnSpc>
              <a:spcBef>
                <a:spcPts val="0"/>
              </a:spcBef>
              <a:spcAft>
                <a:spcPts val="0"/>
              </a:spcAft>
              <a:buClr>
                <a:schemeClr val="dk2"/>
              </a:buClr>
              <a:buSzPts val="4400"/>
              <a:buNone/>
              <a:defRPr b="1" sz="4400">
                <a:solidFill>
                  <a:schemeClr val="dk2"/>
                </a:solidFill>
              </a:defRPr>
            </a:lvl9pPr>
          </a:lstStyle>
          <a:p/>
        </p:txBody>
      </p:sp>
      <p:grpSp>
        <p:nvGrpSpPr>
          <p:cNvPr id="25" name="Google Shape;25;p5"/>
          <p:cNvGrpSpPr/>
          <p:nvPr/>
        </p:nvGrpSpPr>
        <p:grpSpPr>
          <a:xfrm>
            <a:off x="379916" y="4579468"/>
            <a:ext cx="2000359" cy="285300"/>
            <a:chOff x="379916" y="4579468"/>
            <a:chExt cx="2000359" cy="285300"/>
          </a:xfrm>
        </p:grpSpPr>
        <p:cxnSp>
          <p:nvCxnSpPr>
            <p:cNvPr id="26" name="Google Shape;26;p5"/>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7" name="Google Shape;27;p5"/>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28" name="Google Shape;28;p5"/>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1pPr>
            <a:lvl2pPr lvl="1">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2pPr>
            <a:lvl3pPr lvl="2">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3pPr>
            <a:lvl4pPr lvl="3">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4pPr>
            <a:lvl5pPr lvl="4">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5pPr>
            <a:lvl6pPr lvl="5">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6pPr>
            <a:lvl7pPr lvl="6">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7pPr>
            <a:lvl8pPr lvl="7">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8pPr>
            <a:lvl9pPr lvl="8">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Google Sans"/>
              <a:buChar char="●"/>
              <a:defRPr sz="1800">
                <a:solidFill>
                  <a:schemeClr val="dk2"/>
                </a:solidFill>
                <a:latin typeface="Google Sans"/>
                <a:ea typeface="Google Sans"/>
                <a:cs typeface="Google Sans"/>
                <a:sym typeface="Google Sans"/>
              </a:defRPr>
            </a:lvl1pPr>
            <a:lvl2pPr indent="-317500" lvl="1" marL="9144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2pPr>
            <a:lvl3pPr indent="-317500" lvl="2" marL="13716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3pPr>
            <a:lvl4pPr indent="-317500" lvl="3" marL="18288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4pPr>
            <a:lvl5pPr indent="-317500" lvl="4" marL="22860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5pPr>
            <a:lvl6pPr indent="-317500" lvl="5" marL="27432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6pPr>
            <a:lvl7pPr indent="-317500" lvl="6" marL="32004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7pPr>
            <a:lvl8pPr indent="-317500" lvl="7" marL="36576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8pPr>
            <a:lvl9pPr indent="-317500" lvl="8" marL="41148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7.png"/><Relationship Id="rId4" Type="http://schemas.openxmlformats.org/officeDocument/2006/relationships/image" Target="../media/image21.png"/><Relationship Id="rId5" Type="http://schemas.openxmlformats.org/officeDocument/2006/relationships/hyperlink" Target="https://beinternetawesome.withgoogle.com/en_uk/interland" TargetMode="External"/><Relationship Id="rId6" Type="http://schemas.openxmlformats.org/officeDocument/2006/relationships/image" Target="../media/image4.png"/><Relationship Id="rId7"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4.png"/><Relationship Id="rId9" Type="http://schemas.openxmlformats.org/officeDocument/2006/relationships/image" Target="../media/image31.png"/><Relationship Id="rId5" Type="http://schemas.openxmlformats.org/officeDocument/2006/relationships/image" Target="../media/image11.png"/><Relationship Id="rId6" Type="http://schemas.openxmlformats.org/officeDocument/2006/relationships/image" Target="../media/image23.png"/><Relationship Id="rId7" Type="http://schemas.openxmlformats.org/officeDocument/2006/relationships/image" Target="../media/image25.png"/><Relationship Id="rId8"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8.png"/><Relationship Id="rId4" Type="http://schemas.openxmlformats.org/officeDocument/2006/relationships/image" Target="../media/image35.png"/><Relationship Id="rId5"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7.png"/><Relationship Id="rId4" Type="http://schemas.openxmlformats.org/officeDocument/2006/relationships/image" Target="../media/image32.png"/><Relationship Id="rId5" Type="http://schemas.openxmlformats.org/officeDocument/2006/relationships/image" Target="../media/image4.png"/><Relationship Id="rId6" Type="http://schemas.openxmlformats.org/officeDocument/2006/relationships/image" Target="../media/image11.png"/><Relationship Id="rId7" Type="http://schemas.openxmlformats.org/officeDocument/2006/relationships/hyperlink" Target="https://beinternetawesome.withgoogle.com/en_uk/interlan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7.png"/><Relationship Id="rId11" Type="http://schemas.openxmlformats.org/officeDocument/2006/relationships/image" Target="../media/image14.png"/><Relationship Id="rId10" Type="http://schemas.openxmlformats.org/officeDocument/2006/relationships/image" Target="../media/image15.png"/><Relationship Id="rId9" Type="http://schemas.openxmlformats.org/officeDocument/2006/relationships/image" Target="../media/image16.png"/><Relationship Id="rId5" Type="http://schemas.openxmlformats.org/officeDocument/2006/relationships/image" Target="../media/image9.png"/><Relationship Id="rId6" Type="http://schemas.openxmlformats.org/officeDocument/2006/relationships/image" Target="../media/image4.png"/><Relationship Id="rId7" Type="http://schemas.openxmlformats.org/officeDocument/2006/relationships/image" Target="../media/image11.png"/><Relationship Id="rId8"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pic>
        <p:nvPicPr>
          <p:cNvPr id="33" name="Google Shape;33;p6"/>
          <p:cNvPicPr preferRelativeResize="0"/>
          <p:nvPr/>
        </p:nvPicPr>
        <p:blipFill>
          <a:blip r:embed="rId3">
            <a:alphaModFix/>
          </a:blip>
          <a:stretch>
            <a:fillRect/>
          </a:stretch>
        </p:blipFill>
        <p:spPr>
          <a:xfrm>
            <a:off x="364575" y="357701"/>
            <a:ext cx="1069315" cy="820277"/>
          </a:xfrm>
          <a:prstGeom prst="rect">
            <a:avLst/>
          </a:prstGeom>
          <a:noFill/>
          <a:ln>
            <a:noFill/>
          </a:ln>
        </p:spPr>
      </p:pic>
      <p:sp>
        <p:nvSpPr>
          <p:cNvPr id="34" name="Google Shape;34;p6"/>
          <p:cNvSpPr txBox="1"/>
          <p:nvPr>
            <p:ph type="ctrTitle"/>
          </p:nvPr>
        </p:nvSpPr>
        <p:spPr>
          <a:xfrm>
            <a:off x="349596" y="1125575"/>
            <a:ext cx="5533200" cy="2052600"/>
          </a:xfrm>
          <a:prstGeom prst="rect">
            <a:avLst/>
          </a:prstGeom>
          <a:noFill/>
        </p:spPr>
        <p:txBody>
          <a:bodyPr anchorCtr="0" anchor="b"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Online</a:t>
            </a:r>
            <a:r>
              <a:rPr lang="en"/>
              <a:t> </a:t>
            </a:r>
            <a:br>
              <a:rPr lang="en"/>
            </a:br>
            <a:r>
              <a:rPr lang="en"/>
              <a:t> </a:t>
            </a:r>
            <a:endParaRPr/>
          </a:p>
        </p:txBody>
      </p:sp>
      <p:sp>
        <p:nvSpPr>
          <p:cNvPr id="35" name="Google Shape;35;p6"/>
          <p:cNvSpPr txBox="1"/>
          <p:nvPr>
            <p:ph idx="1" type="subTitle"/>
          </p:nvPr>
        </p:nvSpPr>
        <p:spPr>
          <a:xfrm>
            <a:off x="371323" y="3215125"/>
            <a:ext cx="5533200" cy="792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accent5"/>
                </a:solidFill>
              </a:rPr>
              <a:t>What to share and what to say</a:t>
            </a:r>
            <a:endParaRPr>
              <a:solidFill>
                <a:schemeClr val="accent5"/>
              </a:solidFill>
            </a:endParaRPr>
          </a:p>
        </p:txBody>
      </p:sp>
      <p:pic>
        <p:nvPicPr>
          <p:cNvPr id="36" name="Google Shape;36;p6"/>
          <p:cNvPicPr preferRelativeResize="0"/>
          <p:nvPr/>
        </p:nvPicPr>
        <p:blipFill rotWithShape="1">
          <a:blip r:embed="rId4">
            <a:alphaModFix/>
          </a:blip>
          <a:srcRect b="0" l="16631" r="12955" t="0"/>
          <a:stretch/>
        </p:blipFill>
        <p:spPr>
          <a:xfrm flipH="1">
            <a:off x="5128748" y="1947325"/>
            <a:ext cx="3629927" cy="2825526"/>
          </a:xfrm>
          <a:prstGeom prst="rect">
            <a:avLst/>
          </a:prstGeom>
          <a:noFill/>
          <a:ln>
            <a:noFill/>
          </a:ln>
        </p:spPr>
      </p:pic>
      <p:sp>
        <p:nvSpPr>
          <p:cNvPr id="37" name="Google Shape;37;p6"/>
          <p:cNvSpPr txBox="1"/>
          <p:nvPr>
            <p:ph type="ctrTitle"/>
          </p:nvPr>
        </p:nvSpPr>
        <p:spPr>
          <a:xfrm>
            <a:off x="335093" y="2429228"/>
            <a:ext cx="5533200" cy="748800"/>
          </a:xfrm>
          <a:prstGeom prst="rect">
            <a:avLst/>
          </a:prstGeom>
          <a:noFill/>
        </p:spPr>
        <p:txBody>
          <a:bodyPr anchorCtr="0" anchor="b"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Reputation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29" name="Shape 129"/>
        <p:cNvGrpSpPr/>
        <p:nvPr/>
      </p:nvGrpSpPr>
      <p:grpSpPr>
        <a:xfrm>
          <a:off x="0" y="0"/>
          <a:ext cx="0" cy="0"/>
          <a:chOff x="0" y="0"/>
          <a:chExt cx="0" cy="0"/>
        </a:xfrm>
      </p:grpSpPr>
      <p:sp>
        <p:nvSpPr>
          <p:cNvPr id="130" name="Google Shape;130;p15"/>
          <p:cNvSpPr/>
          <p:nvPr/>
        </p:nvSpPr>
        <p:spPr>
          <a:xfrm>
            <a:off x="4593325" y="383975"/>
            <a:ext cx="4165500" cy="3661800"/>
          </a:xfrm>
          <a:prstGeom prst="roundRect">
            <a:avLst>
              <a:gd fmla="val 7764"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5"/>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lnSpc>
                <a:spcPct val="80000"/>
              </a:lnSpc>
              <a:spcBef>
                <a:spcPts val="0"/>
              </a:spcBef>
              <a:spcAft>
                <a:spcPts val="0"/>
              </a:spcAft>
              <a:buNone/>
            </a:pPr>
            <a:r>
              <a:rPr lang="en"/>
              <a:t>1. Is it OK </a:t>
            </a:r>
            <a:br>
              <a:rPr lang="en"/>
            </a:br>
            <a:r>
              <a:rPr lang="en"/>
              <a:t>to share this?</a:t>
            </a:r>
            <a:endParaRPr/>
          </a:p>
        </p:txBody>
      </p:sp>
      <p:sp>
        <p:nvSpPr>
          <p:cNvPr id="132" name="Google Shape;132;p15"/>
          <p:cNvSpPr txBox="1"/>
          <p:nvPr/>
        </p:nvSpPr>
        <p:spPr>
          <a:xfrm>
            <a:off x="4948850" y="796375"/>
            <a:ext cx="3441300" cy="11631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 sz="2400">
                <a:solidFill>
                  <a:schemeClr val="dk2"/>
                </a:solidFill>
                <a:latin typeface="Google Sans Medium"/>
                <a:ea typeface="Google Sans Medium"/>
                <a:cs typeface="Google Sans Medium"/>
                <a:sym typeface="Google Sans Medium"/>
              </a:rPr>
              <a:t>Someone at your </a:t>
            </a:r>
            <a:r>
              <a:rPr lang="en" sz="2400">
                <a:solidFill>
                  <a:schemeClr val="dk2"/>
                </a:solidFill>
                <a:latin typeface="Google Sans Medium"/>
                <a:ea typeface="Google Sans Medium"/>
                <a:cs typeface="Google Sans Medium"/>
                <a:sym typeface="Google Sans Medium"/>
              </a:rPr>
              <a:t>school</a:t>
            </a:r>
            <a:r>
              <a:rPr lang="en" sz="2400">
                <a:solidFill>
                  <a:schemeClr val="dk2"/>
                </a:solidFill>
                <a:latin typeface="Google Sans Medium"/>
                <a:ea typeface="Google Sans Medium"/>
                <a:cs typeface="Google Sans Medium"/>
                <a:sym typeface="Google Sans Medium"/>
              </a:rPr>
              <a:t> has a bad haircut and </a:t>
            </a:r>
            <a:r>
              <a:rPr lang="en" sz="2400">
                <a:solidFill>
                  <a:schemeClr val="accent3"/>
                </a:solidFill>
                <a:latin typeface="Google Sans Medium"/>
                <a:ea typeface="Google Sans Medium"/>
                <a:cs typeface="Google Sans Medium"/>
                <a:sym typeface="Google Sans Medium"/>
              </a:rPr>
              <a:t>isn’t happy</a:t>
            </a:r>
            <a:r>
              <a:rPr lang="en" sz="2400">
                <a:solidFill>
                  <a:schemeClr val="dk2"/>
                </a:solidFill>
                <a:latin typeface="Google Sans Medium"/>
                <a:ea typeface="Google Sans Medium"/>
                <a:cs typeface="Google Sans Medium"/>
                <a:sym typeface="Google Sans Medium"/>
              </a:rPr>
              <a:t> with it.</a:t>
            </a:r>
            <a:endParaRPr>
              <a:latin typeface="Google Sans"/>
              <a:ea typeface="Google Sans"/>
              <a:cs typeface="Google Sans"/>
              <a:sym typeface="Google Sans"/>
            </a:endParaRPr>
          </a:p>
        </p:txBody>
      </p:sp>
      <p:sp>
        <p:nvSpPr>
          <p:cNvPr id="133" name="Google Shape;133;p15"/>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134" name="Google Shape;134;p15"/>
          <p:cNvGrpSpPr/>
          <p:nvPr/>
        </p:nvGrpSpPr>
        <p:grpSpPr>
          <a:xfrm>
            <a:off x="379916" y="4579468"/>
            <a:ext cx="2000359" cy="285300"/>
            <a:chOff x="379916" y="4579468"/>
            <a:chExt cx="2000359" cy="285300"/>
          </a:xfrm>
        </p:grpSpPr>
        <p:cxnSp>
          <p:nvCxnSpPr>
            <p:cNvPr id="135" name="Google Shape;135;p15"/>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136" name="Google Shape;136;p15"/>
            <p:cNvPicPr preferRelativeResize="0"/>
            <p:nvPr/>
          </p:nvPicPr>
          <p:blipFill>
            <a:blip r:embed="rId3">
              <a:alphaModFix/>
            </a:blip>
            <a:stretch>
              <a:fillRect/>
            </a:stretch>
          </p:blipFill>
          <p:spPr>
            <a:xfrm>
              <a:off x="379916" y="4622875"/>
              <a:ext cx="622803" cy="202636"/>
            </a:xfrm>
            <a:prstGeom prst="rect">
              <a:avLst/>
            </a:prstGeom>
            <a:noFill/>
            <a:ln>
              <a:noFill/>
            </a:ln>
          </p:spPr>
        </p:pic>
        <p:pic>
          <p:nvPicPr>
            <p:cNvPr id="137" name="Google Shape;137;p15"/>
            <p:cNvPicPr preferRelativeResize="0"/>
            <p:nvPr/>
          </p:nvPicPr>
          <p:blipFill>
            <a:blip r:embed="rId4">
              <a:alphaModFix/>
            </a:blip>
            <a:stretch>
              <a:fillRect/>
            </a:stretch>
          </p:blipFill>
          <p:spPr>
            <a:xfrm>
              <a:off x="1286950" y="4643495"/>
              <a:ext cx="1093325" cy="176575"/>
            </a:xfrm>
            <a:prstGeom prst="rect">
              <a:avLst/>
            </a:prstGeom>
            <a:noFill/>
            <a:ln>
              <a:noFill/>
            </a:ln>
          </p:spPr>
        </p:pic>
      </p:grpSp>
      <p:sp>
        <p:nvSpPr>
          <p:cNvPr id="138" name="Google Shape;138;p15"/>
          <p:cNvSpPr txBox="1"/>
          <p:nvPr/>
        </p:nvSpPr>
        <p:spPr>
          <a:xfrm>
            <a:off x="4955425" y="2015575"/>
            <a:ext cx="3441300" cy="922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1000"/>
              </a:spcBef>
              <a:spcAft>
                <a:spcPts val="0"/>
              </a:spcAft>
              <a:buClr>
                <a:schemeClr val="dk1"/>
              </a:buClr>
              <a:buSzPts val="1100"/>
              <a:buFont typeface="Arial"/>
              <a:buNone/>
            </a:pPr>
            <a:r>
              <a:rPr lang="en" sz="2400">
                <a:solidFill>
                  <a:schemeClr val="dk2"/>
                </a:solidFill>
                <a:latin typeface="Google Sans Medium"/>
                <a:ea typeface="Google Sans Medium"/>
                <a:cs typeface="Google Sans Medium"/>
                <a:sym typeface="Google Sans Medium"/>
              </a:rPr>
              <a:t>Someone takes a </a:t>
            </a:r>
            <a:r>
              <a:rPr lang="en" sz="2400">
                <a:solidFill>
                  <a:schemeClr val="accent3"/>
                </a:solidFill>
                <a:latin typeface="Google Sans Medium"/>
                <a:ea typeface="Google Sans Medium"/>
                <a:cs typeface="Google Sans Medium"/>
                <a:sym typeface="Google Sans Medium"/>
              </a:rPr>
              <a:t>photo </a:t>
            </a:r>
            <a:r>
              <a:rPr lang="en" sz="2400">
                <a:solidFill>
                  <a:schemeClr val="dk2"/>
                </a:solidFill>
                <a:latin typeface="Google Sans Medium"/>
                <a:ea typeface="Google Sans Medium"/>
                <a:cs typeface="Google Sans Medium"/>
                <a:sym typeface="Google Sans Medium"/>
              </a:rPr>
              <a:t>and </a:t>
            </a:r>
            <a:r>
              <a:rPr lang="en" sz="2400">
                <a:solidFill>
                  <a:schemeClr val="accent3"/>
                </a:solidFill>
                <a:latin typeface="Google Sans Medium"/>
                <a:ea typeface="Google Sans Medium"/>
                <a:cs typeface="Google Sans Medium"/>
                <a:sym typeface="Google Sans Medium"/>
              </a:rPr>
              <a:t>shares it online.</a:t>
            </a:r>
            <a:r>
              <a:rPr lang="en" sz="2400">
                <a:solidFill>
                  <a:schemeClr val="dk2"/>
                </a:solidFill>
                <a:latin typeface="Google Sans Medium"/>
                <a:ea typeface="Google Sans Medium"/>
                <a:cs typeface="Google Sans Medium"/>
                <a:sym typeface="Google Sans Medium"/>
              </a:rPr>
              <a:t>	</a:t>
            </a:r>
            <a:endParaRPr sz="2400">
              <a:solidFill>
                <a:schemeClr val="dk2"/>
              </a:solidFill>
              <a:latin typeface="Google Sans Medium"/>
              <a:ea typeface="Google Sans Medium"/>
              <a:cs typeface="Google Sans Medium"/>
              <a:sym typeface="Google Sans Medium"/>
            </a:endParaRPr>
          </a:p>
          <a:p>
            <a:pPr indent="0" lvl="0" marL="0" rtl="0" algn="l">
              <a:lnSpc>
                <a:spcPct val="90000"/>
              </a:lnSpc>
              <a:spcBef>
                <a:spcPts val="0"/>
              </a:spcBef>
              <a:spcAft>
                <a:spcPts val="0"/>
              </a:spcAft>
              <a:buNone/>
            </a:pPr>
            <a:r>
              <a:t/>
            </a:r>
            <a:endParaRPr>
              <a:latin typeface="Google Sans"/>
              <a:ea typeface="Google Sans"/>
              <a:cs typeface="Google Sans"/>
              <a:sym typeface="Google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42" name="Shape 142"/>
        <p:cNvGrpSpPr/>
        <p:nvPr/>
      </p:nvGrpSpPr>
      <p:grpSpPr>
        <a:xfrm>
          <a:off x="0" y="0"/>
          <a:ext cx="0" cy="0"/>
          <a:chOff x="0" y="0"/>
          <a:chExt cx="0" cy="0"/>
        </a:xfrm>
      </p:grpSpPr>
      <p:sp>
        <p:nvSpPr>
          <p:cNvPr id="143" name="Google Shape;143;p16"/>
          <p:cNvSpPr/>
          <p:nvPr/>
        </p:nvSpPr>
        <p:spPr>
          <a:xfrm>
            <a:off x="4593325" y="383975"/>
            <a:ext cx="4165500" cy="3661800"/>
          </a:xfrm>
          <a:prstGeom prst="roundRect">
            <a:avLst>
              <a:gd fmla="val 7764"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6"/>
          <p:cNvSpPr txBox="1"/>
          <p:nvPr/>
        </p:nvSpPr>
        <p:spPr>
          <a:xfrm>
            <a:off x="4948850" y="796375"/>
            <a:ext cx="3441300" cy="8811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 sz="2400">
                <a:solidFill>
                  <a:schemeClr val="dk2"/>
                </a:solidFill>
                <a:latin typeface="Google Sans Medium"/>
                <a:ea typeface="Google Sans Medium"/>
                <a:cs typeface="Google Sans Medium"/>
                <a:sym typeface="Google Sans Medium"/>
              </a:rPr>
              <a:t>Someone </a:t>
            </a:r>
            <a:r>
              <a:rPr lang="en" sz="2400">
                <a:solidFill>
                  <a:schemeClr val="accent3"/>
                </a:solidFill>
                <a:latin typeface="Google Sans Medium"/>
                <a:ea typeface="Google Sans Medium"/>
                <a:cs typeface="Google Sans Medium"/>
                <a:sym typeface="Google Sans Medium"/>
              </a:rPr>
              <a:t>writes </a:t>
            </a:r>
            <a:br>
              <a:rPr lang="en" sz="2400">
                <a:solidFill>
                  <a:schemeClr val="accent3"/>
                </a:solidFill>
                <a:latin typeface="Google Sans Medium"/>
                <a:ea typeface="Google Sans Medium"/>
                <a:cs typeface="Google Sans Medium"/>
                <a:sym typeface="Google Sans Medium"/>
              </a:rPr>
            </a:br>
            <a:r>
              <a:rPr lang="en" sz="2400">
                <a:solidFill>
                  <a:schemeClr val="accent3"/>
                </a:solidFill>
                <a:latin typeface="Google Sans Medium"/>
                <a:ea typeface="Google Sans Medium"/>
                <a:cs typeface="Google Sans Medium"/>
                <a:sym typeface="Google Sans Medium"/>
              </a:rPr>
              <a:t>in their diary.</a:t>
            </a:r>
            <a:endParaRPr sz="2400">
              <a:solidFill>
                <a:schemeClr val="dk2"/>
              </a:solidFill>
              <a:latin typeface="Google Sans Medium"/>
              <a:ea typeface="Google Sans Medium"/>
              <a:cs typeface="Google Sans Medium"/>
              <a:sym typeface="Google Sans Medium"/>
            </a:endParaRPr>
          </a:p>
        </p:txBody>
      </p:sp>
      <p:sp>
        <p:nvSpPr>
          <p:cNvPr id="145" name="Google Shape;145;p16"/>
          <p:cNvSpPr txBox="1"/>
          <p:nvPr>
            <p:ph type="title"/>
          </p:nvPr>
        </p:nvSpPr>
        <p:spPr>
          <a:xfrm>
            <a:off x="385375" y="370650"/>
            <a:ext cx="4048800" cy="689400"/>
          </a:xfrm>
          <a:prstGeom prst="rect">
            <a:avLst/>
          </a:prstGeom>
        </p:spPr>
        <p:txBody>
          <a:bodyPr anchorCtr="0" anchor="t" bIns="0" lIns="0" spcFirstLastPara="1" rIns="0" wrap="square" tIns="0">
            <a:noAutofit/>
          </a:bodyPr>
          <a:lstStyle/>
          <a:p>
            <a:pPr indent="0" lvl="0" marL="0" rtl="0" algn="l">
              <a:lnSpc>
                <a:spcPct val="80000"/>
              </a:lnSpc>
              <a:spcBef>
                <a:spcPts val="0"/>
              </a:spcBef>
              <a:spcAft>
                <a:spcPts val="0"/>
              </a:spcAft>
              <a:buNone/>
            </a:pPr>
            <a:r>
              <a:rPr lang="en"/>
              <a:t>2. Is it OK </a:t>
            </a:r>
            <a:br>
              <a:rPr lang="en"/>
            </a:br>
            <a:r>
              <a:rPr lang="en"/>
              <a:t>to share this?</a:t>
            </a:r>
            <a:endParaRPr/>
          </a:p>
          <a:p>
            <a:pPr indent="0" lvl="0" marL="0" rtl="0" algn="l">
              <a:spcBef>
                <a:spcPts val="0"/>
              </a:spcBef>
              <a:spcAft>
                <a:spcPts val="0"/>
              </a:spcAft>
              <a:buNone/>
            </a:pPr>
            <a:r>
              <a:t/>
            </a:r>
            <a:endParaRPr/>
          </a:p>
        </p:txBody>
      </p:sp>
      <p:sp>
        <p:nvSpPr>
          <p:cNvPr id="146" name="Google Shape;146;p16"/>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147" name="Google Shape;147;p16"/>
          <p:cNvGrpSpPr/>
          <p:nvPr/>
        </p:nvGrpSpPr>
        <p:grpSpPr>
          <a:xfrm>
            <a:off x="379916" y="4579468"/>
            <a:ext cx="2000359" cy="285300"/>
            <a:chOff x="379916" y="4579468"/>
            <a:chExt cx="2000359" cy="285300"/>
          </a:xfrm>
        </p:grpSpPr>
        <p:cxnSp>
          <p:nvCxnSpPr>
            <p:cNvPr id="148" name="Google Shape;148;p16"/>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149" name="Google Shape;149;p16"/>
            <p:cNvPicPr preferRelativeResize="0"/>
            <p:nvPr/>
          </p:nvPicPr>
          <p:blipFill>
            <a:blip r:embed="rId3">
              <a:alphaModFix/>
            </a:blip>
            <a:stretch>
              <a:fillRect/>
            </a:stretch>
          </p:blipFill>
          <p:spPr>
            <a:xfrm>
              <a:off x="379916" y="4622875"/>
              <a:ext cx="622803" cy="202636"/>
            </a:xfrm>
            <a:prstGeom prst="rect">
              <a:avLst/>
            </a:prstGeom>
            <a:noFill/>
            <a:ln>
              <a:noFill/>
            </a:ln>
          </p:spPr>
        </p:pic>
        <p:pic>
          <p:nvPicPr>
            <p:cNvPr id="150" name="Google Shape;150;p16"/>
            <p:cNvPicPr preferRelativeResize="0"/>
            <p:nvPr/>
          </p:nvPicPr>
          <p:blipFill>
            <a:blip r:embed="rId4">
              <a:alphaModFix/>
            </a:blip>
            <a:stretch>
              <a:fillRect/>
            </a:stretch>
          </p:blipFill>
          <p:spPr>
            <a:xfrm>
              <a:off x="1286950" y="4643495"/>
              <a:ext cx="1093325" cy="176575"/>
            </a:xfrm>
            <a:prstGeom prst="rect">
              <a:avLst/>
            </a:prstGeom>
            <a:noFill/>
            <a:ln>
              <a:noFill/>
            </a:ln>
          </p:spPr>
        </p:pic>
      </p:grpSp>
      <p:sp>
        <p:nvSpPr>
          <p:cNvPr id="151" name="Google Shape;151;p16"/>
          <p:cNvSpPr txBox="1"/>
          <p:nvPr/>
        </p:nvSpPr>
        <p:spPr>
          <a:xfrm>
            <a:off x="4948850" y="1654030"/>
            <a:ext cx="3441300" cy="2190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1000"/>
              </a:spcBef>
              <a:spcAft>
                <a:spcPts val="0"/>
              </a:spcAft>
              <a:buNone/>
            </a:pPr>
            <a:r>
              <a:rPr lang="en" sz="2400">
                <a:solidFill>
                  <a:schemeClr val="dk2"/>
                </a:solidFill>
                <a:latin typeface="Google Sans Medium"/>
                <a:ea typeface="Google Sans Medium"/>
                <a:cs typeface="Google Sans Medium"/>
                <a:sym typeface="Google Sans Medium"/>
              </a:rPr>
              <a:t>Another person copies what they wrote and </a:t>
            </a:r>
            <a:r>
              <a:rPr lang="en" sz="2400">
                <a:solidFill>
                  <a:schemeClr val="accent3"/>
                </a:solidFill>
                <a:latin typeface="Google Sans Medium"/>
                <a:ea typeface="Google Sans Medium"/>
                <a:cs typeface="Google Sans Medium"/>
                <a:sym typeface="Google Sans Medium"/>
              </a:rPr>
              <a:t>posts it online.</a:t>
            </a:r>
            <a:endParaRPr sz="2400">
              <a:solidFill>
                <a:schemeClr val="dk2"/>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55" name="Shape 155"/>
        <p:cNvGrpSpPr/>
        <p:nvPr/>
      </p:nvGrpSpPr>
      <p:grpSpPr>
        <a:xfrm>
          <a:off x="0" y="0"/>
          <a:ext cx="0" cy="0"/>
          <a:chOff x="0" y="0"/>
          <a:chExt cx="0" cy="0"/>
        </a:xfrm>
      </p:grpSpPr>
      <p:sp>
        <p:nvSpPr>
          <p:cNvPr id="156" name="Google Shape;156;p17"/>
          <p:cNvSpPr/>
          <p:nvPr/>
        </p:nvSpPr>
        <p:spPr>
          <a:xfrm>
            <a:off x="4593325" y="383975"/>
            <a:ext cx="4165500" cy="3661800"/>
          </a:xfrm>
          <a:prstGeom prst="roundRect">
            <a:avLst>
              <a:gd fmla="val 7764"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7"/>
          <p:cNvSpPr txBox="1"/>
          <p:nvPr/>
        </p:nvSpPr>
        <p:spPr>
          <a:xfrm>
            <a:off x="4948850" y="763949"/>
            <a:ext cx="3441300" cy="1256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2400">
                <a:solidFill>
                  <a:schemeClr val="dk2"/>
                </a:solidFill>
                <a:latin typeface="Google Sans Medium"/>
                <a:ea typeface="Google Sans Medium"/>
                <a:cs typeface="Google Sans Medium"/>
                <a:sym typeface="Google Sans Medium"/>
              </a:rPr>
              <a:t>A group of friends are </a:t>
            </a:r>
            <a:r>
              <a:rPr lang="en" sz="2400">
                <a:solidFill>
                  <a:schemeClr val="accent3"/>
                </a:solidFill>
                <a:latin typeface="Google Sans Medium"/>
                <a:ea typeface="Google Sans Medium"/>
                <a:cs typeface="Google Sans Medium"/>
                <a:sym typeface="Google Sans Medium"/>
              </a:rPr>
              <a:t>playing games together </a:t>
            </a:r>
            <a:r>
              <a:rPr lang="en" sz="2400">
                <a:solidFill>
                  <a:schemeClr val="dk2"/>
                </a:solidFill>
                <a:latin typeface="Google Sans Medium"/>
                <a:ea typeface="Google Sans Medium"/>
                <a:cs typeface="Google Sans Medium"/>
                <a:sym typeface="Google Sans Medium"/>
              </a:rPr>
              <a:t>after school. </a:t>
            </a:r>
            <a:endParaRPr sz="2400">
              <a:solidFill>
                <a:schemeClr val="dk2"/>
              </a:solidFill>
              <a:latin typeface="Google Sans Medium"/>
              <a:ea typeface="Google Sans Medium"/>
              <a:cs typeface="Google Sans Medium"/>
              <a:sym typeface="Google Sans Medium"/>
            </a:endParaRPr>
          </a:p>
        </p:txBody>
      </p:sp>
      <p:sp>
        <p:nvSpPr>
          <p:cNvPr id="158" name="Google Shape;158;p17"/>
          <p:cNvSpPr txBox="1"/>
          <p:nvPr>
            <p:ph type="title"/>
          </p:nvPr>
        </p:nvSpPr>
        <p:spPr>
          <a:xfrm>
            <a:off x="385375" y="370650"/>
            <a:ext cx="3765000" cy="1256700"/>
          </a:xfrm>
          <a:prstGeom prst="rect">
            <a:avLst/>
          </a:prstGeom>
        </p:spPr>
        <p:txBody>
          <a:bodyPr anchorCtr="0" anchor="t" bIns="0" lIns="0" spcFirstLastPara="1" rIns="0" wrap="square" tIns="0">
            <a:noAutofit/>
          </a:bodyPr>
          <a:lstStyle/>
          <a:p>
            <a:pPr indent="0" lvl="0" marL="0" rtl="0" algn="l">
              <a:lnSpc>
                <a:spcPct val="80000"/>
              </a:lnSpc>
              <a:spcBef>
                <a:spcPts val="0"/>
              </a:spcBef>
              <a:spcAft>
                <a:spcPts val="0"/>
              </a:spcAft>
              <a:buNone/>
            </a:pPr>
            <a:r>
              <a:rPr lang="en"/>
              <a:t>3. Is it OK </a:t>
            </a:r>
            <a:br>
              <a:rPr lang="en"/>
            </a:br>
            <a:r>
              <a:rPr lang="en"/>
              <a:t>to share this?</a:t>
            </a:r>
            <a:endParaRPr/>
          </a:p>
        </p:txBody>
      </p:sp>
      <p:sp>
        <p:nvSpPr>
          <p:cNvPr id="159" name="Google Shape;159;p17"/>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160" name="Google Shape;160;p17"/>
          <p:cNvGrpSpPr/>
          <p:nvPr/>
        </p:nvGrpSpPr>
        <p:grpSpPr>
          <a:xfrm>
            <a:off x="379916" y="4579468"/>
            <a:ext cx="2000359" cy="285300"/>
            <a:chOff x="379916" y="4579468"/>
            <a:chExt cx="2000359" cy="285300"/>
          </a:xfrm>
        </p:grpSpPr>
        <p:cxnSp>
          <p:nvCxnSpPr>
            <p:cNvPr id="161" name="Google Shape;161;p17"/>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162" name="Google Shape;162;p17"/>
            <p:cNvPicPr preferRelativeResize="0"/>
            <p:nvPr/>
          </p:nvPicPr>
          <p:blipFill>
            <a:blip r:embed="rId3">
              <a:alphaModFix/>
            </a:blip>
            <a:stretch>
              <a:fillRect/>
            </a:stretch>
          </p:blipFill>
          <p:spPr>
            <a:xfrm>
              <a:off x="379916" y="4622875"/>
              <a:ext cx="622803" cy="202636"/>
            </a:xfrm>
            <a:prstGeom prst="rect">
              <a:avLst/>
            </a:prstGeom>
            <a:noFill/>
            <a:ln>
              <a:noFill/>
            </a:ln>
          </p:spPr>
        </p:pic>
        <p:pic>
          <p:nvPicPr>
            <p:cNvPr id="163" name="Google Shape;163;p17"/>
            <p:cNvPicPr preferRelativeResize="0"/>
            <p:nvPr/>
          </p:nvPicPr>
          <p:blipFill>
            <a:blip r:embed="rId4">
              <a:alphaModFix/>
            </a:blip>
            <a:stretch>
              <a:fillRect/>
            </a:stretch>
          </p:blipFill>
          <p:spPr>
            <a:xfrm>
              <a:off x="1286950" y="4643495"/>
              <a:ext cx="1093325" cy="176575"/>
            </a:xfrm>
            <a:prstGeom prst="rect">
              <a:avLst/>
            </a:prstGeom>
            <a:noFill/>
            <a:ln>
              <a:noFill/>
            </a:ln>
          </p:spPr>
        </p:pic>
      </p:grpSp>
      <p:sp>
        <p:nvSpPr>
          <p:cNvPr id="164" name="Google Shape;164;p17"/>
          <p:cNvSpPr txBox="1"/>
          <p:nvPr/>
        </p:nvSpPr>
        <p:spPr>
          <a:xfrm>
            <a:off x="4955425" y="1994491"/>
            <a:ext cx="3441300" cy="2190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1000"/>
              </a:spcBef>
              <a:spcAft>
                <a:spcPts val="0"/>
              </a:spcAft>
              <a:buNone/>
            </a:pPr>
            <a:r>
              <a:rPr lang="en" sz="2400">
                <a:solidFill>
                  <a:schemeClr val="dk2"/>
                </a:solidFill>
                <a:latin typeface="Google Sans Medium"/>
                <a:ea typeface="Google Sans Medium"/>
                <a:cs typeface="Google Sans Medium"/>
                <a:sym typeface="Google Sans Medium"/>
              </a:rPr>
              <a:t>One of them posts the </a:t>
            </a:r>
            <a:r>
              <a:rPr lang="en" sz="2400">
                <a:solidFill>
                  <a:schemeClr val="accent3"/>
                </a:solidFill>
                <a:latin typeface="Google Sans Medium"/>
                <a:ea typeface="Google Sans Medium"/>
                <a:cs typeface="Google Sans Medium"/>
                <a:sym typeface="Google Sans Medium"/>
              </a:rPr>
              <a:t>address </a:t>
            </a:r>
            <a:r>
              <a:rPr lang="en" sz="2400">
                <a:solidFill>
                  <a:schemeClr val="dk2"/>
                </a:solidFill>
                <a:latin typeface="Google Sans Medium"/>
                <a:ea typeface="Google Sans Medium"/>
                <a:cs typeface="Google Sans Medium"/>
                <a:sym typeface="Google Sans Medium"/>
              </a:rPr>
              <a:t>and </a:t>
            </a:r>
            <a:r>
              <a:rPr lang="en" sz="2400">
                <a:solidFill>
                  <a:schemeClr val="accent3"/>
                </a:solidFill>
                <a:latin typeface="Google Sans Medium"/>
                <a:ea typeface="Google Sans Medium"/>
                <a:cs typeface="Google Sans Medium"/>
                <a:sym typeface="Google Sans Medium"/>
              </a:rPr>
              <a:t>mobile number</a:t>
            </a:r>
            <a:r>
              <a:rPr lang="en" sz="2400">
                <a:solidFill>
                  <a:schemeClr val="dk2"/>
                </a:solidFill>
                <a:latin typeface="Google Sans Medium"/>
                <a:ea typeface="Google Sans Medium"/>
                <a:cs typeface="Google Sans Medium"/>
                <a:sym typeface="Google Sans Medium"/>
              </a:rPr>
              <a:t> of the friend they are going to.</a:t>
            </a:r>
            <a:endParaRPr sz="2400">
              <a:solidFill>
                <a:schemeClr val="dk2"/>
              </a:solidFill>
              <a:latin typeface="Google Sans Medium"/>
              <a:ea typeface="Google Sans Medium"/>
              <a:cs typeface="Google Sans Medium"/>
              <a:sym typeface="Google Sans Medium"/>
            </a:endParaRPr>
          </a:p>
          <a:p>
            <a:pPr indent="0" lvl="0" marL="0" rtl="0" algn="l">
              <a:lnSpc>
                <a:spcPct val="90000"/>
              </a:lnSpc>
              <a:spcBef>
                <a:spcPts val="1000"/>
              </a:spcBef>
              <a:spcAft>
                <a:spcPts val="0"/>
              </a:spcAft>
              <a:buNone/>
            </a:pPr>
            <a:r>
              <a:t/>
            </a:r>
            <a:endParaRPr sz="2400">
              <a:solidFill>
                <a:schemeClr val="dk2"/>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8" name="Shape 168"/>
        <p:cNvGrpSpPr/>
        <p:nvPr/>
      </p:nvGrpSpPr>
      <p:grpSpPr>
        <a:xfrm>
          <a:off x="0" y="0"/>
          <a:ext cx="0" cy="0"/>
          <a:chOff x="0" y="0"/>
          <a:chExt cx="0" cy="0"/>
        </a:xfrm>
      </p:grpSpPr>
      <p:pic>
        <p:nvPicPr>
          <p:cNvPr id="169" name="Google Shape;169;p18"/>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170" name="Google Shape;170;p18"/>
          <p:cNvPicPr preferRelativeResize="0"/>
          <p:nvPr/>
        </p:nvPicPr>
        <p:blipFill rotWithShape="1">
          <a:blip r:embed="rId4">
            <a:alphaModFix/>
          </a:blip>
          <a:srcRect b="7424" l="0" r="0" t="0"/>
          <a:stretch/>
        </p:blipFill>
        <p:spPr>
          <a:xfrm>
            <a:off x="3962400" y="0"/>
            <a:ext cx="5412325" cy="5143501"/>
          </a:xfrm>
          <a:prstGeom prst="rect">
            <a:avLst/>
          </a:prstGeom>
          <a:noFill/>
          <a:ln>
            <a:noFill/>
          </a:ln>
        </p:spPr>
      </p:pic>
      <p:sp>
        <p:nvSpPr>
          <p:cNvPr id="171" name="Google Shape;171;p18"/>
          <p:cNvSpPr txBox="1"/>
          <p:nvPr/>
        </p:nvSpPr>
        <p:spPr>
          <a:xfrm>
            <a:off x="385375" y="1034400"/>
            <a:ext cx="5519100" cy="142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 sz="2800">
                <a:solidFill>
                  <a:schemeClr val="lt1"/>
                </a:solidFill>
                <a:latin typeface="Google Sans"/>
                <a:ea typeface="Google Sans"/>
                <a:cs typeface="Google Sans"/>
                <a:sym typeface="Google Sans"/>
              </a:rPr>
              <a:t>Interland’s</a:t>
            </a:r>
            <a:endParaRPr b="1" sz="2800">
              <a:solidFill>
                <a:schemeClr val="lt1"/>
              </a:solidFill>
              <a:latin typeface="Google Sans"/>
              <a:ea typeface="Google Sans"/>
              <a:cs typeface="Google Sans"/>
              <a:sym typeface="Google Sans"/>
            </a:endParaRPr>
          </a:p>
          <a:p>
            <a:pPr indent="0" lvl="0" marL="0" rtl="0" algn="l">
              <a:spcBef>
                <a:spcPts val="0"/>
              </a:spcBef>
              <a:spcAft>
                <a:spcPts val="0"/>
              </a:spcAft>
              <a:buNone/>
            </a:pPr>
            <a:r>
              <a:rPr b="1" lang="en" sz="2800">
                <a:solidFill>
                  <a:schemeClr val="lt1"/>
                </a:solidFill>
                <a:latin typeface="Google Sans"/>
                <a:ea typeface="Google Sans"/>
                <a:cs typeface="Google Sans"/>
                <a:sym typeface="Google Sans"/>
              </a:rPr>
              <a:t>Mindful Mountain</a:t>
            </a:r>
            <a:endParaRPr b="1" sz="2800">
              <a:solidFill>
                <a:schemeClr val="lt1"/>
              </a:solidFill>
              <a:latin typeface="Google Sans"/>
              <a:ea typeface="Google Sans"/>
              <a:cs typeface="Google Sans"/>
              <a:sym typeface="Google Sans"/>
            </a:endParaRPr>
          </a:p>
          <a:p>
            <a:pPr indent="0" lvl="0" marL="0" rtl="0" algn="l">
              <a:spcBef>
                <a:spcPts val="1000"/>
              </a:spcBef>
              <a:spcAft>
                <a:spcPts val="0"/>
              </a:spcAft>
              <a:buNone/>
            </a:pPr>
            <a:r>
              <a:rPr b="1" lang="en" sz="2800" u="sng">
                <a:solidFill>
                  <a:schemeClr val="lt1"/>
                </a:solidFill>
                <a:latin typeface="Google Sans"/>
                <a:ea typeface="Google Sans"/>
                <a:cs typeface="Google Sans"/>
                <a:sym typeface="Google Sans"/>
                <a:hlinkClick r:id="rId5">
                  <a:extLst>
                    <a:ext uri="{A12FA001-AC4F-418D-AE19-62706E023703}">
                      <ahyp:hlinkClr val="tx"/>
                    </a:ext>
                  </a:extLst>
                </a:hlinkClick>
              </a:rPr>
              <a:t>g.co/interland</a:t>
            </a:r>
            <a:endParaRPr b="1" sz="2800">
              <a:solidFill>
                <a:schemeClr val="lt1"/>
              </a:solidFill>
              <a:latin typeface="Google Sans"/>
              <a:ea typeface="Google Sans"/>
              <a:cs typeface="Google Sans"/>
              <a:sym typeface="Google Sans"/>
            </a:endParaRPr>
          </a:p>
        </p:txBody>
      </p:sp>
      <p:sp>
        <p:nvSpPr>
          <p:cNvPr id="172" name="Google Shape;172;p18"/>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Time to visit…</a:t>
            </a:r>
            <a:endParaRPr>
              <a:solidFill>
                <a:schemeClr val="lt1"/>
              </a:solidFill>
            </a:endParaRPr>
          </a:p>
        </p:txBody>
      </p:sp>
      <p:sp>
        <p:nvSpPr>
          <p:cNvPr id="173" name="Google Shape;173;p18"/>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174" name="Google Shape;174;p18"/>
          <p:cNvGrpSpPr/>
          <p:nvPr/>
        </p:nvGrpSpPr>
        <p:grpSpPr>
          <a:xfrm>
            <a:off x="379916" y="4579468"/>
            <a:ext cx="2000359" cy="285300"/>
            <a:chOff x="379916" y="4579468"/>
            <a:chExt cx="2000359" cy="285300"/>
          </a:xfrm>
        </p:grpSpPr>
        <p:cxnSp>
          <p:nvCxnSpPr>
            <p:cNvPr id="175" name="Google Shape;175;p18"/>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176" name="Google Shape;176;p18"/>
            <p:cNvPicPr preferRelativeResize="0"/>
            <p:nvPr/>
          </p:nvPicPr>
          <p:blipFill>
            <a:blip r:embed="rId6">
              <a:alphaModFix/>
            </a:blip>
            <a:stretch>
              <a:fillRect/>
            </a:stretch>
          </p:blipFill>
          <p:spPr>
            <a:xfrm>
              <a:off x="379916" y="4622875"/>
              <a:ext cx="622803" cy="202636"/>
            </a:xfrm>
            <a:prstGeom prst="rect">
              <a:avLst/>
            </a:prstGeom>
            <a:noFill/>
            <a:ln>
              <a:noFill/>
            </a:ln>
          </p:spPr>
        </p:pic>
        <p:pic>
          <p:nvPicPr>
            <p:cNvPr id="177" name="Google Shape;177;p18"/>
            <p:cNvPicPr preferRelativeResize="0"/>
            <p:nvPr/>
          </p:nvPicPr>
          <p:blipFill>
            <a:blip r:embed="rId7">
              <a:alphaModFix/>
            </a:blip>
            <a:stretch>
              <a:fillRect/>
            </a:stretch>
          </p:blipFill>
          <p:spPr>
            <a:xfrm>
              <a:off x="1286950" y="4643495"/>
              <a:ext cx="1093325" cy="176575"/>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1" name="Shape 181"/>
        <p:cNvGrpSpPr/>
        <p:nvPr/>
      </p:nvGrpSpPr>
      <p:grpSpPr>
        <a:xfrm>
          <a:off x="0" y="0"/>
          <a:ext cx="0" cy="0"/>
          <a:chOff x="0" y="0"/>
          <a:chExt cx="0" cy="0"/>
        </a:xfrm>
      </p:grpSpPr>
      <p:sp>
        <p:nvSpPr>
          <p:cNvPr id="182" name="Google Shape;182;p19"/>
          <p:cNvSpPr/>
          <p:nvPr/>
        </p:nvSpPr>
        <p:spPr>
          <a:xfrm>
            <a:off x="6048481" y="0"/>
            <a:ext cx="3106115"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183" name="Google Shape;183;p19"/>
          <p:cNvSpPr/>
          <p:nvPr/>
        </p:nvSpPr>
        <p:spPr>
          <a:xfrm>
            <a:off x="4572000" y="1953150"/>
            <a:ext cx="4186800" cy="1021200"/>
          </a:xfrm>
          <a:prstGeom prst="roundRect">
            <a:avLst>
              <a:gd fmla="val 16667" name="adj"/>
            </a:avLst>
          </a:prstGeom>
          <a:solidFill>
            <a:srgbClr val="FFFFFF"/>
          </a:solidFill>
          <a:ln cap="flat" cmpd="sng" w="19050">
            <a:solidFill>
              <a:schemeClr val="accent1"/>
            </a:solidFill>
            <a:prstDash val="solid"/>
            <a:round/>
            <a:headEnd len="sm" w="sm" type="none"/>
            <a:tailEnd len="sm" w="sm" type="none"/>
          </a:ln>
        </p:spPr>
        <p:txBody>
          <a:bodyPr anchorCtr="0" anchor="t" bIns="91425" lIns="91425" spcFirstLastPara="1" rIns="274300" wrap="square" tIns="91425">
            <a:noAutofit/>
          </a:bodyPr>
          <a:lstStyle/>
          <a:p>
            <a:pPr indent="0" lvl="0" marL="0" rtl="0" algn="l">
              <a:lnSpc>
                <a:spcPct val="10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How has </a:t>
            </a:r>
            <a:r>
              <a:rPr lang="en" sz="1600">
                <a:solidFill>
                  <a:schemeClr val="accent1"/>
                </a:solidFill>
                <a:latin typeface="Google Sans Medium"/>
                <a:ea typeface="Google Sans Medium"/>
                <a:cs typeface="Google Sans Medium"/>
                <a:sym typeface="Google Sans Medium"/>
              </a:rPr>
              <a:t>Mindful Mountain</a:t>
            </a:r>
            <a:r>
              <a:rPr lang="en" sz="1600">
                <a:solidFill>
                  <a:schemeClr val="dk2"/>
                </a:solidFill>
                <a:latin typeface="Google Sans Medium"/>
                <a:ea typeface="Google Sans Medium"/>
                <a:cs typeface="Google Sans Medium"/>
                <a:sym typeface="Google Sans Medium"/>
              </a:rPr>
              <a:t> made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you think about </a:t>
            </a:r>
            <a:r>
              <a:rPr lang="en" sz="1600">
                <a:solidFill>
                  <a:schemeClr val="accent1"/>
                </a:solidFill>
                <a:latin typeface="Google Sans Medium"/>
                <a:ea typeface="Google Sans Medium"/>
                <a:cs typeface="Google Sans Medium"/>
                <a:sym typeface="Google Sans Medium"/>
              </a:rPr>
              <a:t>what people should share </a:t>
            </a:r>
            <a:r>
              <a:rPr lang="en" sz="1600">
                <a:solidFill>
                  <a:schemeClr val="dk2"/>
                </a:solidFill>
                <a:latin typeface="Google Sans Medium"/>
                <a:ea typeface="Google Sans Medium"/>
                <a:cs typeface="Google Sans Medium"/>
                <a:sym typeface="Google Sans Medium"/>
              </a:rPr>
              <a:t>online?</a:t>
            </a:r>
            <a:endParaRPr sz="1600">
              <a:solidFill>
                <a:schemeClr val="dk2"/>
              </a:solidFill>
              <a:latin typeface="Google Sans Medium"/>
              <a:ea typeface="Google Sans Medium"/>
              <a:cs typeface="Google Sans Medium"/>
              <a:sym typeface="Google Sans Medium"/>
            </a:endParaRPr>
          </a:p>
        </p:txBody>
      </p:sp>
      <p:sp>
        <p:nvSpPr>
          <p:cNvPr id="184" name="Google Shape;184;p19"/>
          <p:cNvSpPr/>
          <p:nvPr/>
        </p:nvSpPr>
        <p:spPr>
          <a:xfrm>
            <a:off x="4572000" y="3068626"/>
            <a:ext cx="4186800" cy="804900"/>
          </a:xfrm>
          <a:prstGeom prst="roundRect">
            <a:avLst>
              <a:gd fmla="val 16667" name="adj"/>
            </a:avLst>
          </a:prstGeom>
          <a:solidFill>
            <a:srgbClr val="FFFFFF"/>
          </a:solidFill>
          <a:ln cap="flat" cmpd="sng" w="19050">
            <a:solidFill>
              <a:schemeClr val="accent1"/>
            </a:solidFill>
            <a:prstDash val="solid"/>
            <a:round/>
            <a:headEnd len="sm" w="sm" type="none"/>
            <a:tailEnd len="sm" w="sm" type="none"/>
          </a:ln>
        </p:spPr>
        <p:txBody>
          <a:bodyPr anchorCtr="0" anchor="t" bIns="91425" lIns="91425" spcFirstLastPara="1" rIns="274300" wrap="square" tIns="91425">
            <a:noAutofit/>
          </a:bodyPr>
          <a:lstStyle/>
          <a:p>
            <a:pPr indent="0" lvl="0" marL="0" rtl="0" algn="l">
              <a:lnSpc>
                <a:spcPct val="10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When is making something public online a </a:t>
            </a:r>
            <a:r>
              <a:rPr lang="en" sz="1600">
                <a:solidFill>
                  <a:schemeClr val="accent1"/>
                </a:solidFill>
                <a:latin typeface="Google Sans Medium"/>
                <a:ea typeface="Google Sans Medium"/>
                <a:cs typeface="Google Sans Medium"/>
                <a:sym typeface="Google Sans Medium"/>
              </a:rPr>
              <a:t>bad idea</a:t>
            </a:r>
            <a:r>
              <a:rPr lang="en" sz="1600">
                <a:solidFill>
                  <a:schemeClr val="dk2"/>
                </a:solidFill>
                <a:latin typeface="Google Sans Medium"/>
                <a:ea typeface="Google Sans Medium"/>
                <a:cs typeface="Google Sans Medium"/>
                <a:sym typeface="Google Sans Medium"/>
              </a:rPr>
              <a:t> or </a:t>
            </a:r>
            <a:r>
              <a:rPr lang="en" sz="1600">
                <a:solidFill>
                  <a:schemeClr val="accent1"/>
                </a:solidFill>
                <a:latin typeface="Google Sans Medium"/>
                <a:ea typeface="Google Sans Medium"/>
                <a:cs typeface="Google Sans Medium"/>
                <a:sym typeface="Google Sans Medium"/>
              </a:rPr>
              <a:t>unsafe</a:t>
            </a:r>
            <a:r>
              <a:rPr lang="en" sz="1600">
                <a:solidFill>
                  <a:schemeClr val="dk2"/>
                </a:solidFill>
                <a:latin typeface="Google Sans Medium"/>
                <a:ea typeface="Google Sans Medium"/>
                <a:cs typeface="Google Sans Medium"/>
                <a:sym typeface="Google Sans Medium"/>
              </a:rPr>
              <a:t>?</a:t>
            </a:r>
            <a:endParaRPr sz="1600">
              <a:solidFill>
                <a:schemeClr val="dk2"/>
              </a:solidFill>
              <a:latin typeface="Google Sans Medium"/>
              <a:ea typeface="Google Sans Medium"/>
              <a:cs typeface="Google Sans Medium"/>
              <a:sym typeface="Google Sans Medium"/>
            </a:endParaRPr>
          </a:p>
        </p:txBody>
      </p:sp>
      <p:sp>
        <p:nvSpPr>
          <p:cNvPr id="185" name="Google Shape;185;p19"/>
          <p:cNvSpPr/>
          <p:nvPr/>
        </p:nvSpPr>
        <p:spPr>
          <a:xfrm>
            <a:off x="4572000" y="3967951"/>
            <a:ext cx="4186800" cy="804900"/>
          </a:xfrm>
          <a:prstGeom prst="roundRect">
            <a:avLst>
              <a:gd fmla="val 16667" name="adj"/>
            </a:avLst>
          </a:prstGeom>
          <a:solidFill>
            <a:srgbClr val="FFFFFF"/>
          </a:solidFill>
          <a:ln cap="flat" cmpd="sng" w="19050">
            <a:solidFill>
              <a:schemeClr val="accent1"/>
            </a:solidFill>
            <a:prstDash val="solid"/>
            <a:round/>
            <a:headEnd len="sm" w="sm" type="none"/>
            <a:tailEnd len="sm" w="sm" type="none"/>
          </a:ln>
        </p:spPr>
        <p:txBody>
          <a:bodyPr anchorCtr="0" anchor="t" bIns="91425" lIns="91425" spcFirstLastPara="1" rIns="274300" wrap="square" tIns="91425">
            <a:noAutofit/>
          </a:bodyPr>
          <a:lstStyle/>
          <a:p>
            <a:pPr indent="0" lvl="0" marL="0" rtl="0" algn="l">
              <a:lnSpc>
                <a:spcPct val="10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What can someone do if they </a:t>
            </a:r>
            <a:r>
              <a:rPr lang="en" sz="1600">
                <a:solidFill>
                  <a:schemeClr val="accent1"/>
                </a:solidFill>
                <a:latin typeface="Google Sans Medium"/>
                <a:ea typeface="Google Sans Medium"/>
                <a:cs typeface="Google Sans Medium"/>
                <a:sym typeface="Google Sans Medium"/>
              </a:rPr>
              <a:t>share something online </a:t>
            </a:r>
            <a:r>
              <a:rPr lang="en" sz="1600">
                <a:solidFill>
                  <a:schemeClr val="dk2"/>
                </a:solidFill>
                <a:latin typeface="Google Sans Medium"/>
                <a:ea typeface="Google Sans Medium"/>
                <a:cs typeface="Google Sans Medium"/>
                <a:sym typeface="Google Sans Medium"/>
              </a:rPr>
              <a:t>and then </a:t>
            </a:r>
            <a:r>
              <a:rPr lang="en" sz="1600">
                <a:solidFill>
                  <a:schemeClr val="accent1"/>
                </a:solidFill>
                <a:latin typeface="Google Sans Medium"/>
                <a:ea typeface="Google Sans Medium"/>
                <a:cs typeface="Google Sans Medium"/>
                <a:sym typeface="Google Sans Medium"/>
              </a:rPr>
              <a:t>regret it</a:t>
            </a:r>
            <a:r>
              <a:rPr lang="en" sz="1600">
                <a:solidFill>
                  <a:schemeClr val="dk2"/>
                </a:solidFill>
                <a:latin typeface="Google Sans Medium"/>
                <a:ea typeface="Google Sans Medium"/>
                <a:cs typeface="Google Sans Medium"/>
                <a:sym typeface="Google Sans Medium"/>
              </a:rPr>
              <a:t>?</a:t>
            </a:r>
            <a:endParaRPr sz="1600">
              <a:solidFill>
                <a:schemeClr val="dk2"/>
              </a:solidFill>
              <a:latin typeface="Google Sans Medium"/>
              <a:ea typeface="Google Sans Medium"/>
              <a:cs typeface="Google Sans Medium"/>
              <a:sym typeface="Google Sans Medium"/>
            </a:endParaRPr>
          </a:p>
        </p:txBody>
      </p:sp>
      <p:sp>
        <p:nvSpPr>
          <p:cNvPr id="186" name="Google Shape;186;p19"/>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accent1"/>
                </a:solidFill>
              </a:rPr>
              <a:t>Let’s talk!</a:t>
            </a:r>
            <a:endParaRPr>
              <a:solidFill>
                <a:schemeClr val="accent1"/>
              </a:solidFill>
            </a:endParaRPr>
          </a:p>
        </p:txBody>
      </p:sp>
      <p:pic>
        <p:nvPicPr>
          <p:cNvPr id="187" name="Google Shape;187;p19"/>
          <p:cNvPicPr preferRelativeResize="0"/>
          <p:nvPr/>
        </p:nvPicPr>
        <p:blipFill>
          <a:blip r:embed="rId3">
            <a:alphaModFix/>
          </a:blip>
          <a:stretch>
            <a:fillRect/>
          </a:stretch>
        </p:blipFill>
        <p:spPr>
          <a:xfrm>
            <a:off x="2224050" y="1222526"/>
            <a:ext cx="1131450" cy="1231425"/>
          </a:xfrm>
          <a:prstGeom prst="rect">
            <a:avLst/>
          </a:prstGeom>
          <a:noFill/>
          <a:ln>
            <a:noFill/>
          </a:ln>
        </p:spPr>
      </p:pic>
      <p:sp>
        <p:nvSpPr>
          <p:cNvPr id="188" name="Google Shape;188;p19"/>
          <p:cNvSpPr/>
          <p:nvPr/>
        </p:nvSpPr>
        <p:spPr>
          <a:xfrm>
            <a:off x="4572000" y="1060050"/>
            <a:ext cx="4186800" cy="804900"/>
          </a:xfrm>
          <a:prstGeom prst="roundRect">
            <a:avLst>
              <a:gd fmla="val 16667" name="adj"/>
            </a:avLst>
          </a:prstGeom>
          <a:solidFill>
            <a:srgbClr val="FFFFFF"/>
          </a:solidFill>
          <a:ln cap="flat" cmpd="sng" w="19050">
            <a:solidFill>
              <a:schemeClr val="accent1"/>
            </a:solidFill>
            <a:prstDash val="solid"/>
            <a:round/>
            <a:headEnd len="sm" w="sm" type="none"/>
            <a:tailEnd len="sm" w="sm" type="none"/>
          </a:ln>
        </p:spPr>
        <p:txBody>
          <a:bodyPr anchorCtr="0" anchor="t" bIns="91425" lIns="91425" spcFirstLastPara="1" rIns="274300" wrap="square" tIns="91425">
            <a:noAutofit/>
          </a:bodyPr>
          <a:lstStyle/>
          <a:p>
            <a:pPr indent="0" lvl="0" marL="0" rtl="0" algn="l">
              <a:spcBef>
                <a:spcPts val="0"/>
              </a:spcBef>
              <a:spcAft>
                <a:spcPts val="0"/>
              </a:spcAft>
              <a:buNone/>
            </a:pPr>
            <a:r>
              <a:rPr lang="en" sz="1600">
                <a:solidFill>
                  <a:schemeClr val="dk2"/>
                </a:solidFill>
                <a:latin typeface="Google Sans Medium"/>
                <a:ea typeface="Google Sans Medium"/>
                <a:cs typeface="Google Sans Medium"/>
                <a:sym typeface="Google Sans Medium"/>
              </a:rPr>
              <a:t>How do </a:t>
            </a:r>
            <a:r>
              <a:rPr lang="en" sz="1600">
                <a:solidFill>
                  <a:schemeClr val="accent1"/>
                </a:solidFill>
                <a:latin typeface="Google Sans Medium"/>
                <a:ea typeface="Google Sans Medium"/>
                <a:cs typeface="Google Sans Medium"/>
                <a:sym typeface="Google Sans Medium"/>
              </a:rPr>
              <a:t>Oversharer’s actions</a:t>
            </a:r>
            <a:r>
              <a:rPr lang="en" sz="1600">
                <a:solidFill>
                  <a:schemeClr val="dk2"/>
                </a:solidFill>
                <a:latin typeface="Google Sans Medium"/>
                <a:ea typeface="Google Sans Medium"/>
                <a:cs typeface="Google Sans Medium"/>
                <a:sym typeface="Google Sans Medium"/>
              </a:rPr>
              <a:t> affect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the game?</a:t>
            </a:r>
            <a:endParaRPr sz="1600">
              <a:solidFill>
                <a:schemeClr val="dk2"/>
              </a:solidFill>
              <a:latin typeface="Google Sans Medium"/>
              <a:ea typeface="Google Sans Medium"/>
              <a:cs typeface="Google Sans Medium"/>
              <a:sym typeface="Google Sans Medium"/>
            </a:endParaRPr>
          </a:p>
          <a:p>
            <a:pPr indent="0" lvl="0" marL="0" rtl="0" algn="l">
              <a:lnSpc>
                <a:spcPct val="100000"/>
              </a:lnSpc>
              <a:spcBef>
                <a:spcPts val="0"/>
              </a:spcBef>
              <a:spcAft>
                <a:spcPts val="0"/>
              </a:spcAft>
              <a:buNone/>
            </a:pPr>
            <a:r>
              <a:t/>
            </a:r>
            <a:endParaRPr sz="1600">
              <a:solidFill>
                <a:srgbClr val="666666"/>
              </a:solidFill>
              <a:latin typeface="Google Sans Medium"/>
              <a:ea typeface="Google Sans Medium"/>
              <a:cs typeface="Google Sans Medium"/>
              <a:sym typeface="Google Sans Medium"/>
            </a:endParaRPr>
          </a:p>
        </p:txBody>
      </p:sp>
      <p:sp>
        <p:nvSpPr>
          <p:cNvPr id="189" name="Google Shape;189;p19"/>
          <p:cNvSpPr/>
          <p:nvPr/>
        </p:nvSpPr>
        <p:spPr>
          <a:xfrm>
            <a:off x="4572000" y="370650"/>
            <a:ext cx="4186800" cy="584700"/>
          </a:xfrm>
          <a:prstGeom prst="roundRect">
            <a:avLst>
              <a:gd fmla="val 16667" name="adj"/>
            </a:avLst>
          </a:prstGeom>
          <a:solidFill>
            <a:srgbClr val="FFFFFF"/>
          </a:solidFill>
          <a:ln cap="flat" cmpd="sng" w="19050">
            <a:solidFill>
              <a:schemeClr val="accent1"/>
            </a:solidFill>
            <a:prstDash val="solid"/>
            <a:round/>
            <a:headEnd len="sm" w="sm" type="none"/>
            <a:tailEnd len="sm" w="sm" type="none"/>
          </a:ln>
        </p:spPr>
        <p:txBody>
          <a:bodyPr anchorCtr="0" anchor="t" bIns="91425" lIns="91425" spcFirstLastPara="1" rIns="274300" wrap="square" tIns="137150">
            <a:noAutofit/>
          </a:bodyPr>
          <a:lstStyle/>
          <a:p>
            <a:pPr indent="0" lvl="0" marL="0" rtl="0" algn="l">
              <a:spcBef>
                <a:spcPts val="0"/>
              </a:spcBef>
              <a:spcAft>
                <a:spcPts val="0"/>
              </a:spcAft>
              <a:buNone/>
            </a:pPr>
            <a:r>
              <a:rPr lang="en" sz="1600">
                <a:solidFill>
                  <a:schemeClr val="dk2"/>
                </a:solidFill>
                <a:latin typeface="Google Sans Medium"/>
                <a:ea typeface="Google Sans Medium"/>
                <a:cs typeface="Google Sans Medium"/>
                <a:sym typeface="Google Sans Medium"/>
              </a:rPr>
              <a:t>Why are they called an </a:t>
            </a:r>
            <a:r>
              <a:rPr lang="en" sz="1600">
                <a:solidFill>
                  <a:schemeClr val="accent1"/>
                </a:solidFill>
                <a:latin typeface="Google Sans Medium"/>
                <a:ea typeface="Google Sans Medium"/>
                <a:cs typeface="Google Sans Medium"/>
                <a:sym typeface="Google Sans Medium"/>
              </a:rPr>
              <a:t>Oversharer</a:t>
            </a:r>
            <a:r>
              <a:rPr lang="en" sz="1600">
                <a:solidFill>
                  <a:schemeClr val="dk2"/>
                </a:solidFill>
                <a:latin typeface="Google Sans Medium"/>
                <a:ea typeface="Google Sans Medium"/>
                <a:cs typeface="Google Sans Medium"/>
                <a:sym typeface="Google Sans Medium"/>
              </a:rPr>
              <a:t>?</a:t>
            </a:r>
            <a:endParaRPr sz="1600">
              <a:solidFill>
                <a:schemeClr val="dk2"/>
              </a:solidFill>
              <a:latin typeface="Google Sans Medium"/>
              <a:ea typeface="Google Sans Medium"/>
              <a:cs typeface="Google Sans Medium"/>
              <a:sym typeface="Google Sans Medium"/>
            </a:endParaRPr>
          </a:p>
        </p:txBody>
      </p:sp>
      <p:pic>
        <p:nvPicPr>
          <p:cNvPr id="190" name="Google Shape;190;p19"/>
          <p:cNvPicPr preferRelativeResize="0"/>
          <p:nvPr/>
        </p:nvPicPr>
        <p:blipFill rotWithShape="1">
          <a:blip r:embed="rId4">
            <a:alphaModFix/>
          </a:blip>
          <a:srcRect b="1289" l="5361" r="46634" t="-1290"/>
          <a:stretch/>
        </p:blipFill>
        <p:spPr>
          <a:xfrm rot="-246168">
            <a:off x="837927" y="1794610"/>
            <a:ext cx="1852370" cy="249897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94" name="Shape 194"/>
        <p:cNvGrpSpPr/>
        <p:nvPr/>
      </p:nvGrpSpPr>
      <p:grpSpPr>
        <a:xfrm>
          <a:off x="0" y="0"/>
          <a:ext cx="0" cy="0"/>
          <a:chOff x="0" y="0"/>
          <a:chExt cx="0" cy="0"/>
        </a:xfrm>
      </p:grpSpPr>
      <p:sp>
        <p:nvSpPr>
          <p:cNvPr id="195" name="Google Shape;195;p20"/>
          <p:cNvSpPr txBox="1"/>
          <p:nvPr>
            <p:ph type="title"/>
          </p:nvPr>
        </p:nvSpPr>
        <p:spPr>
          <a:xfrm>
            <a:off x="385375" y="370650"/>
            <a:ext cx="4186500" cy="2524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Don’t bite that phishing hook!</a:t>
            </a:r>
            <a:endParaRPr sz="2700">
              <a:solidFill>
                <a:schemeClr val="lt1"/>
              </a:solidFill>
            </a:endParaRPr>
          </a:p>
          <a:p>
            <a:pPr indent="0" lvl="0" marL="0" rtl="0" algn="l">
              <a:spcBef>
                <a:spcPts val="1000"/>
              </a:spcBef>
              <a:spcAft>
                <a:spcPts val="0"/>
              </a:spcAft>
              <a:buNone/>
            </a:pPr>
            <a:r>
              <a:rPr b="0" lang="en" sz="2800">
                <a:solidFill>
                  <a:schemeClr val="lt1"/>
                </a:solidFill>
                <a:latin typeface="Google Sans Medium"/>
                <a:ea typeface="Google Sans Medium"/>
                <a:cs typeface="Google Sans Medium"/>
                <a:sym typeface="Google Sans Medium"/>
              </a:rPr>
              <a:t>Knowing what’s real </a:t>
            </a:r>
            <a:br>
              <a:rPr b="0" lang="en" sz="2800">
                <a:solidFill>
                  <a:schemeClr val="lt1"/>
                </a:solidFill>
                <a:latin typeface="Google Sans Medium"/>
                <a:ea typeface="Google Sans Medium"/>
                <a:cs typeface="Google Sans Medium"/>
                <a:sym typeface="Google Sans Medium"/>
              </a:rPr>
            </a:br>
            <a:r>
              <a:rPr b="0" lang="en" sz="2800">
                <a:solidFill>
                  <a:schemeClr val="lt1"/>
                </a:solidFill>
                <a:latin typeface="Google Sans Medium"/>
                <a:ea typeface="Google Sans Medium"/>
                <a:cs typeface="Google Sans Medium"/>
                <a:sym typeface="Google Sans Medium"/>
              </a:rPr>
              <a:t>and what’s fake</a:t>
            </a:r>
            <a:endParaRPr b="0" sz="2800">
              <a:solidFill>
                <a:schemeClr val="lt1"/>
              </a:solidFill>
              <a:latin typeface="Google Sans Medium"/>
              <a:ea typeface="Google Sans Medium"/>
              <a:cs typeface="Google Sans Medium"/>
              <a:sym typeface="Google Sans Medium"/>
            </a:endParaRPr>
          </a:p>
          <a:p>
            <a:pPr indent="0" lvl="0" marL="0" rtl="0" algn="l">
              <a:spcBef>
                <a:spcPts val="0"/>
              </a:spcBef>
              <a:spcAft>
                <a:spcPts val="0"/>
              </a:spcAft>
              <a:buNone/>
            </a:pPr>
            <a:r>
              <a:t/>
            </a:r>
            <a:endParaRPr sz="2700">
              <a:solidFill>
                <a:schemeClr val="lt1"/>
              </a:solidFill>
            </a:endParaRPr>
          </a:p>
          <a:p>
            <a:pPr indent="0" lvl="0" marL="0" rtl="0" algn="l">
              <a:spcBef>
                <a:spcPts val="0"/>
              </a:spcBef>
              <a:spcAft>
                <a:spcPts val="0"/>
              </a:spcAft>
              <a:buNone/>
            </a:pPr>
            <a:r>
              <a:t/>
            </a:r>
            <a:endParaRPr sz="2700">
              <a:solidFill>
                <a:schemeClr val="lt1"/>
              </a:solidFill>
            </a:endParaRPr>
          </a:p>
        </p:txBody>
      </p:sp>
      <p:pic>
        <p:nvPicPr>
          <p:cNvPr id="196" name="Google Shape;196;p20"/>
          <p:cNvPicPr preferRelativeResize="0"/>
          <p:nvPr/>
        </p:nvPicPr>
        <p:blipFill>
          <a:blip r:embed="rId3">
            <a:alphaModFix/>
          </a:blip>
          <a:stretch>
            <a:fillRect/>
          </a:stretch>
        </p:blipFill>
        <p:spPr>
          <a:xfrm>
            <a:off x="7597351" y="370650"/>
            <a:ext cx="1161326" cy="1541999"/>
          </a:xfrm>
          <a:prstGeom prst="rect">
            <a:avLst/>
          </a:prstGeom>
          <a:noFill/>
          <a:ln>
            <a:noFill/>
          </a:ln>
        </p:spPr>
      </p:pic>
      <p:sp>
        <p:nvSpPr>
          <p:cNvPr id="197" name="Google Shape;197;p20"/>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198" name="Google Shape;198;p20"/>
          <p:cNvGrpSpPr/>
          <p:nvPr/>
        </p:nvGrpSpPr>
        <p:grpSpPr>
          <a:xfrm>
            <a:off x="379916" y="4579468"/>
            <a:ext cx="2000359" cy="285300"/>
            <a:chOff x="379916" y="4579468"/>
            <a:chExt cx="2000359" cy="285300"/>
          </a:xfrm>
        </p:grpSpPr>
        <p:cxnSp>
          <p:nvCxnSpPr>
            <p:cNvPr id="199" name="Google Shape;199;p20"/>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00" name="Google Shape;200;p20"/>
            <p:cNvPicPr preferRelativeResize="0"/>
            <p:nvPr/>
          </p:nvPicPr>
          <p:blipFill>
            <a:blip r:embed="rId4">
              <a:alphaModFix/>
            </a:blip>
            <a:stretch>
              <a:fillRect/>
            </a:stretch>
          </p:blipFill>
          <p:spPr>
            <a:xfrm>
              <a:off x="379916" y="4622875"/>
              <a:ext cx="622803" cy="202636"/>
            </a:xfrm>
            <a:prstGeom prst="rect">
              <a:avLst/>
            </a:prstGeom>
            <a:noFill/>
            <a:ln>
              <a:noFill/>
            </a:ln>
          </p:spPr>
        </p:pic>
        <p:pic>
          <p:nvPicPr>
            <p:cNvPr id="201" name="Google Shape;201;p20"/>
            <p:cNvPicPr preferRelativeResize="0"/>
            <p:nvPr/>
          </p:nvPicPr>
          <p:blipFill>
            <a:blip r:embed="rId5">
              <a:alphaModFix/>
            </a:blip>
            <a:stretch>
              <a:fillRect/>
            </a:stretch>
          </p:blipFill>
          <p:spPr>
            <a:xfrm>
              <a:off x="1286950" y="4643495"/>
              <a:ext cx="1093325" cy="176575"/>
            </a:xfrm>
            <a:prstGeom prst="rect">
              <a:avLst/>
            </a:prstGeom>
            <a:noFill/>
            <a:ln>
              <a:noFill/>
            </a:ln>
          </p:spPr>
        </p:pic>
      </p:grpSp>
      <p:pic>
        <p:nvPicPr>
          <p:cNvPr id="202" name="Google Shape;202;p20"/>
          <p:cNvPicPr preferRelativeResize="0"/>
          <p:nvPr/>
        </p:nvPicPr>
        <p:blipFill rotWithShape="1">
          <a:blip r:embed="rId6">
            <a:alphaModFix/>
          </a:blip>
          <a:srcRect b="-250" l="-5499" r="2512" t="-8622"/>
          <a:stretch/>
        </p:blipFill>
        <p:spPr>
          <a:xfrm>
            <a:off x="6013100" y="1723075"/>
            <a:ext cx="3130902" cy="3154851"/>
          </a:xfrm>
          <a:prstGeom prst="rect">
            <a:avLst/>
          </a:prstGeom>
          <a:noFill/>
          <a:ln>
            <a:noFill/>
          </a:ln>
        </p:spPr>
      </p:pic>
      <p:pic>
        <p:nvPicPr>
          <p:cNvPr id="203" name="Google Shape;203;p20"/>
          <p:cNvPicPr preferRelativeResize="0"/>
          <p:nvPr/>
        </p:nvPicPr>
        <p:blipFill>
          <a:blip r:embed="rId7">
            <a:alphaModFix/>
          </a:blip>
          <a:stretch>
            <a:fillRect/>
          </a:stretch>
        </p:blipFill>
        <p:spPr>
          <a:xfrm>
            <a:off x="5256028" y="3348000"/>
            <a:ext cx="960225" cy="881025"/>
          </a:xfrm>
          <a:prstGeom prst="rect">
            <a:avLst/>
          </a:prstGeom>
          <a:noFill/>
          <a:ln>
            <a:noFill/>
          </a:ln>
        </p:spPr>
      </p:pic>
      <p:pic>
        <p:nvPicPr>
          <p:cNvPr id="204" name="Google Shape;204;p20"/>
          <p:cNvPicPr preferRelativeResize="0"/>
          <p:nvPr/>
        </p:nvPicPr>
        <p:blipFill>
          <a:blip r:embed="rId8">
            <a:alphaModFix/>
          </a:blip>
          <a:stretch>
            <a:fillRect/>
          </a:stretch>
        </p:blipFill>
        <p:spPr>
          <a:xfrm>
            <a:off x="6485000" y="3112730"/>
            <a:ext cx="1365838" cy="1466745"/>
          </a:xfrm>
          <a:prstGeom prst="rect">
            <a:avLst/>
          </a:prstGeom>
          <a:noFill/>
          <a:ln>
            <a:noFill/>
          </a:ln>
        </p:spPr>
      </p:pic>
      <p:pic>
        <p:nvPicPr>
          <p:cNvPr id="205" name="Google Shape;205;p20"/>
          <p:cNvPicPr preferRelativeResize="0"/>
          <p:nvPr/>
        </p:nvPicPr>
        <p:blipFill>
          <a:blip r:embed="rId9">
            <a:alphaModFix/>
          </a:blip>
          <a:stretch>
            <a:fillRect/>
          </a:stretch>
        </p:blipFill>
        <p:spPr>
          <a:xfrm>
            <a:off x="5947113" y="2169813"/>
            <a:ext cx="1213525" cy="12177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9" name="Shape 209"/>
        <p:cNvGrpSpPr/>
        <p:nvPr/>
      </p:nvGrpSpPr>
      <p:grpSpPr>
        <a:xfrm>
          <a:off x="0" y="0"/>
          <a:ext cx="0" cy="0"/>
          <a:chOff x="0" y="0"/>
          <a:chExt cx="0" cy="0"/>
        </a:xfrm>
      </p:grpSpPr>
      <p:sp>
        <p:nvSpPr>
          <p:cNvPr id="210" name="Google Shape;210;p21"/>
          <p:cNvSpPr/>
          <p:nvPr/>
        </p:nvSpPr>
        <p:spPr>
          <a:xfrm>
            <a:off x="385375" y="2125525"/>
            <a:ext cx="4186800" cy="584700"/>
          </a:xfrm>
          <a:prstGeom prst="roundRect">
            <a:avLst>
              <a:gd fmla="val 16667" name="adj"/>
            </a:avLst>
          </a:prstGeom>
          <a:solidFill>
            <a:srgbClr val="FFFFFF"/>
          </a:solidFill>
          <a:ln cap="flat" cmpd="sng" w="19050">
            <a:solidFill>
              <a:schemeClr val="accent2"/>
            </a:solidFill>
            <a:prstDash val="solid"/>
            <a:round/>
            <a:headEnd len="sm" w="sm" type="none"/>
            <a:tailEnd len="sm" w="sm" type="none"/>
          </a:ln>
        </p:spPr>
        <p:txBody>
          <a:bodyPr anchorCtr="0" anchor="ctr" bIns="91425" lIns="91425" spcFirstLastPara="1" rIns="45700" wrap="square" tIns="91425">
            <a:noAutofit/>
          </a:bodyPr>
          <a:lstStyle/>
          <a:p>
            <a:pPr indent="0" lvl="0" marL="0" rtl="0" algn="l">
              <a:lnSpc>
                <a:spcPct val="100000"/>
              </a:lnSpc>
              <a:spcBef>
                <a:spcPts val="0"/>
              </a:spcBef>
              <a:spcAft>
                <a:spcPts val="0"/>
              </a:spcAft>
              <a:buNone/>
            </a:pPr>
            <a:r>
              <a:rPr lang="en" sz="1800">
                <a:solidFill>
                  <a:schemeClr val="dk2"/>
                </a:solidFill>
                <a:latin typeface="Google Sans Medium"/>
                <a:ea typeface="Google Sans Medium"/>
                <a:cs typeface="Google Sans Medium"/>
                <a:sym typeface="Google Sans Medium"/>
              </a:rPr>
              <a:t>Which of these are untrustworthy?</a:t>
            </a:r>
            <a:endParaRPr sz="1800">
              <a:solidFill>
                <a:schemeClr val="dk2"/>
              </a:solidFill>
              <a:latin typeface="Google Sans Medium"/>
              <a:ea typeface="Google Sans Medium"/>
              <a:cs typeface="Google Sans Medium"/>
              <a:sym typeface="Google Sans Medium"/>
            </a:endParaRPr>
          </a:p>
        </p:txBody>
      </p:sp>
      <p:sp>
        <p:nvSpPr>
          <p:cNvPr id="211" name="Google Shape;211;p21"/>
          <p:cNvSpPr/>
          <p:nvPr/>
        </p:nvSpPr>
        <p:spPr>
          <a:xfrm>
            <a:off x="385375" y="1377725"/>
            <a:ext cx="4186800" cy="584700"/>
          </a:xfrm>
          <a:prstGeom prst="roundRect">
            <a:avLst>
              <a:gd fmla="val 16667" name="adj"/>
            </a:avLst>
          </a:prstGeom>
          <a:solidFill>
            <a:srgbClr val="FFFFFF"/>
          </a:solidFill>
          <a:ln cap="flat" cmpd="sng" w="19050">
            <a:solidFill>
              <a:schemeClr val="accent2"/>
            </a:solidFill>
            <a:prstDash val="solid"/>
            <a:round/>
            <a:headEnd len="sm" w="sm" type="none"/>
            <a:tailEnd len="sm" w="sm" type="none"/>
          </a:ln>
        </p:spPr>
        <p:txBody>
          <a:bodyPr anchorCtr="0" anchor="ctr" bIns="91425" lIns="91425" spcFirstLastPara="1" rIns="45700" wrap="square" tIns="91425">
            <a:noAutofit/>
          </a:bodyPr>
          <a:lstStyle/>
          <a:p>
            <a:pPr indent="0" lvl="0" marL="0" rtl="0" algn="l">
              <a:spcBef>
                <a:spcPts val="0"/>
              </a:spcBef>
              <a:spcAft>
                <a:spcPts val="0"/>
              </a:spcAft>
              <a:buNone/>
            </a:pPr>
            <a:r>
              <a:rPr lang="en" sz="1800">
                <a:solidFill>
                  <a:schemeClr val="dk2"/>
                </a:solidFill>
                <a:latin typeface="Google Sans Medium"/>
                <a:ea typeface="Google Sans Medium"/>
                <a:cs typeface="Google Sans Medium"/>
                <a:sym typeface="Google Sans Medium"/>
              </a:rPr>
              <a:t>Which of these are reliable?</a:t>
            </a:r>
            <a:endParaRPr sz="1800">
              <a:solidFill>
                <a:schemeClr val="dk2"/>
              </a:solidFill>
              <a:latin typeface="Google Sans Medium"/>
              <a:ea typeface="Google Sans Medium"/>
              <a:cs typeface="Google Sans Medium"/>
              <a:sym typeface="Google Sans Medium"/>
            </a:endParaRPr>
          </a:p>
        </p:txBody>
      </p:sp>
      <p:sp>
        <p:nvSpPr>
          <p:cNvPr id="212" name="Google Shape;212;p21"/>
          <p:cNvSpPr/>
          <p:nvPr/>
        </p:nvSpPr>
        <p:spPr>
          <a:xfrm flipH="1" rot="10800000">
            <a:off x="4805125" y="12"/>
            <a:ext cx="4346844" cy="5143413"/>
          </a:xfrm>
          <a:custGeom>
            <a:rect b="b" l="l" r="r" t="t"/>
            <a:pathLst>
              <a:path extrusionOk="0" h="209529" w="118362">
                <a:moveTo>
                  <a:pt x="118362" y="0"/>
                </a:moveTo>
                <a:lnTo>
                  <a:pt x="0" y="0"/>
                </a:lnTo>
                <a:lnTo>
                  <a:pt x="39454" y="209529"/>
                </a:lnTo>
                <a:lnTo>
                  <a:pt x="118139" y="209529"/>
                </a:lnTo>
                <a:close/>
              </a:path>
            </a:pathLst>
          </a:custGeom>
          <a:solidFill>
            <a:schemeClr val="accent2"/>
          </a:solidFill>
          <a:ln>
            <a:noFill/>
          </a:ln>
        </p:spPr>
      </p:sp>
      <p:sp>
        <p:nvSpPr>
          <p:cNvPr id="213" name="Google Shape;213;p21"/>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accent2"/>
                </a:solidFill>
              </a:rPr>
              <a:t>Real or fake?</a:t>
            </a:r>
            <a:endParaRPr>
              <a:solidFill>
                <a:schemeClr val="accent2"/>
              </a:solidFill>
            </a:endParaRPr>
          </a:p>
        </p:txBody>
      </p:sp>
      <p:pic>
        <p:nvPicPr>
          <p:cNvPr id="214" name="Google Shape;214;p21"/>
          <p:cNvPicPr preferRelativeResize="0"/>
          <p:nvPr/>
        </p:nvPicPr>
        <p:blipFill rotWithShape="1">
          <a:blip r:embed="rId3">
            <a:alphaModFix/>
          </a:blip>
          <a:srcRect b="0" l="0" r="4680" t="0"/>
          <a:stretch/>
        </p:blipFill>
        <p:spPr>
          <a:xfrm rot="-409939">
            <a:off x="5162216" y="1101390"/>
            <a:ext cx="1762718" cy="1798998"/>
          </a:xfrm>
          <a:prstGeom prst="roundRect">
            <a:avLst>
              <a:gd fmla="val 4389" name="adj"/>
            </a:avLst>
          </a:prstGeom>
          <a:noFill/>
          <a:ln>
            <a:noFill/>
          </a:ln>
          <a:effectLst>
            <a:outerShdw blurRad="357188" rotWithShape="0" algn="bl" dir="5400000" dist="95250">
              <a:srgbClr val="000000">
                <a:alpha val="35000"/>
              </a:srgbClr>
            </a:outerShdw>
          </a:effectLst>
        </p:spPr>
      </p:pic>
      <p:pic>
        <p:nvPicPr>
          <p:cNvPr id="215" name="Google Shape;215;p21"/>
          <p:cNvPicPr preferRelativeResize="0"/>
          <p:nvPr/>
        </p:nvPicPr>
        <p:blipFill>
          <a:blip r:embed="rId4">
            <a:alphaModFix/>
          </a:blip>
          <a:stretch>
            <a:fillRect/>
          </a:stretch>
        </p:blipFill>
        <p:spPr>
          <a:xfrm rot="529468">
            <a:off x="6578275" y="465733"/>
            <a:ext cx="2016224" cy="1756209"/>
          </a:xfrm>
          <a:prstGeom prst="rect">
            <a:avLst/>
          </a:prstGeom>
          <a:noFill/>
          <a:ln>
            <a:noFill/>
          </a:ln>
          <a:effectLst>
            <a:outerShdw blurRad="357188" rotWithShape="0" algn="bl" dir="5400000" dist="95250">
              <a:srgbClr val="000000">
                <a:alpha val="35000"/>
              </a:srgbClr>
            </a:outerShdw>
          </a:effectLst>
        </p:spPr>
      </p:pic>
      <p:pic>
        <p:nvPicPr>
          <p:cNvPr id="216" name="Google Shape;216;p21"/>
          <p:cNvPicPr preferRelativeResize="0"/>
          <p:nvPr/>
        </p:nvPicPr>
        <p:blipFill>
          <a:blip r:embed="rId5">
            <a:alphaModFix/>
          </a:blip>
          <a:stretch>
            <a:fillRect/>
          </a:stretch>
        </p:blipFill>
        <p:spPr>
          <a:xfrm rot="380153">
            <a:off x="5678459" y="2752702"/>
            <a:ext cx="2977855" cy="2020145"/>
          </a:xfrm>
          <a:prstGeom prst="rect">
            <a:avLst/>
          </a:prstGeom>
          <a:noFill/>
          <a:ln>
            <a:noFill/>
          </a:ln>
          <a:effectLst>
            <a:outerShdw blurRad="357188" rotWithShape="0" algn="bl" dir="5400000" dist="85725">
              <a:srgbClr val="000000">
                <a:alpha val="35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0" name="Shape 220"/>
        <p:cNvGrpSpPr/>
        <p:nvPr/>
      </p:nvGrpSpPr>
      <p:grpSpPr>
        <a:xfrm>
          <a:off x="0" y="0"/>
          <a:ext cx="0" cy="0"/>
          <a:chOff x="0" y="0"/>
          <a:chExt cx="0" cy="0"/>
        </a:xfrm>
      </p:grpSpPr>
      <p:pic>
        <p:nvPicPr>
          <p:cNvPr id="221" name="Google Shape;221;p22"/>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222" name="Google Shape;222;p22"/>
          <p:cNvPicPr preferRelativeResize="0"/>
          <p:nvPr/>
        </p:nvPicPr>
        <p:blipFill rotWithShape="1">
          <a:blip r:embed="rId4">
            <a:alphaModFix/>
          </a:blip>
          <a:srcRect b="1465" l="1465" r="1465" t="1465"/>
          <a:stretch/>
        </p:blipFill>
        <p:spPr>
          <a:xfrm flipH="1">
            <a:off x="4136310" y="0"/>
            <a:ext cx="5007881" cy="5143501"/>
          </a:xfrm>
          <a:prstGeom prst="rect">
            <a:avLst/>
          </a:prstGeom>
          <a:noFill/>
          <a:ln>
            <a:noFill/>
          </a:ln>
        </p:spPr>
      </p:pic>
      <p:sp>
        <p:nvSpPr>
          <p:cNvPr id="223" name="Google Shape;223;p22"/>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224" name="Google Shape;224;p22"/>
          <p:cNvGrpSpPr/>
          <p:nvPr/>
        </p:nvGrpSpPr>
        <p:grpSpPr>
          <a:xfrm>
            <a:off x="379916" y="4579468"/>
            <a:ext cx="2000359" cy="285300"/>
            <a:chOff x="379916" y="4579468"/>
            <a:chExt cx="2000359" cy="285300"/>
          </a:xfrm>
        </p:grpSpPr>
        <p:cxnSp>
          <p:nvCxnSpPr>
            <p:cNvPr id="225" name="Google Shape;225;p22"/>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26" name="Google Shape;226;p22"/>
            <p:cNvPicPr preferRelativeResize="0"/>
            <p:nvPr/>
          </p:nvPicPr>
          <p:blipFill>
            <a:blip r:embed="rId5">
              <a:alphaModFix/>
            </a:blip>
            <a:stretch>
              <a:fillRect/>
            </a:stretch>
          </p:blipFill>
          <p:spPr>
            <a:xfrm>
              <a:off x="379916" y="4622875"/>
              <a:ext cx="622803" cy="202636"/>
            </a:xfrm>
            <a:prstGeom prst="rect">
              <a:avLst/>
            </a:prstGeom>
            <a:noFill/>
            <a:ln>
              <a:noFill/>
            </a:ln>
          </p:spPr>
        </p:pic>
        <p:pic>
          <p:nvPicPr>
            <p:cNvPr id="227" name="Google Shape;227;p22"/>
            <p:cNvPicPr preferRelativeResize="0"/>
            <p:nvPr/>
          </p:nvPicPr>
          <p:blipFill>
            <a:blip r:embed="rId6">
              <a:alphaModFix/>
            </a:blip>
            <a:stretch>
              <a:fillRect/>
            </a:stretch>
          </p:blipFill>
          <p:spPr>
            <a:xfrm>
              <a:off x="1286950" y="4643495"/>
              <a:ext cx="1093325" cy="176575"/>
            </a:xfrm>
            <a:prstGeom prst="rect">
              <a:avLst/>
            </a:prstGeom>
            <a:noFill/>
            <a:ln>
              <a:noFill/>
            </a:ln>
          </p:spPr>
        </p:pic>
      </p:grpSp>
      <p:sp>
        <p:nvSpPr>
          <p:cNvPr id="228" name="Google Shape;228;p22"/>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Time to visit…</a:t>
            </a:r>
            <a:endParaRPr/>
          </a:p>
        </p:txBody>
      </p:sp>
      <p:sp>
        <p:nvSpPr>
          <p:cNvPr id="229" name="Google Shape;229;p22"/>
          <p:cNvSpPr txBox="1"/>
          <p:nvPr/>
        </p:nvSpPr>
        <p:spPr>
          <a:xfrm>
            <a:off x="385375" y="1034400"/>
            <a:ext cx="5519100" cy="142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 sz="2800">
                <a:solidFill>
                  <a:schemeClr val="lt1"/>
                </a:solidFill>
                <a:latin typeface="Google Sans"/>
                <a:ea typeface="Google Sans"/>
                <a:cs typeface="Google Sans"/>
                <a:sym typeface="Google Sans"/>
              </a:rPr>
              <a:t>Interland’s</a:t>
            </a:r>
            <a:endParaRPr b="1" sz="2800">
              <a:solidFill>
                <a:schemeClr val="lt1"/>
              </a:solidFill>
              <a:latin typeface="Google Sans"/>
              <a:ea typeface="Google Sans"/>
              <a:cs typeface="Google Sans"/>
              <a:sym typeface="Google Sans"/>
            </a:endParaRPr>
          </a:p>
          <a:p>
            <a:pPr indent="0" lvl="0" marL="0" rtl="0" algn="l">
              <a:spcBef>
                <a:spcPts val="0"/>
              </a:spcBef>
              <a:spcAft>
                <a:spcPts val="0"/>
              </a:spcAft>
              <a:buNone/>
            </a:pPr>
            <a:r>
              <a:rPr b="1" lang="en" sz="2800">
                <a:solidFill>
                  <a:schemeClr val="lt1"/>
                </a:solidFill>
                <a:latin typeface="Google Sans"/>
                <a:ea typeface="Google Sans"/>
                <a:cs typeface="Google Sans"/>
                <a:sym typeface="Google Sans"/>
              </a:rPr>
              <a:t>Reality River</a:t>
            </a:r>
            <a:endParaRPr b="1" sz="2800">
              <a:solidFill>
                <a:schemeClr val="lt1"/>
              </a:solidFill>
              <a:latin typeface="Google Sans"/>
              <a:ea typeface="Google Sans"/>
              <a:cs typeface="Google Sans"/>
              <a:sym typeface="Google Sans"/>
            </a:endParaRPr>
          </a:p>
          <a:p>
            <a:pPr indent="0" lvl="0" marL="0" rtl="0" algn="l">
              <a:spcBef>
                <a:spcPts val="1000"/>
              </a:spcBef>
              <a:spcAft>
                <a:spcPts val="0"/>
              </a:spcAft>
              <a:buNone/>
            </a:pPr>
            <a:r>
              <a:rPr b="1" lang="en" sz="2800" u="sng">
                <a:solidFill>
                  <a:schemeClr val="lt1"/>
                </a:solidFill>
                <a:latin typeface="Google Sans"/>
                <a:ea typeface="Google Sans"/>
                <a:cs typeface="Google Sans"/>
                <a:sym typeface="Google Sans"/>
                <a:hlinkClick r:id="rId7">
                  <a:extLst>
                    <a:ext uri="{A12FA001-AC4F-418D-AE19-62706E023703}">
                      <ahyp:hlinkClr val="tx"/>
                    </a:ext>
                  </a:extLst>
                </a:hlinkClick>
              </a:rPr>
              <a:t>g.co/interland</a:t>
            </a:r>
            <a:endParaRPr b="1" sz="2800">
              <a:solidFill>
                <a:schemeClr val="lt1"/>
              </a:solidFill>
              <a:latin typeface="Google Sans"/>
              <a:ea typeface="Google Sans"/>
              <a:cs typeface="Google Sans"/>
              <a:sym typeface="Google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3" name="Shape 233"/>
        <p:cNvGrpSpPr/>
        <p:nvPr/>
      </p:nvGrpSpPr>
      <p:grpSpPr>
        <a:xfrm>
          <a:off x="0" y="0"/>
          <a:ext cx="0" cy="0"/>
          <a:chOff x="0" y="0"/>
          <a:chExt cx="0" cy="0"/>
        </a:xfrm>
      </p:grpSpPr>
      <p:sp>
        <p:nvSpPr>
          <p:cNvPr id="234" name="Google Shape;234;p23"/>
          <p:cNvSpPr/>
          <p:nvPr/>
        </p:nvSpPr>
        <p:spPr>
          <a:xfrm>
            <a:off x="4968109" y="0"/>
            <a:ext cx="4186464"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235" name="Google Shape;235;p23"/>
          <p:cNvSpPr/>
          <p:nvPr/>
        </p:nvSpPr>
        <p:spPr>
          <a:xfrm>
            <a:off x="385475" y="1107724"/>
            <a:ext cx="4186500" cy="711000"/>
          </a:xfrm>
          <a:prstGeom prst="roundRect">
            <a:avLst>
              <a:gd fmla="val 16667" name="adj"/>
            </a:avLst>
          </a:prstGeom>
          <a:solidFill>
            <a:srgbClr val="FFFFFF"/>
          </a:solidFill>
          <a:ln cap="flat" cmpd="sng" w="19050">
            <a:solidFill>
              <a:schemeClr val="accent1"/>
            </a:solidFill>
            <a:prstDash val="solid"/>
            <a:round/>
            <a:headEnd len="sm" w="sm" type="none"/>
            <a:tailEnd len="sm" w="sm" type="none"/>
          </a:ln>
        </p:spPr>
        <p:txBody>
          <a:bodyPr anchorCtr="0" anchor="ctr" bIns="91425" lIns="91425" spcFirstLastPara="1" rIns="365750" wrap="square" tIns="91425">
            <a:noAutofit/>
          </a:bodyPr>
          <a:lstStyle/>
          <a:p>
            <a:pPr indent="0" lvl="0" marL="0" rtl="0" algn="l">
              <a:lnSpc>
                <a:spcPct val="10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How did you decide what was </a:t>
            </a:r>
            <a:r>
              <a:rPr lang="en" sz="1600">
                <a:solidFill>
                  <a:schemeClr val="accent1"/>
                </a:solidFill>
                <a:latin typeface="Google Sans Medium"/>
                <a:ea typeface="Google Sans Medium"/>
                <a:cs typeface="Google Sans Medium"/>
                <a:sym typeface="Google Sans Medium"/>
              </a:rPr>
              <a:t>real </a:t>
            </a:r>
            <a:br>
              <a:rPr lang="en" sz="1600">
                <a:solidFill>
                  <a:schemeClr val="accent1"/>
                </a:solidFill>
                <a:latin typeface="Google Sans Medium"/>
                <a:ea typeface="Google Sans Medium"/>
                <a:cs typeface="Google Sans Medium"/>
                <a:sym typeface="Google Sans Medium"/>
              </a:rPr>
            </a:br>
            <a:r>
              <a:rPr lang="en" sz="1600">
                <a:solidFill>
                  <a:schemeClr val="accent1"/>
                </a:solidFill>
                <a:latin typeface="Google Sans Medium"/>
                <a:ea typeface="Google Sans Medium"/>
                <a:cs typeface="Google Sans Medium"/>
                <a:sym typeface="Google Sans Medium"/>
              </a:rPr>
              <a:t>or fake</a:t>
            </a:r>
            <a:r>
              <a:rPr lang="en" sz="1600">
                <a:solidFill>
                  <a:schemeClr val="dk2"/>
                </a:solidFill>
                <a:latin typeface="Google Sans Medium"/>
                <a:ea typeface="Google Sans Medium"/>
                <a:cs typeface="Google Sans Medium"/>
                <a:sym typeface="Google Sans Medium"/>
              </a:rPr>
              <a:t>? What were the </a:t>
            </a:r>
            <a:r>
              <a:rPr lang="en" sz="1600">
                <a:solidFill>
                  <a:schemeClr val="accent1"/>
                </a:solidFill>
                <a:latin typeface="Google Sans Medium"/>
                <a:ea typeface="Google Sans Medium"/>
                <a:cs typeface="Google Sans Medium"/>
                <a:sym typeface="Google Sans Medium"/>
              </a:rPr>
              <a:t>signs</a:t>
            </a:r>
            <a:r>
              <a:rPr lang="en" sz="1600">
                <a:solidFill>
                  <a:schemeClr val="dk2"/>
                </a:solidFill>
                <a:latin typeface="Google Sans Medium"/>
                <a:ea typeface="Google Sans Medium"/>
                <a:cs typeface="Google Sans Medium"/>
                <a:sym typeface="Google Sans Medium"/>
              </a:rPr>
              <a:t>? </a:t>
            </a:r>
            <a:endParaRPr sz="1600">
              <a:solidFill>
                <a:schemeClr val="dk2"/>
              </a:solidFill>
              <a:latin typeface="Google Sans Medium"/>
              <a:ea typeface="Google Sans Medium"/>
              <a:cs typeface="Google Sans Medium"/>
              <a:sym typeface="Google Sans Medium"/>
            </a:endParaRPr>
          </a:p>
        </p:txBody>
      </p:sp>
      <p:sp>
        <p:nvSpPr>
          <p:cNvPr id="236" name="Google Shape;236;p23"/>
          <p:cNvSpPr/>
          <p:nvPr/>
        </p:nvSpPr>
        <p:spPr>
          <a:xfrm>
            <a:off x="385500" y="3616563"/>
            <a:ext cx="4186500" cy="711000"/>
          </a:xfrm>
          <a:prstGeom prst="roundRect">
            <a:avLst>
              <a:gd fmla="val 16667" name="adj"/>
            </a:avLst>
          </a:prstGeom>
          <a:solidFill>
            <a:srgbClr val="FFFFFF"/>
          </a:solidFill>
          <a:ln cap="flat" cmpd="sng" w="19050">
            <a:solidFill>
              <a:schemeClr val="accent1"/>
            </a:solidFill>
            <a:prstDash val="solid"/>
            <a:round/>
            <a:headEnd len="sm" w="sm" type="none"/>
            <a:tailEnd len="sm" w="sm" type="none"/>
          </a:ln>
        </p:spPr>
        <p:txBody>
          <a:bodyPr anchorCtr="0" anchor="ctr" bIns="91425" lIns="91425" spcFirstLastPara="1" rIns="365750" wrap="square" tIns="91425">
            <a:noAutofit/>
          </a:bodyPr>
          <a:lstStyle/>
          <a:p>
            <a:pPr indent="0" lvl="0" marL="0" rtl="0" algn="l">
              <a:lnSpc>
                <a:spcPct val="10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Will playing this game help you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be </a:t>
            </a:r>
            <a:r>
              <a:rPr lang="en" sz="1600">
                <a:solidFill>
                  <a:schemeClr val="accent1"/>
                </a:solidFill>
                <a:latin typeface="Google Sans Medium"/>
                <a:ea typeface="Google Sans Medium"/>
                <a:cs typeface="Google Sans Medium"/>
                <a:sym typeface="Google Sans Medium"/>
              </a:rPr>
              <a:t>safer online</a:t>
            </a:r>
            <a:r>
              <a:rPr lang="en" sz="1600">
                <a:solidFill>
                  <a:schemeClr val="dk2"/>
                </a:solidFill>
                <a:latin typeface="Google Sans Medium"/>
                <a:ea typeface="Google Sans Medium"/>
                <a:cs typeface="Google Sans Medium"/>
                <a:sym typeface="Google Sans Medium"/>
              </a:rPr>
              <a:t> in the future?</a:t>
            </a:r>
            <a:endParaRPr sz="1600">
              <a:solidFill>
                <a:schemeClr val="dk2"/>
              </a:solidFill>
              <a:latin typeface="Google Sans Medium"/>
              <a:ea typeface="Google Sans Medium"/>
              <a:cs typeface="Google Sans Medium"/>
              <a:sym typeface="Google Sans Medium"/>
            </a:endParaRPr>
          </a:p>
        </p:txBody>
      </p:sp>
      <p:sp>
        <p:nvSpPr>
          <p:cNvPr id="237" name="Google Shape;237;p23"/>
          <p:cNvSpPr/>
          <p:nvPr/>
        </p:nvSpPr>
        <p:spPr>
          <a:xfrm>
            <a:off x="385375" y="1944004"/>
            <a:ext cx="4186500" cy="711000"/>
          </a:xfrm>
          <a:prstGeom prst="roundRect">
            <a:avLst>
              <a:gd fmla="val 16667" name="adj"/>
            </a:avLst>
          </a:prstGeom>
          <a:solidFill>
            <a:srgbClr val="FFFFFF"/>
          </a:solidFill>
          <a:ln cap="flat" cmpd="sng" w="19050">
            <a:solidFill>
              <a:schemeClr val="accent1"/>
            </a:solidFill>
            <a:prstDash val="solid"/>
            <a:round/>
            <a:headEnd len="sm" w="sm" type="none"/>
            <a:tailEnd len="sm" w="sm" type="none"/>
          </a:ln>
        </p:spPr>
        <p:txBody>
          <a:bodyPr anchorCtr="0" anchor="ctr" bIns="91425" lIns="91425" spcFirstLastPara="1" rIns="365750" wrap="square" tIns="91425">
            <a:noAutofit/>
          </a:bodyPr>
          <a:lstStyle/>
          <a:p>
            <a:pPr indent="0" lvl="0" marL="0" rtl="0" algn="l">
              <a:lnSpc>
                <a:spcPct val="100000"/>
              </a:lnSpc>
              <a:spcBef>
                <a:spcPts val="1200"/>
              </a:spcBef>
              <a:spcAft>
                <a:spcPts val="1200"/>
              </a:spcAft>
              <a:buClr>
                <a:schemeClr val="dk1"/>
              </a:buClr>
              <a:buSzPts val="1100"/>
              <a:buFont typeface="Arial"/>
              <a:buNone/>
            </a:pPr>
            <a:r>
              <a:rPr lang="en" sz="1600">
                <a:solidFill>
                  <a:schemeClr val="dk2"/>
                </a:solidFill>
                <a:latin typeface="Google Sans Medium"/>
                <a:ea typeface="Google Sans Medium"/>
                <a:cs typeface="Google Sans Medium"/>
                <a:sym typeface="Google Sans Medium"/>
              </a:rPr>
              <a:t>What will you </a:t>
            </a:r>
            <a:r>
              <a:rPr lang="en" sz="1600">
                <a:solidFill>
                  <a:schemeClr val="accent1"/>
                </a:solidFill>
                <a:latin typeface="Google Sans Medium"/>
                <a:ea typeface="Google Sans Medium"/>
                <a:cs typeface="Google Sans Medium"/>
                <a:sym typeface="Google Sans Medium"/>
              </a:rPr>
              <a:t>always try to remember </a:t>
            </a:r>
            <a:r>
              <a:rPr lang="en" sz="1600">
                <a:solidFill>
                  <a:schemeClr val="dk2"/>
                </a:solidFill>
                <a:latin typeface="Google Sans Medium"/>
                <a:ea typeface="Google Sans Medium"/>
                <a:cs typeface="Google Sans Medium"/>
                <a:sym typeface="Google Sans Medium"/>
              </a:rPr>
              <a:t>when you’re </a:t>
            </a:r>
            <a:r>
              <a:rPr lang="en" sz="1600">
                <a:solidFill>
                  <a:schemeClr val="accent1"/>
                </a:solidFill>
                <a:latin typeface="Google Sans Medium"/>
                <a:ea typeface="Google Sans Medium"/>
                <a:cs typeface="Google Sans Medium"/>
                <a:sym typeface="Google Sans Medium"/>
              </a:rPr>
              <a:t>online</a:t>
            </a:r>
            <a:r>
              <a:rPr lang="en" sz="1600">
                <a:solidFill>
                  <a:schemeClr val="dk2"/>
                </a:solidFill>
                <a:latin typeface="Google Sans Medium"/>
                <a:ea typeface="Google Sans Medium"/>
                <a:cs typeface="Google Sans Medium"/>
                <a:sym typeface="Google Sans Medium"/>
              </a:rPr>
              <a:t> in future?</a:t>
            </a:r>
            <a:endParaRPr sz="1600">
              <a:solidFill>
                <a:schemeClr val="dk2"/>
              </a:solidFill>
              <a:latin typeface="Google Sans Medium"/>
              <a:ea typeface="Google Sans Medium"/>
              <a:cs typeface="Google Sans Medium"/>
              <a:sym typeface="Google Sans Medium"/>
            </a:endParaRPr>
          </a:p>
        </p:txBody>
      </p:sp>
      <p:sp>
        <p:nvSpPr>
          <p:cNvPr id="238" name="Google Shape;238;p23"/>
          <p:cNvSpPr/>
          <p:nvPr/>
        </p:nvSpPr>
        <p:spPr>
          <a:xfrm>
            <a:off x="385475" y="2780283"/>
            <a:ext cx="4186500" cy="711000"/>
          </a:xfrm>
          <a:prstGeom prst="roundRect">
            <a:avLst>
              <a:gd fmla="val 16667" name="adj"/>
            </a:avLst>
          </a:prstGeom>
          <a:solidFill>
            <a:srgbClr val="FFFFFF"/>
          </a:solidFill>
          <a:ln cap="flat" cmpd="sng" w="19050">
            <a:solidFill>
              <a:schemeClr val="accent1"/>
            </a:solidFill>
            <a:prstDash val="solid"/>
            <a:round/>
            <a:headEnd len="sm" w="sm" type="none"/>
            <a:tailEnd len="sm" w="sm" type="none"/>
          </a:ln>
        </p:spPr>
        <p:txBody>
          <a:bodyPr anchorCtr="0" anchor="ctr" bIns="91425" lIns="91425" spcFirstLastPara="1" rIns="365750" wrap="square" tIns="91425">
            <a:noAutofit/>
          </a:bodyPr>
          <a:lstStyle/>
          <a:p>
            <a:pPr indent="0" lvl="0" marL="0" rtl="0" algn="l">
              <a:lnSpc>
                <a:spcPct val="100000"/>
              </a:lnSpc>
              <a:spcBef>
                <a:spcPts val="1200"/>
              </a:spcBef>
              <a:spcAft>
                <a:spcPts val="1200"/>
              </a:spcAft>
              <a:buClr>
                <a:schemeClr val="dk1"/>
              </a:buClr>
              <a:buSzPts val="1100"/>
              <a:buFont typeface="Arial"/>
              <a:buNone/>
            </a:pPr>
            <a:r>
              <a:rPr lang="en" sz="1600">
                <a:solidFill>
                  <a:schemeClr val="dk2"/>
                </a:solidFill>
                <a:latin typeface="Google Sans Medium"/>
                <a:ea typeface="Google Sans Medium"/>
                <a:cs typeface="Google Sans Medium"/>
                <a:sym typeface="Google Sans Medium"/>
              </a:rPr>
              <a:t>What should you do if you’re </a:t>
            </a:r>
            <a:r>
              <a:rPr lang="en" sz="1600">
                <a:solidFill>
                  <a:schemeClr val="accent1"/>
                </a:solidFill>
                <a:latin typeface="Google Sans Medium"/>
                <a:ea typeface="Google Sans Medium"/>
                <a:cs typeface="Google Sans Medium"/>
                <a:sym typeface="Google Sans Medium"/>
              </a:rPr>
              <a:t>unsure</a:t>
            </a:r>
            <a:r>
              <a:rPr lang="en" sz="1600">
                <a:solidFill>
                  <a:schemeClr val="dk2"/>
                </a:solidFill>
                <a:latin typeface="Google Sans Medium"/>
                <a:ea typeface="Google Sans Medium"/>
                <a:cs typeface="Google Sans Medium"/>
                <a:sym typeface="Google Sans Medium"/>
              </a:rPr>
              <a:t> about </a:t>
            </a:r>
            <a:r>
              <a:rPr lang="en" sz="1600">
                <a:solidFill>
                  <a:schemeClr val="accent1"/>
                </a:solidFill>
                <a:latin typeface="Google Sans Medium"/>
                <a:ea typeface="Google Sans Medium"/>
                <a:cs typeface="Google Sans Medium"/>
                <a:sym typeface="Google Sans Medium"/>
              </a:rPr>
              <a:t>something you see online</a:t>
            </a:r>
            <a:r>
              <a:rPr lang="en" sz="1600">
                <a:solidFill>
                  <a:schemeClr val="dk2"/>
                </a:solidFill>
                <a:latin typeface="Google Sans Medium"/>
                <a:ea typeface="Google Sans Medium"/>
                <a:cs typeface="Google Sans Medium"/>
                <a:sym typeface="Google Sans Medium"/>
              </a:rPr>
              <a:t>?</a:t>
            </a:r>
            <a:endParaRPr sz="1600">
              <a:solidFill>
                <a:schemeClr val="dk2"/>
              </a:solidFill>
              <a:latin typeface="Google Sans Medium"/>
              <a:ea typeface="Google Sans Medium"/>
              <a:cs typeface="Google Sans Medium"/>
              <a:sym typeface="Google Sans Medium"/>
            </a:endParaRPr>
          </a:p>
        </p:txBody>
      </p:sp>
      <p:sp>
        <p:nvSpPr>
          <p:cNvPr id="239" name="Google Shape;239;p23"/>
          <p:cNvSpPr txBox="1"/>
          <p:nvPr>
            <p:ph type="title"/>
          </p:nvPr>
        </p:nvSpPr>
        <p:spPr>
          <a:xfrm>
            <a:off x="385375" y="370650"/>
            <a:ext cx="41100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accent1"/>
                </a:solidFill>
              </a:rPr>
              <a:t>Let’s talk!</a:t>
            </a:r>
            <a:endParaRPr/>
          </a:p>
        </p:txBody>
      </p:sp>
      <p:pic>
        <p:nvPicPr>
          <p:cNvPr id="240" name="Google Shape;240;p23"/>
          <p:cNvPicPr preferRelativeResize="0"/>
          <p:nvPr/>
        </p:nvPicPr>
        <p:blipFill>
          <a:blip r:embed="rId3">
            <a:alphaModFix/>
          </a:blip>
          <a:stretch>
            <a:fillRect/>
          </a:stretch>
        </p:blipFill>
        <p:spPr>
          <a:xfrm>
            <a:off x="6855862" y="712573"/>
            <a:ext cx="1131450" cy="1231425"/>
          </a:xfrm>
          <a:prstGeom prst="rect">
            <a:avLst/>
          </a:prstGeom>
          <a:noFill/>
          <a:ln>
            <a:noFill/>
          </a:ln>
        </p:spPr>
      </p:pic>
      <p:pic>
        <p:nvPicPr>
          <p:cNvPr id="241" name="Google Shape;241;p23"/>
          <p:cNvPicPr preferRelativeResize="0"/>
          <p:nvPr/>
        </p:nvPicPr>
        <p:blipFill rotWithShape="1">
          <a:blip r:embed="rId4">
            <a:alphaModFix/>
          </a:blip>
          <a:srcRect b="0" l="51996" r="0" t="0"/>
          <a:stretch/>
        </p:blipFill>
        <p:spPr>
          <a:xfrm flipH="1" rot="-298871">
            <a:off x="5798556" y="1690565"/>
            <a:ext cx="2285837" cy="308374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5" name="Shape 245"/>
        <p:cNvGrpSpPr/>
        <p:nvPr/>
      </p:nvGrpSpPr>
      <p:grpSpPr>
        <a:xfrm>
          <a:off x="0" y="0"/>
          <a:ext cx="0" cy="0"/>
          <a:chOff x="0" y="0"/>
          <a:chExt cx="0" cy="0"/>
        </a:xfrm>
      </p:grpSpPr>
      <p:sp>
        <p:nvSpPr>
          <p:cNvPr id="246" name="Google Shape;246;p24"/>
          <p:cNvSpPr/>
          <p:nvPr/>
        </p:nvSpPr>
        <p:spPr>
          <a:xfrm>
            <a:off x="6048481" y="0"/>
            <a:ext cx="3106115"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247" name="Google Shape;247;p24"/>
          <p:cNvSpPr/>
          <p:nvPr/>
        </p:nvSpPr>
        <p:spPr>
          <a:xfrm>
            <a:off x="385375" y="2625875"/>
            <a:ext cx="3987600" cy="9717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238759" lvl="0" marL="274320" rtl="0" algn="l">
              <a:lnSpc>
                <a:spcPct val="115000"/>
              </a:lnSpc>
              <a:spcBef>
                <a:spcPts val="0"/>
              </a:spcBef>
              <a:spcAft>
                <a:spcPts val="0"/>
              </a:spcAft>
              <a:buClr>
                <a:schemeClr val="accent4"/>
              </a:buClr>
              <a:buSzPts val="1600"/>
              <a:buFont typeface="Google Sans Medium"/>
              <a:buAutoNum type="arabicPeriod"/>
            </a:pPr>
            <a:r>
              <a:rPr lang="en" sz="1600">
                <a:solidFill>
                  <a:schemeClr val="dk2"/>
                </a:solidFill>
                <a:latin typeface="Google Sans Medium"/>
                <a:ea typeface="Google Sans Medium"/>
                <a:cs typeface="Google Sans Medium"/>
                <a:sym typeface="Google Sans Medium"/>
              </a:rPr>
              <a:t>Two things you probably </a:t>
            </a:r>
            <a:r>
              <a:rPr lang="en" sz="1600">
                <a:solidFill>
                  <a:schemeClr val="accent4"/>
                </a:solidFill>
                <a:latin typeface="Google Sans Medium"/>
                <a:ea typeface="Google Sans Medium"/>
                <a:cs typeface="Google Sans Medium"/>
                <a:sym typeface="Google Sans Medium"/>
              </a:rPr>
              <a:t>shouldn’t share</a:t>
            </a:r>
            <a:r>
              <a:rPr lang="en" sz="1600">
                <a:solidFill>
                  <a:schemeClr val="dk2"/>
                </a:solidFill>
                <a:latin typeface="Google Sans Medium"/>
                <a:ea typeface="Google Sans Medium"/>
                <a:cs typeface="Google Sans Medium"/>
                <a:sym typeface="Google Sans Medium"/>
              </a:rPr>
              <a:t> and make public online</a:t>
            </a:r>
            <a:endParaRPr sz="1200">
              <a:solidFill>
                <a:schemeClr val="dk2"/>
              </a:solidFill>
              <a:latin typeface="Google Sans Medium"/>
              <a:ea typeface="Google Sans Medium"/>
              <a:cs typeface="Google Sans Medium"/>
              <a:sym typeface="Google Sans Medium"/>
            </a:endParaRPr>
          </a:p>
        </p:txBody>
      </p:sp>
      <p:sp>
        <p:nvSpPr>
          <p:cNvPr id="248" name="Google Shape;248;p24"/>
          <p:cNvSpPr/>
          <p:nvPr/>
        </p:nvSpPr>
        <p:spPr>
          <a:xfrm>
            <a:off x="4771063" y="2625875"/>
            <a:ext cx="3987600" cy="9717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238759" lvl="0" marL="274320" rtl="0" algn="l">
              <a:lnSpc>
                <a:spcPct val="115000"/>
              </a:lnSpc>
              <a:spcBef>
                <a:spcPts val="0"/>
              </a:spcBef>
              <a:spcAft>
                <a:spcPts val="0"/>
              </a:spcAft>
              <a:buClr>
                <a:schemeClr val="accent4"/>
              </a:buClr>
              <a:buSzPts val="1600"/>
              <a:buFont typeface="Google Sans Medium"/>
              <a:buAutoNum type="arabicPeriod" startAt="2"/>
            </a:pPr>
            <a:r>
              <a:rPr lang="en" sz="1600">
                <a:solidFill>
                  <a:schemeClr val="dk2"/>
                </a:solidFill>
                <a:latin typeface="Google Sans Medium"/>
                <a:ea typeface="Google Sans Medium"/>
                <a:cs typeface="Google Sans Medium"/>
                <a:sym typeface="Google Sans Medium"/>
              </a:rPr>
              <a:t>Two examples of </a:t>
            </a:r>
            <a:r>
              <a:rPr lang="en" sz="1600">
                <a:solidFill>
                  <a:schemeClr val="accent4"/>
                </a:solidFill>
                <a:latin typeface="Google Sans Medium"/>
                <a:ea typeface="Google Sans Medium"/>
                <a:cs typeface="Google Sans Medium"/>
                <a:sym typeface="Google Sans Medium"/>
              </a:rPr>
              <a:t>online scams</a:t>
            </a:r>
            <a:r>
              <a:rPr lang="en" sz="1600">
                <a:solidFill>
                  <a:schemeClr val="dk2"/>
                </a:solidFill>
                <a:latin typeface="Google Sans Medium"/>
                <a:ea typeface="Google Sans Medium"/>
                <a:cs typeface="Google Sans Medium"/>
                <a:sym typeface="Google Sans Medium"/>
              </a:rPr>
              <a:t> you should watch out for</a:t>
            </a:r>
            <a:endParaRPr sz="1200">
              <a:solidFill>
                <a:schemeClr val="dk2"/>
              </a:solidFill>
              <a:latin typeface="Google Sans Medium"/>
              <a:ea typeface="Google Sans Medium"/>
              <a:cs typeface="Google Sans Medium"/>
              <a:sym typeface="Google Sans Medium"/>
            </a:endParaRPr>
          </a:p>
        </p:txBody>
      </p:sp>
      <p:sp>
        <p:nvSpPr>
          <p:cNvPr id="249" name="Google Shape;249;p24"/>
          <p:cNvSpPr txBox="1"/>
          <p:nvPr/>
        </p:nvSpPr>
        <p:spPr>
          <a:xfrm>
            <a:off x="419125" y="2003113"/>
            <a:ext cx="8012400" cy="431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 sz="2800">
                <a:solidFill>
                  <a:srgbClr val="434343"/>
                </a:solidFill>
                <a:latin typeface="Google Sans Medium"/>
                <a:ea typeface="Google Sans Medium"/>
                <a:cs typeface="Google Sans Medium"/>
                <a:sym typeface="Google Sans Medium"/>
              </a:rPr>
              <a:t>Jot down or discuss…</a:t>
            </a:r>
            <a:endParaRPr sz="2800">
              <a:solidFill>
                <a:srgbClr val="434343"/>
              </a:solidFill>
              <a:latin typeface="Google Sans Medium"/>
              <a:ea typeface="Google Sans Medium"/>
              <a:cs typeface="Google Sans Medium"/>
              <a:sym typeface="Google Sans Medium"/>
            </a:endParaRPr>
          </a:p>
        </p:txBody>
      </p:sp>
      <p:sp>
        <p:nvSpPr>
          <p:cNvPr id="250" name="Google Shape;250;p24"/>
          <p:cNvSpPr txBox="1"/>
          <p:nvPr>
            <p:ph type="title"/>
          </p:nvPr>
        </p:nvSpPr>
        <p:spPr>
          <a:xfrm>
            <a:off x="385375" y="370650"/>
            <a:ext cx="5519100" cy="1342500"/>
          </a:xfrm>
          <a:prstGeom prst="rect">
            <a:avLst/>
          </a:prstGeom>
        </p:spPr>
        <p:txBody>
          <a:bodyPr anchorCtr="0" anchor="t" bIns="0" lIns="0" spcFirstLastPara="1" rIns="0" wrap="square" tIns="0">
            <a:noAutofit/>
          </a:bodyPr>
          <a:lstStyle/>
          <a:p>
            <a:pPr indent="0" lvl="0" marL="0" rtl="0" algn="l">
              <a:lnSpc>
                <a:spcPct val="90000"/>
              </a:lnSpc>
              <a:spcBef>
                <a:spcPts val="0"/>
              </a:spcBef>
              <a:spcAft>
                <a:spcPts val="0"/>
              </a:spcAft>
              <a:buNone/>
            </a:pPr>
            <a:r>
              <a:rPr lang="en">
                <a:solidFill>
                  <a:schemeClr val="accent4"/>
                </a:solidFill>
              </a:rPr>
              <a:t>What have you learned today?</a:t>
            </a:r>
            <a:endParaRPr>
              <a:solidFill>
                <a:schemeClr val="accent4"/>
              </a:solidFill>
            </a:endParaRPr>
          </a:p>
        </p:txBody>
      </p:sp>
      <p:pic>
        <p:nvPicPr>
          <p:cNvPr id="251" name="Google Shape;251;p24"/>
          <p:cNvPicPr preferRelativeResize="0"/>
          <p:nvPr/>
        </p:nvPicPr>
        <p:blipFill>
          <a:blip r:embed="rId3">
            <a:alphaModFix/>
          </a:blip>
          <a:stretch>
            <a:fillRect/>
          </a:stretch>
        </p:blipFill>
        <p:spPr>
          <a:xfrm>
            <a:off x="8198075" y="465338"/>
            <a:ext cx="560600" cy="858775"/>
          </a:xfrm>
          <a:prstGeom prst="rect">
            <a:avLst/>
          </a:prstGeom>
          <a:noFill/>
          <a:ln>
            <a:noFill/>
          </a:ln>
        </p:spPr>
      </p:pic>
      <p:pic>
        <p:nvPicPr>
          <p:cNvPr id="252" name="Google Shape;252;p24"/>
          <p:cNvPicPr preferRelativeResize="0"/>
          <p:nvPr/>
        </p:nvPicPr>
        <p:blipFill>
          <a:blip r:embed="rId4">
            <a:alphaModFix/>
          </a:blip>
          <a:stretch>
            <a:fillRect/>
          </a:stretch>
        </p:blipFill>
        <p:spPr>
          <a:xfrm>
            <a:off x="6989930" y="370660"/>
            <a:ext cx="721569" cy="9716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7"/>
          <p:cNvSpPr/>
          <p:nvPr/>
        </p:nvSpPr>
        <p:spPr>
          <a:xfrm>
            <a:off x="6037675" y="0"/>
            <a:ext cx="3106115"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43" name="Google Shape;43;p7"/>
          <p:cNvSpPr txBox="1"/>
          <p:nvPr>
            <p:ph type="title"/>
          </p:nvPr>
        </p:nvSpPr>
        <p:spPr>
          <a:xfrm>
            <a:off x="385375" y="370650"/>
            <a:ext cx="5519100" cy="3530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What does…</a:t>
            </a:r>
            <a:br>
              <a:rPr lang="en"/>
            </a:br>
            <a:r>
              <a:rPr lang="en">
                <a:solidFill>
                  <a:schemeClr val="accent6"/>
                </a:solidFill>
              </a:rPr>
              <a:t>Be Internet Sharp</a:t>
            </a:r>
            <a:endParaRPr>
              <a:solidFill>
                <a:schemeClr val="accent6"/>
              </a:solidFill>
            </a:endParaRPr>
          </a:p>
          <a:p>
            <a:pPr indent="0" lvl="0" marL="0" rtl="0" algn="l">
              <a:spcBef>
                <a:spcPts val="0"/>
              </a:spcBef>
              <a:spcAft>
                <a:spcPts val="0"/>
              </a:spcAft>
              <a:buNone/>
            </a:pPr>
            <a:r>
              <a:rPr lang="en"/>
              <a:t>&amp; </a:t>
            </a:r>
            <a:r>
              <a:rPr lang="en">
                <a:solidFill>
                  <a:schemeClr val="accent2"/>
                </a:solidFill>
              </a:rPr>
              <a:t>Be Internet Alert</a:t>
            </a:r>
            <a:endParaRPr>
              <a:solidFill>
                <a:schemeClr val="accent2"/>
              </a:solidFill>
            </a:endParaRPr>
          </a:p>
          <a:p>
            <a:pPr indent="0" lvl="0" marL="0" rtl="0" algn="l">
              <a:spcBef>
                <a:spcPts val="0"/>
              </a:spcBef>
              <a:spcAft>
                <a:spcPts val="0"/>
              </a:spcAft>
              <a:buNone/>
            </a:pPr>
            <a:r>
              <a:rPr lang="en"/>
              <a:t>…mean?</a:t>
            </a:r>
            <a:endParaRPr/>
          </a:p>
          <a:p>
            <a:pPr indent="0" lvl="0" marL="0" rtl="0" algn="l">
              <a:spcBef>
                <a:spcPts val="0"/>
              </a:spcBef>
              <a:spcAft>
                <a:spcPts val="0"/>
              </a:spcAft>
              <a:buNone/>
            </a:pPr>
            <a:r>
              <a:t/>
            </a:r>
            <a:endParaRPr/>
          </a:p>
        </p:txBody>
      </p:sp>
      <p:pic>
        <p:nvPicPr>
          <p:cNvPr id="44" name="Google Shape;44;p7"/>
          <p:cNvPicPr preferRelativeResize="0"/>
          <p:nvPr/>
        </p:nvPicPr>
        <p:blipFill rotWithShape="1">
          <a:blip r:embed="rId3">
            <a:alphaModFix/>
          </a:blip>
          <a:srcRect b="36531" l="4759" r="45503" t="-881"/>
          <a:stretch/>
        </p:blipFill>
        <p:spPr>
          <a:xfrm rot="23">
            <a:off x="4626050" y="1358140"/>
            <a:ext cx="4517951" cy="3785346"/>
          </a:xfrm>
          <a:prstGeom prst="rect">
            <a:avLst/>
          </a:prstGeom>
          <a:noFill/>
          <a:ln>
            <a:noFill/>
          </a:ln>
        </p:spPr>
      </p:pic>
      <p:sp>
        <p:nvSpPr>
          <p:cNvPr id="45" name="Google Shape;45;p7"/>
          <p:cNvSpPr txBox="1"/>
          <p:nvPr/>
        </p:nvSpPr>
        <p:spPr>
          <a:xfrm rot="-75747">
            <a:off x="6358347" y="424002"/>
            <a:ext cx="830602" cy="1862554"/>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900">
                <a:solidFill>
                  <a:schemeClr val="dk2"/>
                </a:solidFill>
                <a:latin typeface="Google Sans"/>
                <a:ea typeface="Google Sans"/>
                <a:cs typeface="Google Sans"/>
                <a:sym typeface="Google Sans"/>
              </a:rPr>
              <a:t>?</a:t>
            </a:r>
            <a:endParaRPr b="1" sz="10900">
              <a:solidFill>
                <a:schemeClr val="dk2"/>
              </a:solidFill>
              <a:latin typeface="Google Sans"/>
              <a:ea typeface="Google Sans"/>
              <a:cs typeface="Google Sans"/>
              <a:sym typeface="Google Sans"/>
            </a:endParaRPr>
          </a:p>
        </p:txBody>
      </p:sp>
      <p:sp>
        <p:nvSpPr>
          <p:cNvPr id="46" name="Google Shape;46;p7"/>
          <p:cNvSpPr txBox="1"/>
          <p:nvPr/>
        </p:nvSpPr>
        <p:spPr>
          <a:xfrm rot="877723">
            <a:off x="7235915" y="560433"/>
            <a:ext cx="830317" cy="186233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900">
                <a:solidFill>
                  <a:schemeClr val="dk2"/>
                </a:solidFill>
                <a:latin typeface="Google Sans"/>
                <a:ea typeface="Google Sans"/>
                <a:cs typeface="Google Sans"/>
                <a:sym typeface="Google Sans"/>
              </a:rPr>
              <a:t>?</a:t>
            </a:r>
            <a:endParaRPr b="1" sz="10900">
              <a:solidFill>
                <a:schemeClr val="dk2"/>
              </a:solidFill>
              <a:latin typeface="Google Sans"/>
              <a:ea typeface="Google Sans"/>
              <a:cs typeface="Google Sans"/>
              <a:sym typeface="Google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50" name="Shape 50"/>
        <p:cNvGrpSpPr/>
        <p:nvPr/>
      </p:nvGrpSpPr>
      <p:grpSpPr>
        <a:xfrm>
          <a:off x="0" y="0"/>
          <a:ext cx="0" cy="0"/>
          <a:chOff x="0" y="0"/>
          <a:chExt cx="0" cy="0"/>
        </a:xfrm>
      </p:grpSpPr>
      <p:sp>
        <p:nvSpPr>
          <p:cNvPr id="51" name="Google Shape;51;p8"/>
          <p:cNvSpPr/>
          <p:nvPr/>
        </p:nvSpPr>
        <p:spPr>
          <a:xfrm>
            <a:off x="1435800" y="1027625"/>
            <a:ext cx="6272400" cy="23175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8"/>
          <p:cNvSpPr txBox="1"/>
          <p:nvPr/>
        </p:nvSpPr>
        <p:spPr>
          <a:xfrm rot="200">
            <a:off x="1995691" y="1428988"/>
            <a:ext cx="5152800" cy="15147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chemeClr val="dk1"/>
              </a:buClr>
              <a:buSzPts val="1100"/>
              <a:buFont typeface="Arial"/>
              <a:buNone/>
            </a:pPr>
            <a:r>
              <a:rPr lang="en" sz="3200">
                <a:solidFill>
                  <a:schemeClr val="dk2"/>
                </a:solidFill>
                <a:latin typeface="Google Sans Medium"/>
                <a:ea typeface="Google Sans Medium"/>
                <a:cs typeface="Google Sans Medium"/>
                <a:sym typeface="Google Sans Medium"/>
              </a:rPr>
              <a:t>Your </a:t>
            </a:r>
            <a:r>
              <a:rPr lang="en" sz="3200">
                <a:solidFill>
                  <a:schemeClr val="accent4"/>
                </a:solidFill>
                <a:latin typeface="Google Sans Medium"/>
                <a:ea typeface="Google Sans Medium"/>
                <a:cs typeface="Google Sans Medium"/>
                <a:sym typeface="Google Sans Medium"/>
              </a:rPr>
              <a:t>‘Online Reputation’</a:t>
            </a:r>
            <a:r>
              <a:rPr lang="en" sz="3200">
                <a:solidFill>
                  <a:schemeClr val="dk2"/>
                </a:solidFill>
                <a:latin typeface="Google Sans Medium"/>
                <a:ea typeface="Google Sans Medium"/>
                <a:cs typeface="Google Sans Medium"/>
                <a:sym typeface="Google Sans Medium"/>
              </a:rPr>
              <a:t> </a:t>
            </a:r>
            <a:br>
              <a:rPr lang="en" sz="3200">
                <a:solidFill>
                  <a:schemeClr val="dk2"/>
                </a:solidFill>
                <a:latin typeface="Google Sans Medium"/>
                <a:ea typeface="Google Sans Medium"/>
                <a:cs typeface="Google Sans Medium"/>
                <a:sym typeface="Google Sans Medium"/>
              </a:rPr>
            </a:br>
            <a:r>
              <a:rPr lang="en" sz="3200">
                <a:solidFill>
                  <a:schemeClr val="dk2"/>
                </a:solidFill>
                <a:latin typeface="Google Sans Medium"/>
                <a:ea typeface="Google Sans Medium"/>
                <a:cs typeface="Google Sans Medium"/>
                <a:sym typeface="Google Sans Medium"/>
              </a:rPr>
              <a:t>i</a:t>
            </a:r>
            <a:r>
              <a:rPr lang="en" sz="3200">
                <a:solidFill>
                  <a:schemeClr val="dk2"/>
                </a:solidFill>
                <a:latin typeface="Google Sans Medium"/>
                <a:ea typeface="Google Sans Medium"/>
                <a:cs typeface="Google Sans Medium"/>
                <a:sym typeface="Google Sans Medium"/>
              </a:rPr>
              <a:t>s anything that appears about you on the internet.</a:t>
            </a:r>
            <a:endParaRPr sz="4400">
              <a:solidFill>
                <a:schemeClr val="dk2"/>
              </a:solidFill>
              <a:latin typeface="Google Sans Medium"/>
              <a:ea typeface="Google Sans Medium"/>
              <a:cs typeface="Google Sans Medium"/>
              <a:sym typeface="Google Sans Medium"/>
            </a:endParaRPr>
          </a:p>
        </p:txBody>
      </p:sp>
      <p:sp>
        <p:nvSpPr>
          <p:cNvPr id="53" name="Google Shape;53;p8"/>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54" name="Google Shape;54;p8"/>
          <p:cNvGrpSpPr/>
          <p:nvPr/>
        </p:nvGrpSpPr>
        <p:grpSpPr>
          <a:xfrm>
            <a:off x="379916" y="4579468"/>
            <a:ext cx="2000359" cy="285300"/>
            <a:chOff x="379916" y="4579468"/>
            <a:chExt cx="2000359" cy="285300"/>
          </a:xfrm>
        </p:grpSpPr>
        <p:cxnSp>
          <p:nvCxnSpPr>
            <p:cNvPr id="55" name="Google Shape;55;p8"/>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56" name="Google Shape;56;p8"/>
            <p:cNvPicPr preferRelativeResize="0"/>
            <p:nvPr/>
          </p:nvPicPr>
          <p:blipFill>
            <a:blip r:embed="rId3">
              <a:alphaModFix/>
            </a:blip>
            <a:stretch>
              <a:fillRect/>
            </a:stretch>
          </p:blipFill>
          <p:spPr>
            <a:xfrm>
              <a:off x="379916" y="4622875"/>
              <a:ext cx="622803" cy="202636"/>
            </a:xfrm>
            <a:prstGeom prst="rect">
              <a:avLst/>
            </a:prstGeom>
            <a:noFill/>
            <a:ln>
              <a:noFill/>
            </a:ln>
          </p:spPr>
        </p:pic>
        <p:pic>
          <p:nvPicPr>
            <p:cNvPr id="57" name="Google Shape;57;p8"/>
            <p:cNvPicPr preferRelativeResize="0"/>
            <p:nvPr/>
          </p:nvPicPr>
          <p:blipFill>
            <a:blip r:embed="rId4">
              <a:alphaModFix/>
            </a:blip>
            <a:stretch>
              <a:fillRect/>
            </a:stretch>
          </p:blipFill>
          <p:spPr>
            <a:xfrm>
              <a:off x="1286950" y="4643495"/>
              <a:ext cx="1093325" cy="176575"/>
            </a:xfrm>
            <a:prstGeom prst="rect">
              <a:avLst/>
            </a:prstGeom>
            <a:noFill/>
            <a:ln>
              <a:noFill/>
            </a:ln>
          </p:spPr>
        </p:pic>
      </p:grpSp>
      <p:pic>
        <p:nvPicPr>
          <p:cNvPr id="58" name="Google Shape;58;p8"/>
          <p:cNvPicPr preferRelativeResize="0"/>
          <p:nvPr/>
        </p:nvPicPr>
        <p:blipFill>
          <a:blip r:embed="rId5">
            <a:alphaModFix/>
          </a:blip>
          <a:stretch>
            <a:fillRect/>
          </a:stretch>
        </p:blipFill>
        <p:spPr>
          <a:xfrm>
            <a:off x="1925050" y="3021577"/>
            <a:ext cx="690800" cy="815150"/>
          </a:xfrm>
          <a:prstGeom prst="rect">
            <a:avLst/>
          </a:prstGeom>
          <a:noFill/>
          <a:ln>
            <a:noFill/>
          </a:ln>
        </p:spPr>
      </p:pic>
      <p:pic>
        <p:nvPicPr>
          <p:cNvPr id="59" name="Google Shape;59;p8"/>
          <p:cNvPicPr preferRelativeResize="0"/>
          <p:nvPr/>
        </p:nvPicPr>
        <p:blipFill>
          <a:blip r:embed="rId6">
            <a:alphaModFix/>
          </a:blip>
          <a:stretch>
            <a:fillRect/>
          </a:stretch>
        </p:blipFill>
        <p:spPr>
          <a:xfrm>
            <a:off x="1620450" y="1176798"/>
            <a:ext cx="446825" cy="494277"/>
          </a:xfrm>
          <a:prstGeom prst="rect">
            <a:avLst/>
          </a:prstGeom>
          <a:noFill/>
          <a:ln>
            <a:noFill/>
          </a:ln>
        </p:spPr>
      </p:pic>
      <p:pic>
        <p:nvPicPr>
          <p:cNvPr id="60" name="Google Shape;60;p8"/>
          <p:cNvPicPr preferRelativeResize="0"/>
          <p:nvPr/>
        </p:nvPicPr>
        <p:blipFill>
          <a:blip r:embed="rId7">
            <a:alphaModFix/>
          </a:blip>
          <a:stretch>
            <a:fillRect/>
          </a:stretch>
        </p:blipFill>
        <p:spPr>
          <a:xfrm>
            <a:off x="6424275" y="609277"/>
            <a:ext cx="811775" cy="96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9"/>
          <p:cNvSpPr/>
          <p:nvPr/>
        </p:nvSpPr>
        <p:spPr>
          <a:xfrm>
            <a:off x="4582804" y="0"/>
            <a:ext cx="4572028" cy="5143413"/>
          </a:xfrm>
          <a:custGeom>
            <a:rect b="b" l="l" r="r" t="t"/>
            <a:pathLst>
              <a:path extrusionOk="0" h="209529" w="118362">
                <a:moveTo>
                  <a:pt x="118362" y="0"/>
                </a:moveTo>
                <a:lnTo>
                  <a:pt x="0" y="0"/>
                </a:lnTo>
                <a:lnTo>
                  <a:pt x="39454" y="209529"/>
                </a:lnTo>
                <a:lnTo>
                  <a:pt x="118139" y="209529"/>
                </a:lnTo>
                <a:close/>
              </a:path>
            </a:pathLst>
          </a:custGeom>
          <a:solidFill>
            <a:schemeClr val="accent6"/>
          </a:solidFill>
          <a:ln>
            <a:noFill/>
          </a:ln>
        </p:spPr>
      </p:sp>
      <p:sp>
        <p:nvSpPr>
          <p:cNvPr id="66" name="Google Shape;66;p9"/>
          <p:cNvSpPr txBox="1"/>
          <p:nvPr/>
        </p:nvSpPr>
        <p:spPr>
          <a:xfrm>
            <a:off x="385375" y="370650"/>
            <a:ext cx="4186500" cy="36885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dk1"/>
              </a:buClr>
              <a:buSzPts val="1100"/>
              <a:buFont typeface="Arial"/>
              <a:buNone/>
            </a:pPr>
            <a:r>
              <a:rPr b="1" lang="en" sz="4800">
                <a:solidFill>
                  <a:schemeClr val="accent6"/>
                </a:solidFill>
                <a:latin typeface="Google Sans"/>
                <a:ea typeface="Google Sans"/>
                <a:cs typeface="Google Sans"/>
                <a:sym typeface="Google Sans"/>
              </a:rPr>
              <a:t>Being </a:t>
            </a:r>
            <a:br>
              <a:rPr b="1" lang="en" sz="4800">
                <a:solidFill>
                  <a:schemeClr val="accent6"/>
                </a:solidFill>
                <a:latin typeface="Google Sans"/>
                <a:ea typeface="Google Sans"/>
                <a:cs typeface="Google Sans"/>
                <a:sym typeface="Google Sans"/>
              </a:rPr>
            </a:br>
            <a:r>
              <a:rPr b="1" lang="en" sz="4800">
                <a:solidFill>
                  <a:schemeClr val="accent6"/>
                </a:solidFill>
                <a:latin typeface="Google Sans"/>
                <a:ea typeface="Google Sans"/>
                <a:cs typeface="Google Sans"/>
                <a:sym typeface="Google Sans"/>
              </a:rPr>
              <a:t>Internet</a:t>
            </a:r>
            <a:r>
              <a:rPr b="1" lang="en" sz="4800">
                <a:solidFill>
                  <a:schemeClr val="accent6"/>
                </a:solidFill>
                <a:latin typeface="Google Sans"/>
                <a:ea typeface="Google Sans"/>
                <a:cs typeface="Google Sans"/>
                <a:sym typeface="Google Sans"/>
              </a:rPr>
              <a:t> </a:t>
            </a:r>
            <a:br>
              <a:rPr b="1" lang="en" sz="4800">
                <a:solidFill>
                  <a:schemeClr val="accent6"/>
                </a:solidFill>
                <a:latin typeface="Google Sans"/>
                <a:ea typeface="Google Sans"/>
                <a:cs typeface="Google Sans"/>
                <a:sym typeface="Google Sans"/>
              </a:rPr>
            </a:br>
            <a:r>
              <a:rPr b="1" lang="en" sz="4800">
                <a:solidFill>
                  <a:schemeClr val="accent6"/>
                </a:solidFill>
                <a:latin typeface="Google Sans"/>
                <a:ea typeface="Google Sans"/>
                <a:cs typeface="Google Sans"/>
                <a:sym typeface="Google Sans"/>
              </a:rPr>
              <a:t>Sharp</a:t>
            </a:r>
            <a:endParaRPr b="1" sz="4800">
              <a:solidFill>
                <a:schemeClr val="accent6"/>
              </a:solidFill>
              <a:latin typeface="Google Sans"/>
              <a:ea typeface="Google Sans"/>
              <a:cs typeface="Google Sans"/>
              <a:sym typeface="Google Sans"/>
            </a:endParaRPr>
          </a:p>
          <a:p>
            <a:pPr indent="0" lvl="0" marL="0" rtl="0" algn="l">
              <a:lnSpc>
                <a:spcPct val="90000"/>
              </a:lnSpc>
              <a:spcBef>
                <a:spcPts val="1000"/>
              </a:spcBef>
              <a:spcAft>
                <a:spcPts val="0"/>
              </a:spcAft>
              <a:buClr>
                <a:schemeClr val="dk1"/>
              </a:buClr>
              <a:buSzPts val="1100"/>
              <a:buFont typeface="Arial"/>
              <a:buNone/>
            </a:pPr>
            <a:r>
              <a:rPr lang="en" sz="2800">
                <a:solidFill>
                  <a:schemeClr val="accent6"/>
                </a:solidFill>
                <a:latin typeface="Google Sans Medium"/>
                <a:ea typeface="Google Sans Medium"/>
                <a:cs typeface="Google Sans Medium"/>
                <a:sym typeface="Google Sans Medium"/>
              </a:rPr>
              <a:t>means knowing what </a:t>
            </a:r>
            <a:br>
              <a:rPr lang="en" sz="2800">
                <a:solidFill>
                  <a:schemeClr val="accent6"/>
                </a:solidFill>
                <a:latin typeface="Google Sans Medium"/>
                <a:ea typeface="Google Sans Medium"/>
                <a:cs typeface="Google Sans Medium"/>
                <a:sym typeface="Google Sans Medium"/>
              </a:rPr>
            </a:br>
            <a:r>
              <a:rPr lang="en" sz="2800">
                <a:solidFill>
                  <a:schemeClr val="accent6"/>
                </a:solidFill>
                <a:latin typeface="Google Sans Medium"/>
                <a:ea typeface="Google Sans Medium"/>
                <a:cs typeface="Google Sans Medium"/>
                <a:sym typeface="Google Sans Medium"/>
              </a:rPr>
              <a:t>to put online to protect your online reputation </a:t>
            </a:r>
            <a:endParaRPr sz="2800">
              <a:solidFill>
                <a:schemeClr val="accent6"/>
              </a:solidFill>
              <a:latin typeface="Google Sans Medium"/>
              <a:ea typeface="Google Sans Medium"/>
              <a:cs typeface="Google Sans Medium"/>
              <a:sym typeface="Google Sans Medium"/>
            </a:endParaRPr>
          </a:p>
          <a:p>
            <a:pPr indent="0" lvl="0" marL="0" rtl="0" algn="l">
              <a:lnSpc>
                <a:spcPct val="90000"/>
              </a:lnSpc>
              <a:spcBef>
                <a:spcPts val="0"/>
              </a:spcBef>
              <a:spcAft>
                <a:spcPts val="0"/>
              </a:spcAft>
              <a:buClr>
                <a:schemeClr val="dk1"/>
              </a:buClr>
              <a:buSzPts val="1100"/>
              <a:buFont typeface="Arial"/>
              <a:buNone/>
            </a:pPr>
            <a:r>
              <a:t/>
            </a:r>
            <a:endParaRPr b="1" sz="4500">
              <a:solidFill>
                <a:schemeClr val="accent6"/>
              </a:solidFill>
              <a:latin typeface="Google Sans"/>
              <a:ea typeface="Google Sans"/>
              <a:cs typeface="Google Sans"/>
              <a:sym typeface="Google Sans"/>
            </a:endParaRPr>
          </a:p>
        </p:txBody>
      </p:sp>
      <p:pic>
        <p:nvPicPr>
          <p:cNvPr id="67" name="Google Shape;67;p9"/>
          <p:cNvPicPr preferRelativeResize="0"/>
          <p:nvPr/>
        </p:nvPicPr>
        <p:blipFill>
          <a:blip r:embed="rId3">
            <a:alphaModFix/>
          </a:blip>
          <a:stretch>
            <a:fillRect/>
          </a:stretch>
        </p:blipFill>
        <p:spPr>
          <a:xfrm>
            <a:off x="4508400" y="1180725"/>
            <a:ext cx="4635626" cy="37438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1" name="Shape 71"/>
        <p:cNvGrpSpPr/>
        <p:nvPr/>
      </p:nvGrpSpPr>
      <p:grpSpPr>
        <a:xfrm>
          <a:off x="0" y="0"/>
          <a:ext cx="0" cy="0"/>
          <a:chOff x="0" y="0"/>
          <a:chExt cx="0" cy="0"/>
        </a:xfrm>
      </p:grpSpPr>
      <p:sp>
        <p:nvSpPr>
          <p:cNvPr id="72" name="Google Shape;72;p10"/>
          <p:cNvSpPr/>
          <p:nvPr/>
        </p:nvSpPr>
        <p:spPr>
          <a:xfrm>
            <a:off x="6037675" y="0"/>
            <a:ext cx="3106925" cy="5143500"/>
          </a:xfrm>
          <a:custGeom>
            <a:rect b="b" l="l" r="r" t="t"/>
            <a:pathLst>
              <a:path extrusionOk="0" h="205740" w="124277">
                <a:moveTo>
                  <a:pt x="124245" y="0"/>
                </a:moveTo>
                <a:lnTo>
                  <a:pt x="0" y="0"/>
                </a:lnTo>
                <a:lnTo>
                  <a:pt x="41415" y="205737"/>
                </a:lnTo>
                <a:lnTo>
                  <a:pt x="124277" y="205740"/>
                </a:lnTo>
                <a:close/>
              </a:path>
            </a:pathLst>
          </a:custGeom>
          <a:solidFill>
            <a:schemeClr val="accent6"/>
          </a:solidFill>
          <a:ln>
            <a:noFill/>
          </a:ln>
        </p:spPr>
      </p:sp>
      <p:sp>
        <p:nvSpPr>
          <p:cNvPr id="73" name="Google Shape;73;p10"/>
          <p:cNvSpPr txBox="1"/>
          <p:nvPr/>
        </p:nvSpPr>
        <p:spPr>
          <a:xfrm>
            <a:off x="385375" y="370650"/>
            <a:ext cx="5708400" cy="1884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100"/>
              <a:buFont typeface="Arial"/>
              <a:buNone/>
            </a:pPr>
            <a:r>
              <a:rPr b="1" lang="en" sz="3400">
                <a:solidFill>
                  <a:schemeClr val="dk2"/>
                </a:solidFill>
                <a:latin typeface="Google Sans"/>
                <a:ea typeface="Google Sans"/>
                <a:cs typeface="Google Sans"/>
                <a:sym typeface="Google Sans"/>
              </a:rPr>
              <a:t>How can you make sure that </a:t>
            </a:r>
            <a:r>
              <a:rPr b="1" lang="en" sz="3400">
                <a:solidFill>
                  <a:schemeClr val="accent6"/>
                </a:solidFill>
                <a:latin typeface="Google Sans"/>
                <a:ea typeface="Google Sans"/>
                <a:cs typeface="Google Sans"/>
                <a:sym typeface="Google Sans"/>
              </a:rPr>
              <a:t>what you say</a:t>
            </a:r>
            <a:r>
              <a:rPr b="1" lang="en" sz="3400">
                <a:solidFill>
                  <a:schemeClr val="dk2"/>
                </a:solidFill>
                <a:latin typeface="Google Sans"/>
                <a:ea typeface="Google Sans"/>
                <a:cs typeface="Google Sans"/>
                <a:sym typeface="Google Sans"/>
              </a:rPr>
              <a:t> or </a:t>
            </a:r>
            <a:br>
              <a:rPr b="1" lang="en" sz="3400">
                <a:solidFill>
                  <a:schemeClr val="dk2"/>
                </a:solidFill>
                <a:latin typeface="Google Sans"/>
                <a:ea typeface="Google Sans"/>
                <a:cs typeface="Google Sans"/>
                <a:sym typeface="Google Sans"/>
              </a:rPr>
            </a:br>
            <a:r>
              <a:rPr b="1" lang="en" sz="3400">
                <a:solidFill>
                  <a:schemeClr val="accent6"/>
                </a:solidFill>
                <a:latin typeface="Google Sans"/>
                <a:ea typeface="Google Sans"/>
                <a:cs typeface="Google Sans"/>
                <a:sym typeface="Google Sans"/>
              </a:rPr>
              <a:t>do online</a:t>
            </a:r>
            <a:r>
              <a:rPr b="1" lang="en" sz="3400">
                <a:solidFill>
                  <a:schemeClr val="dk2"/>
                </a:solidFill>
                <a:latin typeface="Google Sans"/>
                <a:ea typeface="Google Sans"/>
                <a:cs typeface="Google Sans"/>
                <a:sym typeface="Google Sans"/>
              </a:rPr>
              <a:t> doesn’t </a:t>
            </a:r>
            <a:r>
              <a:rPr b="1" lang="en" sz="3400">
                <a:solidFill>
                  <a:schemeClr val="dk2"/>
                </a:solidFill>
                <a:latin typeface="Google Sans"/>
                <a:ea typeface="Google Sans"/>
                <a:cs typeface="Google Sans"/>
                <a:sym typeface="Google Sans"/>
              </a:rPr>
              <a:t>damage</a:t>
            </a:r>
            <a:r>
              <a:rPr b="1" lang="en" sz="3400">
                <a:solidFill>
                  <a:schemeClr val="dk2"/>
                </a:solidFill>
                <a:latin typeface="Google Sans"/>
                <a:ea typeface="Google Sans"/>
                <a:cs typeface="Google Sans"/>
                <a:sym typeface="Google Sans"/>
              </a:rPr>
              <a:t> your online reputation?</a:t>
            </a:r>
            <a:endParaRPr b="1" sz="3400">
              <a:solidFill>
                <a:schemeClr val="dk2"/>
              </a:solidFill>
              <a:latin typeface="Google Sans"/>
              <a:ea typeface="Google Sans"/>
              <a:cs typeface="Google Sans"/>
              <a:sym typeface="Google Sans"/>
            </a:endParaRPr>
          </a:p>
        </p:txBody>
      </p:sp>
      <p:sp>
        <p:nvSpPr>
          <p:cNvPr id="74" name="Google Shape;74;p10"/>
          <p:cNvSpPr/>
          <p:nvPr/>
        </p:nvSpPr>
        <p:spPr>
          <a:xfrm>
            <a:off x="385375" y="2704700"/>
            <a:ext cx="2664600" cy="1357500"/>
          </a:xfrm>
          <a:prstGeom prst="roundRect">
            <a:avLst>
              <a:gd fmla="val 16667" name="adj"/>
            </a:avLst>
          </a:prstGeom>
          <a:solidFill>
            <a:schemeClr val="lt1"/>
          </a:solidFill>
          <a:ln cap="flat" cmpd="sng" w="1905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chemeClr val="accent6"/>
                </a:solidFill>
                <a:latin typeface="Google Sans Medium"/>
                <a:ea typeface="Google Sans Medium"/>
                <a:cs typeface="Google Sans Medium"/>
                <a:sym typeface="Google Sans Medium"/>
              </a:rPr>
              <a:t>Don’t post embarrassing photos or videos</a:t>
            </a:r>
            <a:endParaRPr sz="1600">
              <a:solidFill>
                <a:schemeClr val="accent6"/>
              </a:solidFill>
              <a:latin typeface="Google Sans Medium"/>
              <a:ea typeface="Google Sans Medium"/>
              <a:cs typeface="Google Sans Medium"/>
              <a:sym typeface="Google Sans Medium"/>
            </a:endParaRPr>
          </a:p>
        </p:txBody>
      </p:sp>
      <p:sp>
        <p:nvSpPr>
          <p:cNvPr id="75" name="Google Shape;75;p10"/>
          <p:cNvSpPr/>
          <p:nvPr/>
        </p:nvSpPr>
        <p:spPr>
          <a:xfrm>
            <a:off x="3239625" y="2704700"/>
            <a:ext cx="2664600" cy="1357500"/>
          </a:xfrm>
          <a:prstGeom prst="roundRect">
            <a:avLst>
              <a:gd fmla="val 16667" name="adj"/>
            </a:avLst>
          </a:prstGeom>
          <a:solidFill>
            <a:schemeClr val="lt1"/>
          </a:solidFill>
          <a:ln cap="flat" cmpd="sng" w="1905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chemeClr val="accent6"/>
                </a:solidFill>
                <a:latin typeface="Google Sans Medium"/>
                <a:ea typeface="Google Sans Medium"/>
                <a:cs typeface="Google Sans Medium"/>
                <a:sym typeface="Google Sans Medium"/>
              </a:rPr>
              <a:t>Don’t write unkind </a:t>
            </a:r>
            <a:br>
              <a:rPr lang="en" sz="1600">
                <a:solidFill>
                  <a:schemeClr val="accent6"/>
                </a:solidFill>
                <a:latin typeface="Google Sans Medium"/>
                <a:ea typeface="Google Sans Medium"/>
                <a:cs typeface="Google Sans Medium"/>
                <a:sym typeface="Google Sans Medium"/>
              </a:rPr>
            </a:br>
            <a:r>
              <a:rPr lang="en" sz="1600">
                <a:solidFill>
                  <a:schemeClr val="accent6"/>
                </a:solidFill>
                <a:latin typeface="Google Sans Medium"/>
                <a:ea typeface="Google Sans Medium"/>
                <a:cs typeface="Google Sans Medium"/>
                <a:sym typeface="Google Sans Medium"/>
              </a:rPr>
              <a:t>or hurtful comments </a:t>
            </a:r>
            <a:br>
              <a:rPr lang="en" sz="1600">
                <a:solidFill>
                  <a:schemeClr val="accent6"/>
                </a:solidFill>
                <a:latin typeface="Google Sans Medium"/>
                <a:ea typeface="Google Sans Medium"/>
                <a:cs typeface="Google Sans Medium"/>
                <a:sym typeface="Google Sans Medium"/>
              </a:rPr>
            </a:br>
            <a:r>
              <a:rPr lang="en" sz="1600">
                <a:solidFill>
                  <a:schemeClr val="accent6"/>
                </a:solidFill>
                <a:latin typeface="Google Sans Medium"/>
                <a:ea typeface="Google Sans Medium"/>
                <a:cs typeface="Google Sans Medium"/>
                <a:sym typeface="Google Sans Medium"/>
              </a:rPr>
              <a:t>or posts</a:t>
            </a:r>
            <a:endParaRPr sz="1600">
              <a:solidFill>
                <a:schemeClr val="accent6"/>
              </a:solidFill>
              <a:latin typeface="Google Sans Medium"/>
              <a:ea typeface="Google Sans Medium"/>
              <a:cs typeface="Google Sans Medium"/>
              <a:sym typeface="Google Sans Medium"/>
            </a:endParaRPr>
          </a:p>
        </p:txBody>
      </p:sp>
      <p:sp>
        <p:nvSpPr>
          <p:cNvPr id="76" name="Google Shape;76;p10"/>
          <p:cNvSpPr/>
          <p:nvPr/>
        </p:nvSpPr>
        <p:spPr>
          <a:xfrm>
            <a:off x="6093900" y="2704700"/>
            <a:ext cx="2664600" cy="1357500"/>
          </a:xfrm>
          <a:prstGeom prst="roundRect">
            <a:avLst>
              <a:gd fmla="val 16667" name="adj"/>
            </a:avLst>
          </a:prstGeom>
          <a:solidFill>
            <a:schemeClr val="lt1"/>
          </a:solidFill>
          <a:ln cap="flat" cmpd="sng" w="1905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chemeClr val="accent6"/>
                </a:solidFill>
                <a:latin typeface="Google Sans Medium"/>
                <a:ea typeface="Google Sans Medium"/>
                <a:cs typeface="Google Sans Medium"/>
                <a:sym typeface="Google Sans Medium"/>
              </a:rPr>
              <a:t>Check </a:t>
            </a:r>
            <a:r>
              <a:rPr lang="en" sz="1600">
                <a:solidFill>
                  <a:schemeClr val="accent6"/>
                </a:solidFill>
                <a:latin typeface="Google Sans Medium"/>
                <a:ea typeface="Google Sans Medium"/>
                <a:cs typeface="Google Sans Medium"/>
                <a:sym typeface="Google Sans Medium"/>
              </a:rPr>
              <a:t>your privacy settings </a:t>
            </a:r>
            <a:r>
              <a:rPr lang="en" sz="1600">
                <a:solidFill>
                  <a:schemeClr val="accent6"/>
                </a:solidFill>
                <a:latin typeface="Google Sans Medium"/>
                <a:ea typeface="Google Sans Medium"/>
                <a:cs typeface="Google Sans Medium"/>
                <a:sym typeface="Google Sans Medium"/>
              </a:rPr>
              <a:t>to make sure </a:t>
            </a:r>
            <a:r>
              <a:rPr lang="en" sz="1600">
                <a:solidFill>
                  <a:schemeClr val="accent6"/>
                </a:solidFill>
                <a:latin typeface="Google Sans Medium"/>
                <a:ea typeface="Google Sans Medium"/>
                <a:cs typeface="Google Sans Medium"/>
                <a:sym typeface="Google Sans Medium"/>
              </a:rPr>
              <a:t>people can’t see all your </a:t>
            </a:r>
            <a:r>
              <a:rPr lang="en" sz="1600">
                <a:solidFill>
                  <a:schemeClr val="accent6"/>
                </a:solidFill>
                <a:latin typeface="Google Sans Medium"/>
                <a:ea typeface="Google Sans Medium"/>
                <a:cs typeface="Google Sans Medium"/>
                <a:sym typeface="Google Sans Medium"/>
              </a:rPr>
              <a:t>personal information</a:t>
            </a:r>
            <a:endParaRPr sz="1600">
              <a:solidFill>
                <a:schemeClr val="accent6"/>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1"/>
          <p:cNvSpPr/>
          <p:nvPr/>
        </p:nvSpPr>
        <p:spPr>
          <a:xfrm>
            <a:off x="4582804" y="0"/>
            <a:ext cx="4572028" cy="5143413"/>
          </a:xfrm>
          <a:custGeom>
            <a:rect b="b" l="l" r="r" t="t"/>
            <a:pathLst>
              <a:path extrusionOk="0" h="209529" w="118362">
                <a:moveTo>
                  <a:pt x="118362" y="0"/>
                </a:moveTo>
                <a:lnTo>
                  <a:pt x="0" y="0"/>
                </a:lnTo>
                <a:lnTo>
                  <a:pt x="39454" y="209529"/>
                </a:lnTo>
                <a:lnTo>
                  <a:pt x="118139" y="209529"/>
                </a:lnTo>
                <a:close/>
              </a:path>
            </a:pathLst>
          </a:custGeom>
          <a:solidFill>
            <a:schemeClr val="accent2"/>
          </a:solidFill>
          <a:ln>
            <a:noFill/>
          </a:ln>
        </p:spPr>
      </p:sp>
      <p:sp>
        <p:nvSpPr>
          <p:cNvPr id="82" name="Google Shape;82;p11"/>
          <p:cNvSpPr txBox="1"/>
          <p:nvPr/>
        </p:nvSpPr>
        <p:spPr>
          <a:xfrm>
            <a:off x="385375" y="370650"/>
            <a:ext cx="4186500" cy="37578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dk1"/>
              </a:buClr>
              <a:buSzPts val="1100"/>
              <a:buFont typeface="Arial"/>
              <a:buNone/>
            </a:pPr>
            <a:r>
              <a:rPr b="1" lang="en" sz="4800">
                <a:solidFill>
                  <a:schemeClr val="accent2"/>
                </a:solidFill>
                <a:latin typeface="Google Sans"/>
                <a:ea typeface="Google Sans"/>
                <a:cs typeface="Google Sans"/>
                <a:sym typeface="Google Sans"/>
              </a:rPr>
              <a:t>Being</a:t>
            </a:r>
            <a:br>
              <a:rPr b="1" lang="en" sz="4800">
                <a:solidFill>
                  <a:schemeClr val="accent2"/>
                </a:solidFill>
                <a:latin typeface="Google Sans"/>
                <a:ea typeface="Google Sans"/>
                <a:cs typeface="Google Sans"/>
                <a:sym typeface="Google Sans"/>
              </a:rPr>
            </a:br>
            <a:r>
              <a:rPr b="1" lang="en" sz="4800">
                <a:solidFill>
                  <a:schemeClr val="accent2"/>
                </a:solidFill>
                <a:latin typeface="Google Sans"/>
                <a:ea typeface="Google Sans"/>
                <a:cs typeface="Google Sans"/>
                <a:sym typeface="Google Sans"/>
              </a:rPr>
              <a:t>Internet</a:t>
            </a:r>
            <a:br>
              <a:rPr b="1" lang="en" sz="4800">
                <a:solidFill>
                  <a:schemeClr val="accent2"/>
                </a:solidFill>
                <a:latin typeface="Google Sans"/>
                <a:ea typeface="Google Sans"/>
                <a:cs typeface="Google Sans"/>
                <a:sym typeface="Google Sans"/>
              </a:rPr>
            </a:br>
            <a:r>
              <a:rPr b="1" lang="en" sz="4800">
                <a:solidFill>
                  <a:schemeClr val="accent2"/>
                </a:solidFill>
                <a:latin typeface="Google Sans"/>
                <a:ea typeface="Google Sans"/>
                <a:cs typeface="Google Sans"/>
                <a:sym typeface="Google Sans"/>
              </a:rPr>
              <a:t>Alert</a:t>
            </a:r>
            <a:endParaRPr b="1" sz="4800">
              <a:solidFill>
                <a:schemeClr val="accent2"/>
              </a:solidFill>
              <a:latin typeface="Google Sans"/>
              <a:ea typeface="Google Sans"/>
              <a:cs typeface="Google Sans"/>
              <a:sym typeface="Google Sans"/>
            </a:endParaRPr>
          </a:p>
          <a:p>
            <a:pPr indent="0" lvl="0" marL="0" rtl="0" algn="l">
              <a:lnSpc>
                <a:spcPct val="90000"/>
              </a:lnSpc>
              <a:spcBef>
                <a:spcPts val="1000"/>
              </a:spcBef>
              <a:spcAft>
                <a:spcPts val="0"/>
              </a:spcAft>
              <a:buClr>
                <a:schemeClr val="dk1"/>
              </a:buClr>
              <a:buSzPts val="1100"/>
              <a:buFont typeface="Arial"/>
              <a:buNone/>
            </a:pPr>
            <a:r>
              <a:rPr lang="en" sz="2800">
                <a:solidFill>
                  <a:schemeClr val="accent2"/>
                </a:solidFill>
                <a:latin typeface="Google Sans Medium"/>
                <a:ea typeface="Google Sans Medium"/>
                <a:cs typeface="Google Sans Medium"/>
                <a:sym typeface="Google Sans Medium"/>
              </a:rPr>
              <a:t>m</a:t>
            </a:r>
            <a:r>
              <a:rPr lang="en" sz="2800">
                <a:solidFill>
                  <a:schemeClr val="accent2"/>
                </a:solidFill>
                <a:latin typeface="Google Sans Medium"/>
                <a:ea typeface="Google Sans Medium"/>
                <a:cs typeface="Google Sans Medium"/>
                <a:sym typeface="Google Sans Medium"/>
              </a:rPr>
              <a:t>eans being able to work out whether what you see online is true</a:t>
            </a:r>
            <a:endParaRPr sz="2800">
              <a:solidFill>
                <a:schemeClr val="accent2"/>
              </a:solidFill>
              <a:latin typeface="Google Sans Medium"/>
              <a:ea typeface="Google Sans Medium"/>
              <a:cs typeface="Google Sans Medium"/>
              <a:sym typeface="Google Sans Medium"/>
            </a:endParaRPr>
          </a:p>
          <a:p>
            <a:pPr indent="0" lvl="0" marL="0" rtl="0" algn="l">
              <a:spcBef>
                <a:spcPts val="0"/>
              </a:spcBef>
              <a:spcAft>
                <a:spcPts val="0"/>
              </a:spcAft>
              <a:buClr>
                <a:schemeClr val="dk1"/>
              </a:buClr>
              <a:buSzPts val="1100"/>
              <a:buFont typeface="Arial"/>
              <a:buNone/>
            </a:pPr>
            <a:r>
              <a:t/>
            </a:r>
            <a:endParaRPr b="1" sz="4500">
              <a:solidFill>
                <a:schemeClr val="accent2"/>
              </a:solidFill>
              <a:latin typeface="Google Sans"/>
              <a:ea typeface="Google Sans"/>
              <a:cs typeface="Google Sans"/>
              <a:sym typeface="Google Sans"/>
            </a:endParaRPr>
          </a:p>
        </p:txBody>
      </p:sp>
      <p:pic>
        <p:nvPicPr>
          <p:cNvPr id="83" name="Google Shape;83;p11"/>
          <p:cNvPicPr preferRelativeResize="0"/>
          <p:nvPr/>
        </p:nvPicPr>
        <p:blipFill>
          <a:blip r:embed="rId3">
            <a:alphaModFix/>
          </a:blip>
          <a:stretch>
            <a:fillRect/>
          </a:stretch>
        </p:blipFill>
        <p:spPr>
          <a:xfrm>
            <a:off x="3919875" y="809401"/>
            <a:ext cx="5219799" cy="43277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87" name="Shape 87"/>
        <p:cNvGrpSpPr/>
        <p:nvPr/>
      </p:nvGrpSpPr>
      <p:grpSpPr>
        <a:xfrm>
          <a:off x="0" y="0"/>
          <a:ext cx="0" cy="0"/>
          <a:chOff x="0" y="0"/>
          <a:chExt cx="0" cy="0"/>
        </a:xfrm>
      </p:grpSpPr>
      <p:sp>
        <p:nvSpPr>
          <p:cNvPr id="88" name="Google Shape;88;p12"/>
          <p:cNvSpPr/>
          <p:nvPr/>
        </p:nvSpPr>
        <p:spPr>
          <a:xfrm>
            <a:off x="385375" y="2495059"/>
            <a:ext cx="4186500" cy="1133400"/>
          </a:xfrm>
          <a:prstGeom prst="roundRect">
            <a:avLst>
              <a:gd fmla="val 14893" name="adj"/>
            </a:avLst>
          </a:prstGeom>
          <a:solidFill>
            <a:srgbClr val="FFFFFF"/>
          </a:solidFill>
          <a:ln>
            <a:noFill/>
          </a:ln>
        </p:spPr>
        <p:txBody>
          <a:bodyPr anchorCtr="0" anchor="t" bIns="91425" lIns="91425" spcFirstLastPara="1" rIns="91425" wrap="square" tIns="91425">
            <a:noAutofit/>
          </a:bodyPr>
          <a:lstStyle/>
          <a:p>
            <a:pPr indent="-238759" lvl="0" marL="274320" rtl="0" algn="l">
              <a:lnSpc>
                <a:spcPct val="100000"/>
              </a:lnSpc>
              <a:spcBef>
                <a:spcPts val="0"/>
              </a:spcBef>
              <a:spcAft>
                <a:spcPts val="0"/>
              </a:spcAft>
              <a:buClr>
                <a:schemeClr val="accent4"/>
              </a:buClr>
              <a:buSzPts val="1600"/>
              <a:buFont typeface="Google Sans Medium"/>
              <a:buAutoNum type="arabicPeriod" startAt="2"/>
            </a:pPr>
            <a:r>
              <a:rPr lang="en" sz="1600">
                <a:solidFill>
                  <a:schemeClr val="dk2"/>
                </a:solidFill>
                <a:latin typeface="Google Sans Medium"/>
                <a:ea typeface="Google Sans Medium"/>
                <a:cs typeface="Google Sans Medium"/>
                <a:sym typeface="Google Sans Medium"/>
              </a:rPr>
              <a:t>Now write down what personal information would help them build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a positive online reputation.</a:t>
            </a:r>
            <a:endParaRPr sz="1200">
              <a:solidFill>
                <a:schemeClr val="dk2"/>
              </a:solidFill>
              <a:latin typeface="Google Sans Medium"/>
              <a:ea typeface="Google Sans Medium"/>
              <a:cs typeface="Google Sans Medium"/>
              <a:sym typeface="Google Sans Medium"/>
            </a:endParaRPr>
          </a:p>
        </p:txBody>
      </p:sp>
      <p:sp>
        <p:nvSpPr>
          <p:cNvPr id="89" name="Google Shape;89;p12"/>
          <p:cNvSpPr/>
          <p:nvPr/>
        </p:nvSpPr>
        <p:spPr>
          <a:xfrm>
            <a:off x="385375" y="1239334"/>
            <a:ext cx="4186500" cy="1133400"/>
          </a:xfrm>
          <a:prstGeom prst="roundRect">
            <a:avLst>
              <a:gd fmla="val 14893" name="adj"/>
            </a:avLst>
          </a:prstGeom>
          <a:solidFill>
            <a:srgbClr val="FFFFFF"/>
          </a:solidFill>
          <a:ln>
            <a:noFill/>
          </a:ln>
        </p:spPr>
        <p:txBody>
          <a:bodyPr anchorCtr="0" anchor="t" bIns="91425" lIns="91425" spcFirstLastPara="1" rIns="91425" wrap="square" tIns="91425">
            <a:noAutofit/>
          </a:bodyPr>
          <a:lstStyle/>
          <a:p>
            <a:pPr indent="-238759" lvl="0" marL="274320" rtl="0" algn="l">
              <a:lnSpc>
                <a:spcPct val="100000"/>
              </a:lnSpc>
              <a:spcBef>
                <a:spcPts val="0"/>
              </a:spcBef>
              <a:spcAft>
                <a:spcPts val="0"/>
              </a:spcAft>
              <a:buClr>
                <a:schemeClr val="accent4"/>
              </a:buClr>
              <a:buSzPts val="1600"/>
              <a:buFont typeface="Google Sans Medium"/>
              <a:buAutoNum type="arabicPeriod"/>
            </a:pPr>
            <a:r>
              <a:rPr lang="en" sz="1600">
                <a:solidFill>
                  <a:schemeClr val="dk2"/>
                </a:solidFill>
                <a:latin typeface="Google Sans Medium"/>
                <a:ea typeface="Google Sans Medium"/>
                <a:cs typeface="Google Sans Medium"/>
                <a:sym typeface="Google Sans Medium"/>
              </a:rPr>
              <a:t>In pairs, d</a:t>
            </a:r>
            <a:r>
              <a:rPr lang="en" sz="1600">
                <a:solidFill>
                  <a:schemeClr val="dk2"/>
                </a:solidFill>
                <a:latin typeface="Google Sans Medium"/>
                <a:ea typeface="Google Sans Medium"/>
                <a:cs typeface="Google Sans Medium"/>
                <a:sym typeface="Google Sans Medium"/>
              </a:rPr>
              <a:t>raw a picture of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someone your age who goes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to a school like </a:t>
            </a:r>
            <a:r>
              <a:rPr lang="en" sz="1600">
                <a:solidFill>
                  <a:schemeClr val="dk2"/>
                </a:solidFill>
                <a:latin typeface="Google Sans Medium"/>
                <a:ea typeface="Google Sans Medium"/>
                <a:cs typeface="Google Sans Medium"/>
                <a:sym typeface="Google Sans Medium"/>
              </a:rPr>
              <a:t>yours.</a:t>
            </a:r>
            <a:endParaRPr sz="1200">
              <a:solidFill>
                <a:schemeClr val="dk2"/>
              </a:solidFill>
              <a:latin typeface="Google Sans Medium"/>
              <a:ea typeface="Google Sans Medium"/>
              <a:cs typeface="Google Sans Medium"/>
              <a:sym typeface="Google Sans Medium"/>
            </a:endParaRPr>
          </a:p>
        </p:txBody>
      </p:sp>
      <p:sp>
        <p:nvSpPr>
          <p:cNvPr id="90" name="Google Shape;90;p12"/>
          <p:cNvSpPr/>
          <p:nvPr/>
        </p:nvSpPr>
        <p:spPr>
          <a:xfrm rot="-285670">
            <a:off x="5484836" y="546145"/>
            <a:ext cx="2877028" cy="3683208"/>
          </a:xfrm>
          <a:prstGeom prst="trapezoid">
            <a:avLst>
              <a:gd fmla="val 0" name="adj"/>
            </a:avLst>
          </a:prstGeom>
          <a:solidFill>
            <a:schemeClr val="lt1"/>
          </a:solidFill>
          <a:ln cap="flat" cmpd="sng" w="28575">
            <a:solidFill>
              <a:schemeClr val="dk2"/>
            </a:solidFill>
            <a:prstDash val="solid"/>
            <a:round/>
            <a:headEnd len="sm" w="sm" type="none"/>
            <a:tailEnd len="sm" w="sm" type="none"/>
          </a:ln>
          <a:effectLst>
            <a:outerShdw blurRad="428625" rotWithShape="0" algn="bl" dir="5280000" dist="142875">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2"/>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Your turn!</a:t>
            </a:r>
            <a:endParaRPr>
              <a:solidFill>
                <a:schemeClr val="lt1"/>
              </a:solidFill>
            </a:endParaRPr>
          </a:p>
        </p:txBody>
      </p:sp>
      <p:pic>
        <p:nvPicPr>
          <p:cNvPr id="92" name="Google Shape;92;p12"/>
          <p:cNvPicPr preferRelativeResize="0"/>
          <p:nvPr/>
        </p:nvPicPr>
        <p:blipFill>
          <a:blip r:embed="rId3">
            <a:alphaModFix/>
          </a:blip>
          <a:stretch>
            <a:fillRect/>
          </a:stretch>
        </p:blipFill>
        <p:spPr>
          <a:xfrm rot="-469776">
            <a:off x="6233158" y="1390408"/>
            <a:ext cx="1491084" cy="2146484"/>
          </a:xfrm>
          <a:prstGeom prst="rect">
            <a:avLst/>
          </a:prstGeom>
          <a:noFill/>
          <a:ln>
            <a:noFill/>
          </a:ln>
        </p:spPr>
      </p:pic>
      <p:pic>
        <p:nvPicPr>
          <p:cNvPr id="93" name="Google Shape;93;p12"/>
          <p:cNvPicPr preferRelativeResize="0"/>
          <p:nvPr/>
        </p:nvPicPr>
        <p:blipFill>
          <a:blip r:embed="rId4">
            <a:alphaModFix/>
          </a:blip>
          <a:stretch>
            <a:fillRect/>
          </a:stretch>
        </p:blipFill>
        <p:spPr>
          <a:xfrm>
            <a:off x="5184325" y="483125"/>
            <a:ext cx="551525" cy="590775"/>
          </a:xfrm>
          <a:prstGeom prst="rect">
            <a:avLst/>
          </a:prstGeom>
          <a:noFill/>
          <a:ln>
            <a:noFill/>
          </a:ln>
        </p:spPr>
      </p:pic>
      <p:pic>
        <p:nvPicPr>
          <p:cNvPr id="94" name="Google Shape;94;p12"/>
          <p:cNvPicPr preferRelativeResize="0"/>
          <p:nvPr/>
        </p:nvPicPr>
        <p:blipFill rotWithShape="1">
          <a:blip r:embed="rId5">
            <a:alphaModFix/>
          </a:blip>
          <a:srcRect b="72623" l="66016" r="-1493" t="-722"/>
          <a:stretch/>
        </p:blipFill>
        <p:spPr>
          <a:xfrm>
            <a:off x="7787672" y="2830760"/>
            <a:ext cx="971011" cy="1431697"/>
          </a:xfrm>
          <a:prstGeom prst="rect">
            <a:avLst/>
          </a:prstGeom>
          <a:noFill/>
          <a:ln>
            <a:noFill/>
          </a:ln>
        </p:spPr>
      </p:pic>
      <p:sp>
        <p:nvSpPr>
          <p:cNvPr id="95" name="Google Shape;95;p12"/>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96" name="Google Shape;96;p12"/>
          <p:cNvGrpSpPr/>
          <p:nvPr/>
        </p:nvGrpSpPr>
        <p:grpSpPr>
          <a:xfrm>
            <a:off x="379916" y="4579468"/>
            <a:ext cx="2000359" cy="285300"/>
            <a:chOff x="379916" y="4579468"/>
            <a:chExt cx="2000359" cy="285300"/>
          </a:xfrm>
        </p:grpSpPr>
        <p:cxnSp>
          <p:nvCxnSpPr>
            <p:cNvPr id="97" name="Google Shape;97;p12"/>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98" name="Google Shape;98;p12"/>
            <p:cNvPicPr preferRelativeResize="0"/>
            <p:nvPr/>
          </p:nvPicPr>
          <p:blipFill>
            <a:blip r:embed="rId6">
              <a:alphaModFix/>
            </a:blip>
            <a:stretch>
              <a:fillRect/>
            </a:stretch>
          </p:blipFill>
          <p:spPr>
            <a:xfrm>
              <a:off x="379916" y="4622875"/>
              <a:ext cx="622803" cy="202636"/>
            </a:xfrm>
            <a:prstGeom prst="rect">
              <a:avLst/>
            </a:prstGeom>
            <a:noFill/>
            <a:ln>
              <a:noFill/>
            </a:ln>
          </p:spPr>
        </p:pic>
        <p:pic>
          <p:nvPicPr>
            <p:cNvPr id="99" name="Google Shape;99;p12"/>
            <p:cNvPicPr preferRelativeResize="0"/>
            <p:nvPr/>
          </p:nvPicPr>
          <p:blipFill>
            <a:blip r:embed="rId7">
              <a:alphaModFix/>
            </a:blip>
            <a:stretch>
              <a:fillRect/>
            </a:stretch>
          </p:blipFill>
          <p:spPr>
            <a:xfrm>
              <a:off x="1286950" y="4643495"/>
              <a:ext cx="1093325" cy="176575"/>
            </a:xfrm>
            <a:prstGeom prst="rect">
              <a:avLst/>
            </a:prstGeom>
            <a:noFill/>
            <a:ln>
              <a:noFill/>
            </a:ln>
          </p:spPr>
        </p:pic>
      </p:grpSp>
      <p:pic>
        <p:nvPicPr>
          <p:cNvPr id="100" name="Google Shape;100;p12"/>
          <p:cNvPicPr preferRelativeResize="0"/>
          <p:nvPr/>
        </p:nvPicPr>
        <p:blipFill>
          <a:blip r:embed="rId8">
            <a:alphaModFix amt="21000"/>
          </a:blip>
          <a:stretch>
            <a:fillRect/>
          </a:stretch>
        </p:blipFill>
        <p:spPr>
          <a:xfrm rot="2221439">
            <a:off x="6042716" y="3693089"/>
            <a:ext cx="315428" cy="300873"/>
          </a:xfrm>
          <a:prstGeom prst="rect">
            <a:avLst/>
          </a:prstGeom>
          <a:noFill/>
          <a:ln>
            <a:noFill/>
          </a:ln>
        </p:spPr>
      </p:pic>
      <p:pic>
        <p:nvPicPr>
          <p:cNvPr id="101" name="Google Shape;101;p12"/>
          <p:cNvPicPr preferRelativeResize="0"/>
          <p:nvPr/>
        </p:nvPicPr>
        <p:blipFill>
          <a:blip r:embed="rId9">
            <a:alphaModFix amt="22000"/>
          </a:blip>
          <a:stretch>
            <a:fillRect/>
          </a:stretch>
        </p:blipFill>
        <p:spPr>
          <a:xfrm rot="1869872">
            <a:off x="6490625" y="3720006"/>
            <a:ext cx="283253" cy="285300"/>
          </a:xfrm>
          <a:prstGeom prst="rect">
            <a:avLst/>
          </a:prstGeom>
          <a:noFill/>
          <a:ln>
            <a:noFill/>
          </a:ln>
        </p:spPr>
      </p:pic>
      <p:pic>
        <p:nvPicPr>
          <p:cNvPr id="102" name="Google Shape;102;p12"/>
          <p:cNvPicPr preferRelativeResize="0"/>
          <p:nvPr/>
        </p:nvPicPr>
        <p:blipFill>
          <a:blip r:embed="rId10">
            <a:alphaModFix amt="20000"/>
          </a:blip>
          <a:stretch>
            <a:fillRect/>
          </a:stretch>
        </p:blipFill>
        <p:spPr>
          <a:xfrm rot="1948834">
            <a:off x="7444100" y="932500"/>
            <a:ext cx="698150" cy="542375"/>
          </a:xfrm>
          <a:prstGeom prst="rect">
            <a:avLst/>
          </a:prstGeom>
          <a:noFill/>
          <a:ln>
            <a:noFill/>
          </a:ln>
        </p:spPr>
      </p:pic>
      <p:pic>
        <p:nvPicPr>
          <p:cNvPr id="103" name="Google Shape;103;p12"/>
          <p:cNvPicPr preferRelativeResize="0"/>
          <p:nvPr/>
        </p:nvPicPr>
        <p:blipFill>
          <a:blip r:embed="rId11">
            <a:alphaModFix amt="21000"/>
          </a:blip>
          <a:stretch>
            <a:fillRect/>
          </a:stretch>
        </p:blipFill>
        <p:spPr>
          <a:xfrm>
            <a:off x="5662325" y="740200"/>
            <a:ext cx="880199" cy="9269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par>
                                <p:cTn fill="hold" nodeType="with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7" name="Shape 107"/>
        <p:cNvGrpSpPr/>
        <p:nvPr/>
      </p:nvGrpSpPr>
      <p:grpSpPr>
        <a:xfrm>
          <a:off x="0" y="0"/>
          <a:ext cx="0" cy="0"/>
          <a:chOff x="0" y="0"/>
          <a:chExt cx="0" cy="0"/>
        </a:xfrm>
      </p:grpSpPr>
      <p:sp>
        <p:nvSpPr>
          <p:cNvPr id="108" name="Google Shape;108;p13"/>
          <p:cNvSpPr/>
          <p:nvPr/>
        </p:nvSpPr>
        <p:spPr>
          <a:xfrm>
            <a:off x="4582679" y="0"/>
            <a:ext cx="4572028"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pic>
        <p:nvPicPr>
          <p:cNvPr id="109" name="Google Shape;109;p13"/>
          <p:cNvPicPr preferRelativeResize="0"/>
          <p:nvPr/>
        </p:nvPicPr>
        <p:blipFill>
          <a:blip r:embed="rId3">
            <a:alphaModFix/>
          </a:blip>
          <a:stretch>
            <a:fillRect/>
          </a:stretch>
        </p:blipFill>
        <p:spPr>
          <a:xfrm>
            <a:off x="6782819" y="773850"/>
            <a:ext cx="1117475" cy="1216225"/>
          </a:xfrm>
          <a:prstGeom prst="rect">
            <a:avLst/>
          </a:prstGeom>
          <a:noFill/>
          <a:ln>
            <a:noFill/>
          </a:ln>
        </p:spPr>
      </p:pic>
      <p:pic>
        <p:nvPicPr>
          <p:cNvPr id="110" name="Google Shape;110;p13"/>
          <p:cNvPicPr preferRelativeResize="0"/>
          <p:nvPr/>
        </p:nvPicPr>
        <p:blipFill rotWithShape="1">
          <a:blip r:embed="rId4">
            <a:alphaModFix/>
          </a:blip>
          <a:srcRect b="0" l="51996" r="0" t="0"/>
          <a:stretch/>
        </p:blipFill>
        <p:spPr>
          <a:xfrm flipH="1" rot="-298874">
            <a:off x="6300559" y="1570320"/>
            <a:ext cx="2364387" cy="3189676"/>
          </a:xfrm>
          <a:prstGeom prst="rect">
            <a:avLst/>
          </a:prstGeom>
          <a:noFill/>
          <a:ln>
            <a:noFill/>
          </a:ln>
        </p:spPr>
      </p:pic>
      <p:sp>
        <p:nvSpPr>
          <p:cNvPr id="111" name="Google Shape;111;p13"/>
          <p:cNvSpPr/>
          <p:nvPr/>
        </p:nvSpPr>
        <p:spPr>
          <a:xfrm>
            <a:off x="385375" y="1402608"/>
            <a:ext cx="4186500" cy="553200"/>
          </a:xfrm>
          <a:prstGeom prst="roundRect">
            <a:avLst>
              <a:gd fmla="val 20042" name="adj"/>
            </a:avLst>
          </a:prstGeom>
          <a:solidFill>
            <a:srgbClr val="FFFFFF"/>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238759" lvl="0" marL="274320" rtl="0" algn="l">
              <a:lnSpc>
                <a:spcPct val="115000"/>
              </a:lnSpc>
              <a:spcBef>
                <a:spcPts val="0"/>
              </a:spcBef>
              <a:spcAft>
                <a:spcPts val="0"/>
              </a:spcAft>
              <a:buClr>
                <a:schemeClr val="accent1"/>
              </a:buClr>
              <a:buSzPts val="1600"/>
              <a:buFont typeface="Google Sans Medium"/>
              <a:buAutoNum type="arabicPeriod"/>
            </a:pPr>
            <a:r>
              <a:rPr lang="en" sz="1600">
                <a:solidFill>
                  <a:schemeClr val="dk2"/>
                </a:solidFill>
                <a:latin typeface="Google Sans Medium"/>
                <a:ea typeface="Google Sans Medium"/>
                <a:cs typeface="Google Sans Medium"/>
                <a:sym typeface="Google Sans Medium"/>
              </a:rPr>
              <a:t>How did you make your choices?</a:t>
            </a:r>
            <a:endParaRPr sz="1600">
              <a:solidFill>
                <a:schemeClr val="dk2"/>
              </a:solidFill>
              <a:latin typeface="Google Sans Medium"/>
              <a:ea typeface="Google Sans Medium"/>
              <a:cs typeface="Google Sans Medium"/>
              <a:sym typeface="Google Sans Medium"/>
            </a:endParaRPr>
          </a:p>
        </p:txBody>
      </p:sp>
      <p:sp>
        <p:nvSpPr>
          <p:cNvPr id="112" name="Google Shape;112;p13"/>
          <p:cNvSpPr/>
          <p:nvPr/>
        </p:nvSpPr>
        <p:spPr>
          <a:xfrm>
            <a:off x="385363" y="2113000"/>
            <a:ext cx="4186500" cy="917400"/>
          </a:xfrm>
          <a:prstGeom prst="roundRect">
            <a:avLst>
              <a:gd fmla="val 13679" name="adj"/>
            </a:avLst>
          </a:prstGeom>
          <a:solidFill>
            <a:srgbClr val="FFFFFF"/>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238759" lvl="0" marL="274320" rtl="0" algn="l">
              <a:lnSpc>
                <a:spcPct val="115000"/>
              </a:lnSpc>
              <a:spcBef>
                <a:spcPts val="0"/>
              </a:spcBef>
              <a:spcAft>
                <a:spcPts val="0"/>
              </a:spcAft>
              <a:buClr>
                <a:schemeClr val="accent1"/>
              </a:buClr>
              <a:buSzPts val="1600"/>
              <a:buFont typeface="Google Sans Medium"/>
              <a:buAutoNum type="arabicPeriod" startAt="2"/>
            </a:pPr>
            <a:r>
              <a:rPr lang="en" sz="1600">
                <a:solidFill>
                  <a:schemeClr val="dk2"/>
                </a:solidFill>
                <a:latin typeface="Google Sans Medium"/>
                <a:ea typeface="Google Sans Medium"/>
                <a:cs typeface="Google Sans Medium"/>
                <a:sym typeface="Google Sans Medium"/>
              </a:rPr>
              <a:t>Why wouldn’t you post the other information online?</a:t>
            </a:r>
            <a:endParaRPr sz="1600">
              <a:solidFill>
                <a:schemeClr val="dk2"/>
              </a:solidFill>
              <a:latin typeface="Google Sans Medium"/>
              <a:ea typeface="Google Sans Medium"/>
              <a:cs typeface="Google Sans Medium"/>
              <a:sym typeface="Google Sans Medium"/>
            </a:endParaRPr>
          </a:p>
        </p:txBody>
      </p:sp>
      <p:sp>
        <p:nvSpPr>
          <p:cNvPr id="113" name="Google Shape;113;p13"/>
          <p:cNvSpPr/>
          <p:nvPr/>
        </p:nvSpPr>
        <p:spPr>
          <a:xfrm>
            <a:off x="385375" y="3187608"/>
            <a:ext cx="4186500" cy="553200"/>
          </a:xfrm>
          <a:prstGeom prst="roundRect">
            <a:avLst>
              <a:gd fmla="val 17403" name="adj"/>
            </a:avLst>
          </a:prstGeom>
          <a:solidFill>
            <a:srgbClr val="FFFFFF"/>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238759" lvl="0" marL="274320" marR="0" rtl="0" algn="l">
              <a:lnSpc>
                <a:spcPct val="115000"/>
              </a:lnSpc>
              <a:spcBef>
                <a:spcPts val="0"/>
              </a:spcBef>
              <a:spcAft>
                <a:spcPts val="0"/>
              </a:spcAft>
              <a:buClr>
                <a:schemeClr val="accent1"/>
              </a:buClr>
              <a:buSzPts val="1600"/>
              <a:buFont typeface="Google Sans Medium"/>
              <a:buAutoNum type="arabicPeriod" startAt="3"/>
            </a:pPr>
            <a:r>
              <a:rPr lang="en" sz="1600">
                <a:solidFill>
                  <a:schemeClr val="dk2"/>
                </a:solidFill>
                <a:latin typeface="Google Sans Medium"/>
                <a:ea typeface="Google Sans Medium"/>
                <a:cs typeface="Google Sans Medium"/>
                <a:sym typeface="Google Sans Medium"/>
              </a:rPr>
              <a:t>Why does it matter?</a:t>
            </a:r>
            <a:endParaRPr sz="1600">
              <a:solidFill>
                <a:schemeClr val="dk2"/>
              </a:solidFill>
              <a:latin typeface="Google Sans Medium"/>
              <a:ea typeface="Google Sans Medium"/>
              <a:cs typeface="Google Sans Medium"/>
              <a:sym typeface="Google Sans Medium"/>
            </a:endParaRPr>
          </a:p>
        </p:txBody>
      </p:sp>
      <p:sp>
        <p:nvSpPr>
          <p:cNvPr id="114" name="Google Shape;114;p13"/>
          <p:cNvSpPr txBox="1"/>
          <p:nvPr>
            <p:ph type="title"/>
          </p:nvPr>
        </p:nvSpPr>
        <p:spPr>
          <a:xfrm>
            <a:off x="385375" y="370650"/>
            <a:ext cx="41865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accent1"/>
                </a:solidFill>
              </a:rPr>
              <a:t>Let’s talk!</a:t>
            </a:r>
            <a:endParaRPr>
              <a:solidFill>
                <a:schemeClr val="accen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18" name="Shape 118"/>
        <p:cNvGrpSpPr/>
        <p:nvPr/>
      </p:nvGrpSpPr>
      <p:grpSpPr>
        <a:xfrm>
          <a:off x="0" y="0"/>
          <a:ext cx="0" cy="0"/>
          <a:chOff x="0" y="0"/>
          <a:chExt cx="0" cy="0"/>
        </a:xfrm>
      </p:grpSpPr>
      <p:sp>
        <p:nvSpPr>
          <p:cNvPr id="119" name="Google Shape;119;p14"/>
          <p:cNvSpPr txBox="1"/>
          <p:nvPr/>
        </p:nvSpPr>
        <p:spPr>
          <a:xfrm>
            <a:off x="385375" y="370650"/>
            <a:ext cx="3523200" cy="2414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chemeClr val="dk2"/>
                </a:solidFill>
                <a:latin typeface="Google Sans"/>
                <a:ea typeface="Google Sans"/>
                <a:cs typeface="Google Sans"/>
                <a:sym typeface="Google Sans"/>
              </a:rPr>
              <a:t>Keeping </a:t>
            </a:r>
            <a:br>
              <a:rPr b="1" lang="en" sz="4400">
                <a:solidFill>
                  <a:schemeClr val="dk2"/>
                </a:solidFill>
                <a:latin typeface="Google Sans"/>
                <a:ea typeface="Google Sans"/>
                <a:cs typeface="Google Sans"/>
                <a:sym typeface="Google Sans"/>
              </a:rPr>
            </a:br>
            <a:r>
              <a:rPr b="1" lang="en" sz="4400">
                <a:solidFill>
                  <a:schemeClr val="dk2"/>
                </a:solidFill>
                <a:latin typeface="Google Sans"/>
                <a:ea typeface="Google Sans"/>
                <a:cs typeface="Google Sans"/>
                <a:sym typeface="Google Sans"/>
              </a:rPr>
              <a:t>it private</a:t>
            </a:r>
            <a:endParaRPr b="1" sz="4400">
              <a:solidFill>
                <a:schemeClr val="dk2"/>
              </a:solidFill>
              <a:latin typeface="Google Sans"/>
              <a:ea typeface="Google Sans"/>
              <a:cs typeface="Google Sans"/>
              <a:sym typeface="Google Sans"/>
            </a:endParaRPr>
          </a:p>
          <a:p>
            <a:pPr indent="0" lvl="0" marL="0" rtl="0" algn="l">
              <a:lnSpc>
                <a:spcPct val="90000"/>
              </a:lnSpc>
              <a:spcBef>
                <a:spcPts val="1000"/>
              </a:spcBef>
              <a:spcAft>
                <a:spcPts val="0"/>
              </a:spcAft>
              <a:buClr>
                <a:schemeClr val="dk1"/>
              </a:buClr>
              <a:buSzPts val="1100"/>
              <a:buFont typeface="Arial"/>
              <a:buNone/>
            </a:pPr>
            <a:r>
              <a:rPr lang="en" sz="2800">
                <a:solidFill>
                  <a:schemeClr val="dk2"/>
                </a:solidFill>
                <a:latin typeface="Google Sans Medium"/>
                <a:ea typeface="Google Sans Medium"/>
                <a:cs typeface="Google Sans Medium"/>
                <a:sym typeface="Google Sans Medium"/>
              </a:rPr>
              <a:t>Knowing what is OK </a:t>
            </a:r>
            <a:br>
              <a:rPr lang="en" sz="2800">
                <a:solidFill>
                  <a:schemeClr val="dk2"/>
                </a:solidFill>
                <a:latin typeface="Google Sans Medium"/>
                <a:ea typeface="Google Sans Medium"/>
                <a:cs typeface="Google Sans Medium"/>
                <a:sym typeface="Google Sans Medium"/>
              </a:rPr>
            </a:br>
            <a:r>
              <a:rPr lang="en" sz="2800">
                <a:solidFill>
                  <a:schemeClr val="dk2"/>
                </a:solidFill>
                <a:latin typeface="Google Sans Medium"/>
                <a:ea typeface="Google Sans Medium"/>
                <a:cs typeface="Google Sans Medium"/>
                <a:sym typeface="Google Sans Medium"/>
              </a:rPr>
              <a:t>to share and why</a:t>
            </a:r>
            <a:endParaRPr sz="5500">
              <a:solidFill>
                <a:schemeClr val="dk2"/>
              </a:solidFill>
              <a:latin typeface="Google Sans Medium"/>
              <a:ea typeface="Google Sans Medium"/>
              <a:cs typeface="Google Sans Medium"/>
              <a:sym typeface="Google Sans Medium"/>
            </a:endParaRPr>
          </a:p>
        </p:txBody>
      </p:sp>
      <p:sp>
        <p:nvSpPr>
          <p:cNvPr id="120" name="Google Shape;120;p14"/>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121" name="Google Shape;121;p14"/>
          <p:cNvGrpSpPr/>
          <p:nvPr/>
        </p:nvGrpSpPr>
        <p:grpSpPr>
          <a:xfrm>
            <a:off x="379916" y="4579468"/>
            <a:ext cx="2000359" cy="285300"/>
            <a:chOff x="379916" y="4579468"/>
            <a:chExt cx="2000359" cy="285300"/>
          </a:xfrm>
        </p:grpSpPr>
        <p:cxnSp>
          <p:nvCxnSpPr>
            <p:cNvPr id="122" name="Google Shape;122;p14"/>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123" name="Google Shape;123;p14"/>
            <p:cNvPicPr preferRelativeResize="0"/>
            <p:nvPr/>
          </p:nvPicPr>
          <p:blipFill>
            <a:blip r:embed="rId3">
              <a:alphaModFix/>
            </a:blip>
            <a:stretch>
              <a:fillRect/>
            </a:stretch>
          </p:blipFill>
          <p:spPr>
            <a:xfrm>
              <a:off x="379916" y="4622875"/>
              <a:ext cx="622803" cy="202636"/>
            </a:xfrm>
            <a:prstGeom prst="rect">
              <a:avLst/>
            </a:prstGeom>
            <a:noFill/>
            <a:ln>
              <a:noFill/>
            </a:ln>
          </p:spPr>
        </p:pic>
        <p:pic>
          <p:nvPicPr>
            <p:cNvPr id="124" name="Google Shape;124;p14"/>
            <p:cNvPicPr preferRelativeResize="0"/>
            <p:nvPr/>
          </p:nvPicPr>
          <p:blipFill>
            <a:blip r:embed="rId4">
              <a:alphaModFix/>
            </a:blip>
            <a:stretch>
              <a:fillRect/>
            </a:stretch>
          </p:blipFill>
          <p:spPr>
            <a:xfrm>
              <a:off x="1286950" y="4643495"/>
              <a:ext cx="1093325" cy="176575"/>
            </a:xfrm>
            <a:prstGeom prst="rect">
              <a:avLst/>
            </a:prstGeom>
            <a:noFill/>
            <a:ln>
              <a:noFill/>
            </a:ln>
          </p:spPr>
        </p:pic>
      </p:grpSp>
      <p:pic>
        <p:nvPicPr>
          <p:cNvPr id="125" name="Google Shape;125;p14"/>
          <p:cNvPicPr preferRelativeResize="0"/>
          <p:nvPr/>
        </p:nvPicPr>
        <p:blipFill>
          <a:blip r:embed="rId5">
            <a:alphaModFix/>
          </a:blip>
          <a:stretch>
            <a:fillRect/>
          </a:stretch>
        </p:blipFill>
        <p:spPr>
          <a:xfrm>
            <a:off x="4326800" y="927300"/>
            <a:ext cx="4817201" cy="3845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IL : Curriculum - Lesson plan">
  <a:themeElements>
    <a:clrScheme name="Simple Light">
      <a:dk1>
        <a:srgbClr val="282828"/>
      </a:dk1>
      <a:lt1>
        <a:srgbClr val="FFFFFF"/>
      </a:lt1>
      <a:dk2>
        <a:srgbClr val="3C4043"/>
      </a:dk2>
      <a:lt2>
        <a:srgbClr val="BDC1C6"/>
      </a:lt2>
      <a:accent1>
        <a:srgbClr val="4285F4"/>
      </a:accent1>
      <a:accent2>
        <a:srgbClr val="EA4335"/>
      </a:accent2>
      <a:accent3>
        <a:srgbClr val="FBBC05"/>
      </a:accent3>
      <a:accent4>
        <a:srgbClr val="34A853"/>
      </a:accent4>
      <a:accent5>
        <a:srgbClr val="5F6368"/>
      </a:accent5>
      <a:accent6>
        <a:srgbClr val="3569B2"/>
      </a:accent6>
      <a:hlink>
        <a:srgbClr val="4285F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