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Google Sans SemiBold"/>
      <p:regular r:id="rId17"/>
      <p:bold r:id="rId18"/>
      <p:italic r:id="rId19"/>
      <p:boldItalic r:id="rId20"/>
    </p:embeddedFont>
    <p:embeddedFont>
      <p:font typeface="Google Sans"/>
      <p:regular r:id="rId21"/>
      <p:bold r:id="rId22"/>
      <p:italic r:id="rId23"/>
      <p:boldItalic r:id="rId24"/>
    </p:embeddedFont>
    <p:embeddedFont>
      <p:font typeface="Google Sans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SemiBold-boldItalic.fntdata"/><Relationship Id="rId22" Type="http://schemas.openxmlformats.org/officeDocument/2006/relationships/font" Target="fonts/GoogleSans-bold.fntdata"/><Relationship Id="rId21" Type="http://schemas.openxmlformats.org/officeDocument/2006/relationships/font" Target="fonts/GoogleSans-regular.fntdata"/><Relationship Id="rId24" Type="http://schemas.openxmlformats.org/officeDocument/2006/relationships/font" Target="fonts/GoogleSans-boldItalic.fntdata"/><Relationship Id="rId23" Type="http://schemas.openxmlformats.org/officeDocument/2006/relationships/font" Target="fonts/Google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Medium-bold.fntdata"/><Relationship Id="rId25" Type="http://schemas.openxmlformats.org/officeDocument/2006/relationships/font" Target="fonts/GoogleSansMedium-regular.fntdata"/><Relationship Id="rId28" Type="http://schemas.openxmlformats.org/officeDocument/2006/relationships/font" Target="fonts/GoogleSansMedium-boldItalic.fntdata"/><Relationship Id="rId27" Type="http://schemas.openxmlformats.org/officeDocument/2006/relationships/font" Target="fonts/GoogleSans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oogleSansSemiBold-regular.fntdata"/><Relationship Id="rId16" Type="http://schemas.openxmlformats.org/officeDocument/2006/relationships/slide" Target="slides/slide11.xml"/><Relationship Id="rId19" Type="http://schemas.openxmlformats.org/officeDocument/2006/relationships/font" Target="fonts/GoogleSansSemiBold-italic.fntdata"/><Relationship Id="rId18" Type="http://schemas.openxmlformats.org/officeDocument/2006/relationships/font" Target="fonts/GoogleSa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427bcd2e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427bcd2e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3 - </a:t>
            </a:r>
            <a:r>
              <a:rPr b="1" lang="en" sz="1000">
                <a:solidFill>
                  <a:srgbClr val="666666"/>
                </a:solidFill>
                <a:latin typeface="Google Sans"/>
                <a:ea typeface="Google Sans"/>
                <a:cs typeface="Google Sans"/>
                <a:sym typeface="Google Sans"/>
              </a:rPr>
              <a:t>Is that really true? </a:t>
            </a:r>
            <a:r>
              <a:rPr lang="en" sz="1000">
                <a:solidFill>
                  <a:srgbClr val="666666"/>
                </a:solidFill>
                <a:latin typeface="Google Sans"/>
                <a:ea typeface="Google Sans"/>
                <a:cs typeface="Google Sans"/>
                <a:sym typeface="Google Sans"/>
              </a:rPr>
              <a:t>(15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Discuss: </a:t>
            </a:r>
            <a:r>
              <a:rPr lang="en" sz="1000">
                <a:solidFill>
                  <a:schemeClr val="dk1"/>
                </a:solidFill>
                <a:latin typeface="Google Sans"/>
                <a:ea typeface="Google Sans"/>
                <a:cs typeface="Google Sans"/>
                <a:sym typeface="Google Sans"/>
              </a:rPr>
              <a:t>Who would be a good source to go to and why do you think so?</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Credibility is rarely an all-or-nothing call. Most sources have strengths and weaknesses. That’s why the very best answers often come from asking many sources and comparing their answers. </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What makes something or someone credible or trustworthy?</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Every day you make decisions about what to believe and what not to believe. Was that video you saw credible? Was it trying to persuade you of something? Is your older brother telling you the truth or teasing? Is that rumour you heard about a friend true?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What do you do when you’re trying to decide if someone is telling the truth? Do you already use these clues...?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What you know about a person</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example, you know if a classmate is really good at something or has a history of being truthful or playing practical jokes or being mean, so you can usually tell when they are serious, joking or lying.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What a person knows about you</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example, your parents know what kinds of foods give you a stomach ache; the ads on TV do not, so you follow your parents’ advice about what to eat. Your teacher knows your interests and what kinds of books you like, so you trust their book recommendations.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Tone of voice and facial expression</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example, you know that your friend means the opposite of the words they say if they roll their eyes and act sarcastic while they tell you they had a terrible time at the new skate park.</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The situation</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example, when friends are playing around and one teases you about your new haircut, you know it’s just a joke. But if someone at school says the exact same words to embarrass you in front of the whole class, it’s an insult.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When we hear things from a media source like a video, a person on TV or a website, we don’t personally know the source and they don’t know us. We may not be sure about whether to believe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Even when someone we know sends us a message, there are no clues from facial expressions or tone of voice, so we might not be sure what they mean. That’s when we need to ask questions!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427bcd2e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427bcd2e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b="1" lang="en" sz="1000">
                <a:solidFill>
                  <a:schemeClr val="dk1"/>
                </a:solidFill>
                <a:latin typeface="Google Sans"/>
                <a:ea typeface="Google Sans"/>
                <a:cs typeface="Google Sans"/>
                <a:sym typeface="Google Sans"/>
              </a:rPr>
              <a:t>(5 mins)</a:t>
            </a:r>
            <a:br>
              <a:rPr b="1" lang="en" sz="1000">
                <a:solidFill>
                  <a:schemeClr val="dk1"/>
                </a:solidFill>
                <a:latin typeface="Google Sans"/>
                <a:ea typeface="Google Sans"/>
                <a:cs typeface="Google Sans"/>
                <a:sym typeface="Google Sans"/>
              </a:rPr>
            </a:br>
            <a:r>
              <a:rPr b="1" lang="en" sz="1000">
                <a:solidFill>
                  <a:schemeClr val="dk1"/>
                </a:solidFill>
                <a:latin typeface="Google Sans"/>
                <a:ea typeface="Google Sans"/>
                <a:cs typeface="Google Sans"/>
                <a:sym typeface="Google Sans"/>
              </a:rPr>
              <a:t> </a:t>
            </a: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Have an open discussion about what the learning was of the session: to understand that it’s actually quite hard to know what someone means just by seeing something drawn (as in the emoji t-shirts) or written without the person being there.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Extension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can make a classroom display of their emoji t-shirt designs on a wall. Following activity, allow pupils who want to think about choosing a different emoji for the display to have another go.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3427bcd2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13427bcd2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292100" lvl="1" marL="914400" rtl="0" algn="l">
              <a:lnSpc>
                <a:spcPct val="120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Being Sharp is thinking about what personal information is ok to share on the internet and what a positive digital footprint is</a:t>
            </a:r>
            <a:endParaRPr sz="1000">
              <a:solidFill>
                <a:schemeClr val="dk1"/>
              </a:solidFill>
              <a:latin typeface="Google Sans"/>
              <a:ea typeface="Google Sans"/>
              <a:cs typeface="Google Sans"/>
              <a:sym typeface="Google Sans"/>
            </a:endParaRPr>
          </a:p>
          <a:p>
            <a:pPr indent="-298450" lvl="1" marL="914400" rtl="0" algn="l">
              <a:lnSpc>
                <a:spcPct val="115000"/>
              </a:lnSpc>
              <a:spcBef>
                <a:spcPts val="0"/>
              </a:spcBef>
              <a:spcAft>
                <a:spcPts val="0"/>
              </a:spcAft>
              <a:buClr>
                <a:schemeClr val="dk1"/>
              </a:buClr>
              <a:buSzPts val="1100"/>
              <a:buFont typeface="Google Sans"/>
              <a:buChar char="●"/>
            </a:pPr>
            <a:r>
              <a:rPr lang="en" sz="1000">
                <a:solidFill>
                  <a:schemeClr val="dk1"/>
                </a:solidFill>
                <a:latin typeface="Google Sans"/>
                <a:ea typeface="Google Sans"/>
                <a:cs typeface="Google Sans"/>
                <a:sym typeface="Google Sans"/>
              </a:rPr>
              <a:t>Being Alert means having the skills to stay safer online by spotting the clues that something may be suspicious, misleading or a scam.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 our last lesson, we learned how we can protect our online reputation and how to work out whether information online was true and reliable.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What can we look out for when looking at online profiles to work out whether they’re real or fake?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1200"/>
              </a:spcBef>
              <a:spcAft>
                <a:spcPts val="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35b07fd6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135b07fd6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How do others see us? </a:t>
            </a:r>
            <a:r>
              <a:rPr lang="en" sz="1000">
                <a:solidFill>
                  <a:srgbClr val="666666"/>
                </a:solidFill>
                <a:latin typeface="Google Sans"/>
                <a:ea typeface="Google Sans"/>
                <a:cs typeface="Google Sans"/>
                <a:sym typeface="Google Sans"/>
              </a:rPr>
              <a:t>(10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 copies of the fictitious characters sheet from Be Internet Sharp: Activity 2 - </a:t>
            </a:r>
            <a:r>
              <a:rPr b="1" lang="en" sz="1000">
                <a:solidFill>
                  <a:schemeClr val="dk1"/>
                </a:solidFill>
                <a:latin typeface="Google Sans"/>
                <a:ea typeface="Google Sans"/>
                <a:cs typeface="Google Sans"/>
                <a:sym typeface="Google Sans"/>
              </a:rPr>
              <a:t>Whose profile is it anyway?</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We’re going to have a look at the fictitious characters from Sharp Activity 2 (page 18) through the eyes of different people.</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Why might this be important to do?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What’s important to each of these people?</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 conclusions would they reach about this profile?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Cross out the information that you think your character wouldn’t want your group to see or that it would be unwise for them to reveal.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Thinking about online information from different points of view enables us to really think about what the information means and whether it is appropriate to post it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some children find this concept too abstract then they can consider what personal information of theirs (e.g. full name, address, hobbies, pets) would be appropriate to share with the different groups of people.</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427bcd2e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3427bcd2e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How do others see us? </a:t>
            </a:r>
            <a:r>
              <a:rPr lang="en" sz="1000">
                <a:solidFill>
                  <a:srgbClr val="666666"/>
                </a:solidFill>
                <a:latin typeface="Google Sans"/>
                <a:ea typeface="Google Sans"/>
                <a:cs typeface="Google Sans"/>
                <a:sym typeface="Google Sans"/>
              </a:rPr>
              <a:t>(10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 groups, ask pupils to choose a different point of view and to look at Gurpreet, Mark, and Leah’s information again from a new perspective.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427bcd2e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427bcd2e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5 - </a:t>
            </a:r>
            <a:r>
              <a:rPr b="1" lang="en" sz="1000">
                <a:solidFill>
                  <a:srgbClr val="666666"/>
                </a:solidFill>
                <a:latin typeface="Google Sans"/>
                <a:ea typeface="Google Sans"/>
                <a:cs typeface="Google Sans"/>
                <a:sym typeface="Google Sans"/>
              </a:rPr>
              <a:t>That’s not what I meant! </a:t>
            </a:r>
            <a:r>
              <a:rPr lang="en" sz="1000">
                <a:solidFill>
                  <a:srgbClr val="666666"/>
                </a:solidFill>
                <a:latin typeface="Google Sans"/>
                <a:ea typeface="Google Sans"/>
                <a:cs typeface="Google Sans"/>
                <a:sym typeface="Google Sans"/>
              </a:rPr>
              <a:t>(20 mins)</a:t>
            </a: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lovely activity that enables children to design a t-shirt that represents them, using emojis. It provides discussion about how an individual sees themselves compared to how others see them.</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Make sure children do not put their names on the front of their t-shirt designs as they will be guessing the designers in the second half of the activity.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Relate the t-shirt design to branded clothes that children may wear and what these brands may say about them when they are wearing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someone has chosen the mad emoji, is it because they are always angry or they have a mad or crazy personality? It’s sometimes easy to misunderstand what someone means just by pictures.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Some children may find it hard to choose emojis that represent them – if this is the case, children can discuss with each other and peers can choose some emojis to suit other pupils.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427bcd2e9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3427bcd2e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5 - </a:t>
            </a:r>
            <a:r>
              <a:rPr b="1" lang="en" sz="1000">
                <a:solidFill>
                  <a:srgbClr val="666666"/>
                </a:solidFill>
                <a:latin typeface="Google Sans"/>
                <a:ea typeface="Google Sans"/>
                <a:cs typeface="Google Sans"/>
                <a:sym typeface="Google Sans"/>
              </a:rPr>
              <a:t>That’s not what I meant!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Collect in and randomly display the t-shirts – can the class recognise who the shirts belong to just by the emojis? How easy or difficult is it?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Choose individuals and ask why they have chosen that emoji on their shirt. Do the rest of the class agree or disagree? If they disagree, can they explain why and provide another emoji that suits the person better?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Some children may find it hard to choose emojis that represent them – if this is the case, children can discuss with each other and peers can choose some emojis to suit other pupils.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45e4c70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45e4c70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3 - </a:t>
            </a:r>
            <a:r>
              <a:rPr b="1" lang="en" sz="1000">
                <a:solidFill>
                  <a:srgbClr val="666666"/>
                </a:solidFill>
                <a:latin typeface="Google Sans"/>
                <a:ea typeface="Google Sans"/>
                <a:cs typeface="Google Sans"/>
                <a:sym typeface="Google Sans"/>
              </a:rPr>
              <a:t>Is that really true? </a:t>
            </a:r>
            <a:r>
              <a:rPr lang="en" sz="1000">
                <a:solidFill>
                  <a:srgbClr val="666666"/>
                </a:solidFill>
                <a:latin typeface="Google Sans"/>
                <a:ea typeface="Google Sans"/>
                <a:cs typeface="Google Sans"/>
                <a:sym typeface="Google Sans"/>
              </a:rPr>
              <a:t>(15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media literacy activity that allows pupils to understand that information comes from lots of places. So it’s crucial they apply their skills to analyse all types of media. When they get to that point, they’re ready to move on to analysing special categories of media, like news or scientific data.</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We will follow steps 1 and 2 from the activity: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1. Evaluating sources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you wanted a recommendation for a great new video game, would you ask an elderly relative (e.g. Grandma)? Or, to ask it another way, is this elderly person likely to be the most credible source for information on video games?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 credible source is one that we can trust to give us accurate and relevant information.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Make a pros/cons list to explain the benefits and drawbacks of asking this elderly relative for video game advice.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Did your list look something like this?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PRO</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E.g. Grandma loves me and wants me to be happy. Grandma is pretty good at finding information when she doesn’t know the answer herself.</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CON</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E.g. Grandma doesn’t play video games and doesn’t know much about them. Grandma doesn’t know which games I already have or what types of games I like.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427bcd2e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427bcd2e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3 - </a:t>
            </a:r>
            <a:r>
              <a:rPr b="1" lang="en" sz="1000">
                <a:solidFill>
                  <a:srgbClr val="666666"/>
                </a:solidFill>
                <a:latin typeface="Google Sans"/>
                <a:ea typeface="Google Sans"/>
                <a:cs typeface="Google Sans"/>
                <a:sym typeface="Google Sans"/>
              </a:rPr>
              <a:t>Is that really true? </a:t>
            </a:r>
            <a:r>
              <a:rPr lang="en" sz="1000">
                <a:solidFill>
                  <a:srgbClr val="666666"/>
                </a:solidFill>
                <a:latin typeface="Google Sans"/>
                <a:ea typeface="Google Sans"/>
                <a:cs typeface="Google Sans"/>
                <a:sym typeface="Google Sans"/>
              </a:rPr>
              <a:t>(15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You’ve just used two of the most common tools we have to decide if a source is credible: </a:t>
            </a:r>
            <a:r>
              <a:rPr b="1" lang="en" sz="1000">
                <a:solidFill>
                  <a:schemeClr val="dk1"/>
                </a:solidFill>
                <a:latin typeface="Google Sans"/>
                <a:ea typeface="Google Sans"/>
                <a:cs typeface="Google Sans"/>
                <a:sym typeface="Google Sans"/>
              </a:rPr>
              <a:t>motive </a:t>
            </a:r>
            <a:r>
              <a:rPr lang="en" sz="1000">
                <a:solidFill>
                  <a:schemeClr val="dk1"/>
                </a:solidFill>
                <a:latin typeface="Google Sans"/>
                <a:ea typeface="Google Sans"/>
                <a:cs typeface="Google Sans"/>
                <a:sym typeface="Google Sans"/>
              </a:rPr>
              <a:t>and </a:t>
            </a:r>
            <a:r>
              <a:rPr b="1" lang="en" sz="1000">
                <a:solidFill>
                  <a:schemeClr val="dk1"/>
                </a:solidFill>
                <a:latin typeface="Google Sans"/>
                <a:ea typeface="Google Sans"/>
                <a:cs typeface="Google Sans"/>
                <a:sym typeface="Google Sans"/>
              </a:rPr>
              <a:t>expertise</a:t>
            </a:r>
            <a:r>
              <a:rPr lang="en" sz="1000">
                <a:solidFill>
                  <a:schemeClr val="dk1"/>
                </a:solidFill>
                <a:latin typeface="Google Sans"/>
                <a:ea typeface="Google Sans"/>
                <a:cs typeface="Google Sans"/>
                <a:sym typeface="Google Sans"/>
              </a:rPr>
              <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‘Expertise’ is a special skill or knowledge about a particular thing; experts have expertise. ‘Motive’ is someone’s intention, the reason they say or do something.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Which of the pros and cons from the lists you have just created are expertise and motive?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We may also know that Dad is a great cook but is clueless about gardening, our coach knows football but not gymnastics, or that Grandad can fix almost any toy but doesn’t know anything about video games. Just because a person is an expert on one thing doesn’t make them an expert on everything.</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427bcd2e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3427bcd2e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Alert: Activity 3 - </a:t>
            </a:r>
            <a:r>
              <a:rPr b="1" lang="en" sz="1000">
                <a:solidFill>
                  <a:srgbClr val="666666"/>
                </a:solidFill>
                <a:latin typeface="Google Sans"/>
                <a:ea typeface="Google Sans"/>
                <a:cs typeface="Google Sans"/>
                <a:sym typeface="Google Sans"/>
              </a:rPr>
              <a:t>Is that really true? </a:t>
            </a:r>
            <a:r>
              <a:rPr lang="en" sz="1000">
                <a:solidFill>
                  <a:srgbClr val="666666"/>
                </a:solidFill>
                <a:latin typeface="Google Sans"/>
                <a:ea typeface="Google Sans"/>
                <a:cs typeface="Google Sans"/>
                <a:sym typeface="Google Sans"/>
              </a:rPr>
              <a:t>(15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b="1" lang="en" sz="1000">
                <a:solidFill>
                  <a:schemeClr val="dk1"/>
                </a:solidFill>
                <a:latin typeface="Google Sans"/>
                <a:ea typeface="Google Sans"/>
                <a:cs typeface="Google Sans"/>
                <a:sym typeface="Google Sans"/>
              </a:rPr>
              <a:t>2. Make your own pros and cons list</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If this is the first time you have thought about how you use motive and expertise as clues to decide which information sources are credible, you might want to practise some more.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Imagine that you want to know how to be a better football player (or another suitable example). Make pro/con lists for these choices so you can decide if they’re credible sources: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your Grandma.</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blog by a winning secondary school hockey coach.</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the best player on your team.</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website that sells football boots and gives advice.</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videos that teach football practise techniques.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What do you notice about the strengths and weaknesses of each source?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Is there one that knows how to teach, but may not be familiar with football skills?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Is there one that is a football expert but may not know how to teach?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Is there one whose advice always seems to include buying something from them?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Is there one that knows football but doesn’t know you or which skills you need to work on?</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rgbClr val="666666"/>
              </a:buClr>
              <a:buSzPts val="1000"/>
              <a:buFont typeface="Google Sans"/>
              <a:buChar char="●"/>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3" name="Shape 23"/>
        <p:cNvGrpSpPr/>
        <p:nvPr/>
      </p:nvGrpSpPr>
      <p:grpSpPr>
        <a:xfrm>
          <a:off x="0" y="0"/>
          <a:ext cx="0" cy="0"/>
          <a:chOff x="0" y="0"/>
          <a:chExt cx="0" cy="0"/>
        </a:xfrm>
      </p:grpSpPr>
      <p:sp>
        <p:nvSpPr>
          <p:cNvPr id="24" name="Google Shape;24;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25" name="Google Shape;25;p5"/>
          <p:cNvGrpSpPr/>
          <p:nvPr/>
        </p:nvGrpSpPr>
        <p:grpSpPr>
          <a:xfrm>
            <a:off x="379916" y="4579468"/>
            <a:ext cx="2000359" cy="285300"/>
            <a:chOff x="379916" y="4579468"/>
            <a:chExt cx="2000359" cy="285300"/>
          </a:xfrm>
        </p:grpSpPr>
        <p:cxnSp>
          <p:nvCxnSpPr>
            <p:cNvPr id="26" name="Google Shape;26;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7" name="Google Shape;27;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8" name="Google Shape;28;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6"/>
          <p:cNvPicPr preferRelativeResize="0"/>
          <p:nvPr/>
        </p:nvPicPr>
        <p:blipFill>
          <a:blip r:embed="rId3">
            <a:alphaModFix/>
          </a:blip>
          <a:stretch>
            <a:fillRect/>
          </a:stretch>
        </p:blipFill>
        <p:spPr>
          <a:xfrm>
            <a:off x="364575" y="357701"/>
            <a:ext cx="1069315" cy="820277"/>
          </a:xfrm>
          <a:prstGeom prst="rect">
            <a:avLst/>
          </a:prstGeom>
          <a:noFill/>
          <a:ln>
            <a:noFill/>
          </a:ln>
        </p:spPr>
      </p:pic>
      <p:pic>
        <p:nvPicPr>
          <p:cNvPr id="34" name="Google Shape;34;p6"/>
          <p:cNvPicPr preferRelativeResize="0"/>
          <p:nvPr/>
        </p:nvPicPr>
        <p:blipFill rotWithShape="1">
          <a:blip r:embed="rId4">
            <a:alphaModFix/>
          </a:blip>
          <a:srcRect b="0" l="16631" r="12955" t="0"/>
          <a:stretch/>
        </p:blipFill>
        <p:spPr>
          <a:xfrm flipH="1">
            <a:off x="5128748" y="1947325"/>
            <a:ext cx="3629927" cy="2825526"/>
          </a:xfrm>
          <a:prstGeom prst="rect">
            <a:avLst/>
          </a:prstGeom>
          <a:noFill/>
          <a:ln>
            <a:noFill/>
          </a:ln>
        </p:spPr>
      </p:pic>
      <p:sp>
        <p:nvSpPr>
          <p:cNvPr id="35" name="Google Shape;35;p6"/>
          <p:cNvSpPr txBox="1"/>
          <p:nvPr/>
        </p:nvSpPr>
        <p:spPr>
          <a:xfrm>
            <a:off x="338853" y="1125575"/>
            <a:ext cx="55332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 sz="5000">
                <a:solidFill>
                  <a:schemeClr val="accent1"/>
                </a:solidFill>
                <a:latin typeface="Google Sans"/>
                <a:ea typeface="Google Sans"/>
                <a:cs typeface="Google Sans"/>
                <a:sym typeface="Google Sans"/>
              </a:rPr>
              <a:t>Opinions </a:t>
            </a:r>
            <a:br>
              <a:rPr b="1" lang="en" sz="5000">
                <a:solidFill>
                  <a:schemeClr val="accent1"/>
                </a:solidFill>
                <a:latin typeface="Google Sans"/>
                <a:ea typeface="Google Sans"/>
                <a:cs typeface="Google Sans"/>
                <a:sym typeface="Google Sans"/>
              </a:rPr>
            </a:br>
            <a:r>
              <a:rPr b="1" lang="en" sz="5000">
                <a:solidFill>
                  <a:schemeClr val="accent1"/>
                </a:solidFill>
                <a:latin typeface="Google Sans"/>
                <a:ea typeface="Google Sans"/>
                <a:cs typeface="Google Sans"/>
                <a:sym typeface="Google Sans"/>
              </a:rPr>
              <a:t>&amp; Differences</a:t>
            </a:r>
            <a:endParaRPr b="1" sz="5000">
              <a:solidFill>
                <a:srgbClr val="4285F4"/>
              </a:solidFill>
              <a:latin typeface="Google Sans"/>
              <a:ea typeface="Google Sans"/>
              <a:cs typeface="Google Sans"/>
              <a:sym typeface="Google Sans"/>
            </a:endParaRPr>
          </a:p>
        </p:txBody>
      </p:sp>
      <p:sp>
        <p:nvSpPr>
          <p:cNvPr id="36" name="Google Shape;36;p6"/>
          <p:cNvSpPr txBox="1"/>
          <p:nvPr/>
        </p:nvSpPr>
        <p:spPr>
          <a:xfrm>
            <a:off x="371328" y="3215125"/>
            <a:ext cx="5533200" cy="79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800">
                <a:solidFill>
                  <a:schemeClr val="accent5"/>
                </a:solidFill>
                <a:latin typeface="Google Sans SemiBold"/>
                <a:ea typeface="Google Sans SemiBold"/>
                <a:cs typeface="Google Sans SemiBold"/>
                <a:sym typeface="Google Sans SemiBold"/>
              </a:rPr>
              <a:t>Everybody feels </a:t>
            </a:r>
            <a:r>
              <a:rPr lang="en" sz="1800">
                <a:solidFill>
                  <a:schemeClr val="accent5"/>
                </a:solidFill>
                <a:latin typeface="Google Sans SemiBold"/>
                <a:ea typeface="Google Sans SemiBold"/>
                <a:cs typeface="Google Sans SemiBold"/>
                <a:sym typeface="Google Sans SemiBold"/>
              </a:rPr>
              <a:t>things</a:t>
            </a:r>
            <a:r>
              <a:rPr lang="en" sz="1800">
                <a:solidFill>
                  <a:schemeClr val="accent5"/>
                </a:solidFill>
                <a:latin typeface="Google Sans SemiBold"/>
                <a:ea typeface="Google Sans SemiBold"/>
                <a:cs typeface="Google Sans SemiBold"/>
                <a:sym typeface="Google Sans SemiBold"/>
              </a:rPr>
              <a:t> differently</a:t>
            </a:r>
            <a:endParaRPr sz="1800">
              <a:solidFill>
                <a:schemeClr val="accent5"/>
              </a:solidFill>
              <a:latin typeface="Google Sans SemiBold"/>
              <a:ea typeface="Google Sans SemiBold"/>
              <a:cs typeface="Google Sans SemiBold"/>
              <a:sym typeface="Google Sans SemiBold"/>
            </a:endParaRPr>
          </a:p>
          <a:p>
            <a:pPr indent="0" lvl="0" marL="0" rtl="0" algn="l">
              <a:spcBef>
                <a:spcPts val="0"/>
              </a:spcBef>
              <a:spcAft>
                <a:spcPts val="0"/>
              </a:spcAft>
              <a:buNone/>
            </a:pPr>
            <a:r>
              <a:t/>
            </a:r>
            <a:endParaRPr sz="1800">
              <a:solidFill>
                <a:srgbClr val="5F6368"/>
              </a:solidFill>
              <a:latin typeface="Google Sans SemiBold"/>
              <a:ea typeface="Google Sans SemiBold"/>
              <a:cs typeface="Google Sans SemiBold"/>
              <a:sym typeface="Google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p:nvPr/>
        </p:nvSpPr>
        <p:spPr>
          <a:xfrm flipH="1" rot="10800000">
            <a:off x="5254599" y="12"/>
            <a:ext cx="389736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39" name="Google Shape;139;p15"/>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40" name="Google Shape;140;p15"/>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41" name="Google Shape;141;p15"/>
          <p:cNvSpPr txBox="1"/>
          <p:nvPr/>
        </p:nvSpPr>
        <p:spPr>
          <a:xfrm>
            <a:off x="385375" y="1129603"/>
            <a:ext cx="5271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00000"/>
              </a:buClr>
              <a:buSzPts val="1100"/>
              <a:buFont typeface="Arial"/>
              <a:buNone/>
            </a:pPr>
            <a:r>
              <a:rPr lang="en" sz="2800">
                <a:solidFill>
                  <a:srgbClr val="434343"/>
                </a:solidFill>
                <a:latin typeface="Google Sans Medium"/>
                <a:ea typeface="Google Sans Medium"/>
                <a:cs typeface="Google Sans Medium"/>
                <a:sym typeface="Google Sans Medium"/>
              </a:rPr>
              <a:t>Who did you choose and why?</a:t>
            </a:r>
            <a:endParaRPr sz="2800">
              <a:solidFill>
                <a:srgbClr val="434343"/>
              </a:solidFill>
              <a:latin typeface="Google Sans Medium"/>
              <a:ea typeface="Google Sans Medium"/>
              <a:cs typeface="Google Sans Medium"/>
              <a:sym typeface="Google Sans Medium"/>
            </a:endParaRPr>
          </a:p>
        </p:txBody>
      </p:sp>
      <p:sp>
        <p:nvSpPr>
          <p:cNvPr id="142" name="Google Shape;142;p1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6" name="Shape 146"/>
        <p:cNvGrpSpPr/>
        <p:nvPr/>
      </p:nvGrpSpPr>
      <p:grpSpPr>
        <a:xfrm>
          <a:off x="0" y="0"/>
          <a:ext cx="0" cy="0"/>
          <a:chOff x="0" y="0"/>
          <a:chExt cx="0" cy="0"/>
        </a:xfrm>
      </p:grpSpPr>
      <p:sp>
        <p:nvSpPr>
          <p:cNvPr id="147" name="Google Shape;147;p16"/>
          <p:cNvSpPr txBox="1"/>
          <p:nvPr>
            <p:ph type="title"/>
          </p:nvPr>
        </p:nvSpPr>
        <p:spPr>
          <a:xfrm>
            <a:off x="385375" y="370650"/>
            <a:ext cx="5519100" cy="1470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have </a:t>
            </a:r>
            <a:br>
              <a:rPr lang="en"/>
            </a:br>
            <a:r>
              <a:rPr lang="en"/>
              <a:t>we learned?</a:t>
            </a:r>
            <a:endParaRPr/>
          </a:p>
        </p:txBody>
      </p:sp>
      <p:pic>
        <p:nvPicPr>
          <p:cNvPr id="148" name="Google Shape;148;p16"/>
          <p:cNvPicPr preferRelativeResize="0"/>
          <p:nvPr/>
        </p:nvPicPr>
        <p:blipFill>
          <a:blip r:embed="rId3">
            <a:alphaModFix/>
          </a:blip>
          <a:stretch>
            <a:fillRect/>
          </a:stretch>
        </p:blipFill>
        <p:spPr>
          <a:xfrm>
            <a:off x="3894524" y="1163825"/>
            <a:ext cx="4193024" cy="3415651"/>
          </a:xfrm>
          <a:prstGeom prst="rect">
            <a:avLst/>
          </a:prstGeom>
          <a:noFill/>
          <a:ln>
            <a:noFill/>
          </a:ln>
        </p:spPr>
      </p:pic>
      <p:sp>
        <p:nvSpPr>
          <p:cNvPr id="149" name="Google Shape;149;p1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50" name="Google Shape;150;p16"/>
          <p:cNvGrpSpPr/>
          <p:nvPr/>
        </p:nvGrpSpPr>
        <p:grpSpPr>
          <a:xfrm>
            <a:off x="379916" y="4579468"/>
            <a:ext cx="2000359" cy="285300"/>
            <a:chOff x="379916" y="4579468"/>
            <a:chExt cx="2000359" cy="285300"/>
          </a:xfrm>
        </p:grpSpPr>
        <p:cxnSp>
          <p:nvCxnSpPr>
            <p:cNvPr id="151" name="Google Shape;151;p1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52" name="Google Shape;152;p16"/>
            <p:cNvPicPr preferRelativeResize="0"/>
            <p:nvPr/>
          </p:nvPicPr>
          <p:blipFill>
            <a:blip r:embed="rId4">
              <a:alphaModFix/>
            </a:blip>
            <a:stretch>
              <a:fillRect/>
            </a:stretch>
          </p:blipFill>
          <p:spPr>
            <a:xfrm>
              <a:off x="379916" y="4622875"/>
              <a:ext cx="622803" cy="202636"/>
            </a:xfrm>
            <a:prstGeom prst="rect">
              <a:avLst/>
            </a:prstGeom>
            <a:noFill/>
            <a:ln>
              <a:noFill/>
            </a:ln>
          </p:spPr>
        </p:pic>
        <p:pic>
          <p:nvPicPr>
            <p:cNvPr id="153" name="Google Shape;153;p16"/>
            <p:cNvPicPr preferRelativeResize="0"/>
            <p:nvPr/>
          </p:nvPicPr>
          <p:blipFill>
            <a:blip r:embed="rId5">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7"/>
          <p:cNvSpPr/>
          <p:nvPr/>
        </p:nvSpPr>
        <p:spPr>
          <a:xfrm>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42" name="Google Shape;42;p7"/>
          <p:cNvSpPr txBox="1"/>
          <p:nvPr/>
        </p:nvSpPr>
        <p:spPr>
          <a:xfrm>
            <a:off x="385375" y="370650"/>
            <a:ext cx="5519100" cy="3530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What does…</a:t>
            </a:r>
            <a:br>
              <a:rPr b="1" lang="en" sz="4400">
                <a:solidFill>
                  <a:srgbClr val="3C4043"/>
                </a:solidFill>
                <a:latin typeface="Google Sans"/>
                <a:ea typeface="Google Sans"/>
                <a:cs typeface="Google Sans"/>
                <a:sym typeface="Google Sans"/>
              </a:rPr>
            </a:br>
            <a:r>
              <a:rPr b="1" lang="en" sz="4400">
                <a:solidFill>
                  <a:srgbClr val="3569B2"/>
                </a:solidFill>
                <a:latin typeface="Google Sans"/>
                <a:ea typeface="Google Sans"/>
                <a:cs typeface="Google Sans"/>
                <a:sym typeface="Google Sans"/>
              </a:rPr>
              <a:t>Be Internet Sharp</a:t>
            </a:r>
            <a:endParaRPr b="1" sz="4400">
              <a:solidFill>
                <a:srgbClr val="3569B2"/>
              </a:solidFill>
              <a:latin typeface="Google Sans"/>
              <a:ea typeface="Google Sans"/>
              <a:cs typeface="Google Sans"/>
              <a:sym typeface="Google Sans"/>
            </a:endParaRPr>
          </a:p>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&amp; </a:t>
            </a:r>
            <a:r>
              <a:rPr b="1" lang="en" sz="4400">
                <a:solidFill>
                  <a:srgbClr val="EA4335"/>
                </a:solidFill>
                <a:latin typeface="Google Sans"/>
                <a:ea typeface="Google Sans"/>
                <a:cs typeface="Google Sans"/>
                <a:sym typeface="Google Sans"/>
              </a:rPr>
              <a:t>Be Internet Alert</a:t>
            </a:r>
            <a:endParaRPr b="1" sz="4400">
              <a:solidFill>
                <a:srgbClr val="EA4335"/>
              </a:solidFill>
              <a:latin typeface="Google Sans"/>
              <a:ea typeface="Google Sans"/>
              <a:cs typeface="Google Sans"/>
              <a:sym typeface="Google Sans"/>
            </a:endParaRPr>
          </a:p>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…mean?</a:t>
            </a:r>
            <a:endParaRPr b="1" sz="44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4400">
              <a:solidFill>
                <a:srgbClr val="3C4043"/>
              </a:solidFill>
              <a:latin typeface="Google Sans"/>
              <a:ea typeface="Google Sans"/>
              <a:cs typeface="Google Sans"/>
              <a:sym typeface="Google Sans"/>
            </a:endParaRPr>
          </a:p>
        </p:txBody>
      </p:sp>
      <p:pic>
        <p:nvPicPr>
          <p:cNvPr id="43" name="Google Shape;43;p7"/>
          <p:cNvPicPr preferRelativeResize="0"/>
          <p:nvPr/>
        </p:nvPicPr>
        <p:blipFill rotWithShape="1">
          <a:blip r:embed="rId3">
            <a:alphaModFix/>
          </a:blip>
          <a:srcRect b="36531" l="4759" r="45503" t="-881"/>
          <a:stretch/>
        </p:blipFill>
        <p:spPr>
          <a:xfrm rot="23">
            <a:off x="4626050" y="1358140"/>
            <a:ext cx="4517951" cy="3785346"/>
          </a:xfrm>
          <a:prstGeom prst="rect">
            <a:avLst/>
          </a:prstGeom>
          <a:noFill/>
          <a:ln>
            <a:noFill/>
          </a:ln>
        </p:spPr>
      </p:pic>
      <p:sp>
        <p:nvSpPr>
          <p:cNvPr id="44" name="Google Shape;44;p7"/>
          <p:cNvSpPr txBox="1"/>
          <p:nvPr/>
        </p:nvSpPr>
        <p:spPr>
          <a:xfrm rot="-75747">
            <a:off x="6358347" y="424002"/>
            <a:ext cx="830602" cy="186255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rgbClr val="3C4043"/>
                </a:solidFill>
                <a:latin typeface="Google Sans"/>
                <a:ea typeface="Google Sans"/>
                <a:cs typeface="Google Sans"/>
                <a:sym typeface="Google Sans"/>
              </a:rPr>
              <a:t>?</a:t>
            </a:r>
            <a:endParaRPr b="1" sz="10900">
              <a:solidFill>
                <a:srgbClr val="3C4043"/>
              </a:solidFill>
              <a:latin typeface="Google Sans"/>
              <a:ea typeface="Google Sans"/>
              <a:cs typeface="Google Sans"/>
              <a:sym typeface="Google Sans"/>
            </a:endParaRPr>
          </a:p>
        </p:txBody>
      </p:sp>
      <p:sp>
        <p:nvSpPr>
          <p:cNvPr id="45" name="Google Shape;45;p7"/>
          <p:cNvSpPr txBox="1"/>
          <p:nvPr/>
        </p:nvSpPr>
        <p:spPr>
          <a:xfrm rot="877723">
            <a:off x="7235915" y="560433"/>
            <a:ext cx="830317" cy="18623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rgbClr val="3C4043"/>
                </a:solidFill>
                <a:latin typeface="Google Sans"/>
                <a:ea typeface="Google Sans"/>
                <a:cs typeface="Google Sans"/>
                <a:sym typeface="Google Sans"/>
              </a:rPr>
              <a:t>?</a:t>
            </a:r>
            <a:endParaRPr b="1" sz="10900">
              <a:solidFill>
                <a:srgbClr val="3C4043"/>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p:nvPr/>
        </p:nvSpPr>
        <p:spPr>
          <a:xfrm flipH="1" rot="10800000">
            <a:off x="5994075" y="12"/>
            <a:ext cx="315789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51" name="Google Shape;51;p8"/>
          <p:cNvSpPr/>
          <p:nvPr/>
        </p:nvSpPr>
        <p:spPr>
          <a:xfrm>
            <a:off x="1998125" y="1130550"/>
            <a:ext cx="5489100" cy="3356100"/>
          </a:xfrm>
          <a:prstGeom prst="roundRect">
            <a:avLst>
              <a:gd fmla="val 9462" name="adj"/>
            </a:avLst>
          </a:prstGeom>
          <a:solidFill>
            <a:schemeClr val="lt1"/>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 name="Google Shape;52;p8"/>
          <p:cNvPicPr preferRelativeResize="0"/>
          <p:nvPr/>
        </p:nvPicPr>
        <p:blipFill rotWithShape="1">
          <a:blip r:embed="rId3">
            <a:alphaModFix/>
          </a:blip>
          <a:srcRect b="0" l="0" r="0" t="11551"/>
          <a:stretch/>
        </p:blipFill>
        <p:spPr>
          <a:xfrm>
            <a:off x="2513400" y="1516545"/>
            <a:ext cx="4472875" cy="2924375"/>
          </a:xfrm>
          <a:prstGeom prst="rect">
            <a:avLst/>
          </a:prstGeom>
          <a:noFill/>
          <a:ln>
            <a:noFill/>
          </a:ln>
        </p:spPr>
      </p:pic>
      <p:sp>
        <p:nvSpPr>
          <p:cNvPr id="53" name="Google Shape;53;p8"/>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6"/>
                </a:solidFill>
              </a:rPr>
              <a:t>Let’s practise…</a:t>
            </a:r>
            <a:endParaRPr>
              <a:solidFill>
                <a:schemeClr val="accent6"/>
              </a:solidFill>
            </a:endParaRPr>
          </a:p>
        </p:txBody>
      </p:sp>
      <p:grpSp>
        <p:nvGrpSpPr>
          <p:cNvPr id="54" name="Google Shape;54;p8"/>
          <p:cNvGrpSpPr/>
          <p:nvPr/>
        </p:nvGrpSpPr>
        <p:grpSpPr>
          <a:xfrm>
            <a:off x="2390719" y="1239147"/>
            <a:ext cx="4703912" cy="3201747"/>
            <a:chOff x="2390719" y="1239147"/>
            <a:chExt cx="4703912" cy="3201747"/>
          </a:xfrm>
        </p:grpSpPr>
        <p:pic>
          <p:nvPicPr>
            <p:cNvPr id="55" name="Google Shape;55;p8"/>
            <p:cNvPicPr preferRelativeResize="0"/>
            <p:nvPr/>
          </p:nvPicPr>
          <p:blipFill rotWithShape="1">
            <a:blip r:embed="rId4">
              <a:alphaModFix/>
            </a:blip>
            <a:srcRect b="0" l="0" r="0" t="13239"/>
            <a:stretch/>
          </p:blipFill>
          <p:spPr>
            <a:xfrm>
              <a:off x="2390719" y="1516520"/>
              <a:ext cx="4703912" cy="2924375"/>
            </a:xfrm>
            <a:prstGeom prst="rect">
              <a:avLst/>
            </a:prstGeom>
            <a:noFill/>
            <a:ln>
              <a:noFill/>
            </a:ln>
          </p:spPr>
        </p:pic>
        <p:pic>
          <p:nvPicPr>
            <p:cNvPr id="56" name="Google Shape;56;p8"/>
            <p:cNvPicPr preferRelativeResize="0"/>
            <p:nvPr/>
          </p:nvPicPr>
          <p:blipFill rotWithShape="1">
            <a:blip r:embed="rId4">
              <a:alphaModFix/>
            </a:blip>
            <a:srcRect b="90524" l="0" r="0" t="0"/>
            <a:stretch/>
          </p:blipFill>
          <p:spPr>
            <a:xfrm>
              <a:off x="2486876" y="1239147"/>
              <a:ext cx="4548075" cy="30881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0" name="Shape 60"/>
        <p:cNvGrpSpPr/>
        <p:nvPr/>
      </p:nvGrpSpPr>
      <p:grpSpPr>
        <a:xfrm>
          <a:off x="0" y="0"/>
          <a:ext cx="0" cy="0"/>
          <a:chOff x="0" y="0"/>
          <a:chExt cx="0" cy="0"/>
        </a:xfrm>
      </p:grpSpPr>
      <p:sp>
        <p:nvSpPr>
          <p:cNvPr id="61" name="Google Shape;61;p9"/>
          <p:cNvSpPr/>
          <p:nvPr/>
        </p:nvSpPr>
        <p:spPr>
          <a:xfrm>
            <a:off x="379925" y="1926416"/>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parent</a:t>
            </a:r>
            <a:endParaRPr sz="1600">
              <a:solidFill>
                <a:schemeClr val="accent4"/>
              </a:solidFill>
              <a:latin typeface="Google Sans Medium"/>
              <a:ea typeface="Google Sans Medium"/>
              <a:cs typeface="Google Sans Medium"/>
              <a:sym typeface="Google Sans Medium"/>
            </a:endParaRPr>
          </a:p>
        </p:txBody>
      </p:sp>
      <p:sp>
        <p:nvSpPr>
          <p:cNvPr id="62" name="Google Shape;62;p9"/>
          <p:cNvSpPr/>
          <p:nvPr/>
        </p:nvSpPr>
        <p:spPr>
          <a:xfrm>
            <a:off x="2510676" y="1926382"/>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friend</a:t>
            </a:r>
            <a:endParaRPr sz="1600">
              <a:solidFill>
                <a:schemeClr val="accent4"/>
              </a:solidFill>
              <a:latin typeface="Google Sans Medium"/>
              <a:ea typeface="Google Sans Medium"/>
              <a:cs typeface="Google Sans Medium"/>
              <a:sym typeface="Google Sans Medium"/>
            </a:endParaRPr>
          </a:p>
        </p:txBody>
      </p:sp>
      <p:sp>
        <p:nvSpPr>
          <p:cNvPr id="63" name="Google Shape;63;p9"/>
          <p:cNvSpPr/>
          <p:nvPr/>
        </p:nvSpPr>
        <p:spPr>
          <a:xfrm>
            <a:off x="3227148" y="2818608"/>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yourself in 10 years</a:t>
            </a:r>
            <a:endParaRPr sz="1600">
              <a:solidFill>
                <a:schemeClr val="accent4"/>
              </a:solidFill>
              <a:latin typeface="Google Sans Medium"/>
              <a:ea typeface="Google Sans Medium"/>
              <a:cs typeface="Google Sans Medium"/>
              <a:sym typeface="Google Sans Medium"/>
            </a:endParaRPr>
          </a:p>
        </p:txBody>
      </p:sp>
      <p:sp>
        <p:nvSpPr>
          <p:cNvPr id="64" name="Google Shape;64;p9"/>
          <p:cNvSpPr/>
          <p:nvPr/>
        </p:nvSpPr>
        <p:spPr>
          <a:xfrm>
            <a:off x="6772131" y="1926385"/>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sports coach</a:t>
            </a:r>
            <a:endParaRPr sz="1600">
              <a:solidFill>
                <a:schemeClr val="accent4"/>
              </a:solidFill>
              <a:latin typeface="Google Sans Medium"/>
              <a:ea typeface="Google Sans Medium"/>
              <a:cs typeface="Google Sans Medium"/>
              <a:sym typeface="Google Sans Medium"/>
            </a:endParaRPr>
          </a:p>
        </p:txBody>
      </p:sp>
      <p:sp>
        <p:nvSpPr>
          <p:cNvPr id="65" name="Google Shape;65;p9"/>
          <p:cNvSpPr/>
          <p:nvPr/>
        </p:nvSpPr>
        <p:spPr>
          <a:xfrm>
            <a:off x="385375" y="2818604"/>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p</a:t>
            </a:r>
            <a:r>
              <a:rPr lang="en" sz="1600">
                <a:solidFill>
                  <a:schemeClr val="accent4"/>
                </a:solidFill>
                <a:latin typeface="Google Sans Medium"/>
                <a:ea typeface="Google Sans Medium"/>
                <a:cs typeface="Google Sans Medium"/>
                <a:sym typeface="Google Sans Medium"/>
              </a:rPr>
              <a:t>olice officer</a:t>
            </a:r>
            <a:endParaRPr sz="1600">
              <a:solidFill>
                <a:schemeClr val="accent4"/>
              </a:solidFill>
              <a:latin typeface="Google Sans Medium"/>
              <a:ea typeface="Google Sans Medium"/>
              <a:cs typeface="Google Sans Medium"/>
              <a:sym typeface="Google Sans Medium"/>
            </a:endParaRPr>
          </a:p>
        </p:txBody>
      </p:sp>
      <p:sp>
        <p:nvSpPr>
          <p:cNvPr id="66" name="Google Shape;66;p9"/>
          <p:cNvSpPr/>
          <p:nvPr/>
        </p:nvSpPr>
        <p:spPr>
          <a:xfrm>
            <a:off x="4641394" y="1926375"/>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advertiser</a:t>
            </a:r>
            <a:endParaRPr sz="1600">
              <a:solidFill>
                <a:schemeClr val="accent4"/>
              </a:solidFill>
              <a:latin typeface="Google Sans Medium"/>
              <a:ea typeface="Google Sans Medium"/>
              <a:cs typeface="Google Sans Medium"/>
              <a:sym typeface="Google Sans Medium"/>
            </a:endParaRPr>
          </a:p>
        </p:txBody>
      </p:sp>
      <p:sp>
        <p:nvSpPr>
          <p:cNvPr id="67" name="Google Shape;67;p9"/>
          <p:cNvSpPr/>
          <p:nvPr/>
        </p:nvSpPr>
        <p:spPr>
          <a:xfrm>
            <a:off x="6068928" y="2818605"/>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accent4"/>
                </a:solidFill>
                <a:latin typeface="Google Sans Medium"/>
                <a:ea typeface="Google Sans Medium"/>
                <a:cs typeface="Google Sans Medium"/>
                <a:sym typeface="Google Sans Medium"/>
              </a:rPr>
              <a:t>employer</a:t>
            </a:r>
            <a:endParaRPr sz="1600">
              <a:solidFill>
                <a:schemeClr val="accent4"/>
              </a:solidFill>
              <a:latin typeface="Google Sans Medium"/>
              <a:ea typeface="Google Sans Medium"/>
              <a:cs typeface="Google Sans Medium"/>
              <a:sym typeface="Google Sans Medium"/>
            </a:endParaRPr>
          </a:p>
        </p:txBody>
      </p:sp>
      <p:sp>
        <p:nvSpPr>
          <p:cNvPr id="68" name="Google Shape;68;p9"/>
          <p:cNvSpPr txBox="1"/>
          <p:nvPr>
            <p:ph type="title"/>
          </p:nvPr>
        </p:nvSpPr>
        <p:spPr>
          <a:xfrm>
            <a:off x="385375" y="370650"/>
            <a:ext cx="8373300" cy="135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Now choose a different person’s point of view</a:t>
            </a:r>
            <a:endParaRPr>
              <a:solidFill>
                <a:schemeClr val="lt1"/>
              </a:solidFill>
            </a:endParaRPr>
          </a:p>
        </p:txBody>
      </p:sp>
      <p:sp>
        <p:nvSpPr>
          <p:cNvPr id="69" name="Google Shape;69;p9"/>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70" name="Google Shape;70;p9"/>
          <p:cNvGrpSpPr/>
          <p:nvPr/>
        </p:nvGrpSpPr>
        <p:grpSpPr>
          <a:xfrm>
            <a:off x="379916" y="4579468"/>
            <a:ext cx="2000359" cy="285300"/>
            <a:chOff x="379916" y="4579468"/>
            <a:chExt cx="2000359" cy="285300"/>
          </a:xfrm>
        </p:grpSpPr>
        <p:cxnSp>
          <p:nvCxnSpPr>
            <p:cNvPr id="71" name="Google Shape;71;p9"/>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72" name="Google Shape;72;p9"/>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73" name="Google Shape;73;p9"/>
            <p:cNvPicPr preferRelativeResize="0"/>
            <p:nvPr/>
          </p:nvPicPr>
          <p:blipFill>
            <a:blip r:embed="rId4">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0"/>
          <p:cNvSpPr/>
          <p:nvPr/>
        </p:nvSpPr>
        <p:spPr>
          <a:xfrm>
            <a:off x="5994075" y="12"/>
            <a:ext cx="3157898"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79" name="Google Shape;79;p10"/>
          <p:cNvSpPr/>
          <p:nvPr/>
        </p:nvSpPr>
        <p:spPr>
          <a:xfrm>
            <a:off x="384900" y="1953300"/>
            <a:ext cx="4720500" cy="8652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238759" lvl="0" marL="274320" rtl="0" algn="l">
              <a:lnSpc>
                <a:spcPct val="100000"/>
              </a:lnSpc>
              <a:spcBef>
                <a:spcPts val="0"/>
              </a:spcBef>
              <a:spcAft>
                <a:spcPts val="0"/>
              </a:spcAft>
              <a:buClr>
                <a:schemeClr val="accent4"/>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Cut out a few emojis which represent you and stick them on to your blank t-shirt</a:t>
            </a:r>
            <a:endParaRPr sz="1600">
              <a:solidFill>
                <a:schemeClr val="dk2"/>
              </a:solidFill>
              <a:latin typeface="Google Sans Medium"/>
              <a:ea typeface="Google Sans Medium"/>
              <a:cs typeface="Google Sans Medium"/>
              <a:sym typeface="Google Sans Medium"/>
            </a:endParaRPr>
          </a:p>
        </p:txBody>
      </p:sp>
      <p:sp>
        <p:nvSpPr>
          <p:cNvPr id="80" name="Google Shape;80;p10"/>
          <p:cNvSpPr/>
          <p:nvPr/>
        </p:nvSpPr>
        <p:spPr>
          <a:xfrm>
            <a:off x="384900" y="3020105"/>
            <a:ext cx="4720500" cy="8652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238759" lvl="0" marL="274320" rtl="0" algn="l">
              <a:lnSpc>
                <a:spcPct val="100000"/>
              </a:lnSpc>
              <a:spcBef>
                <a:spcPts val="0"/>
              </a:spcBef>
              <a:spcAft>
                <a:spcPts val="0"/>
              </a:spcAft>
              <a:buClr>
                <a:schemeClr val="accent4"/>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In pairs, guess what your partner’s emojis say about them</a:t>
            </a:r>
            <a:endParaRPr sz="1600">
              <a:solidFill>
                <a:schemeClr val="dk2"/>
              </a:solidFill>
              <a:latin typeface="Google Sans Medium"/>
              <a:ea typeface="Google Sans Medium"/>
              <a:cs typeface="Google Sans Medium"/>
              <a:sym typeface="Google Sans Medium"/>
            </a:endParaRPr>
          </a:p>
        </p:txBody>
      </p:sp>
      <p:sp>
        <p:nvSpPr>
          <p:cNvPr id="81" name="Google Shape;81;p1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Time to become a fashion designer!</a:t>
            </a:r>
            <a:endParaRPr>
              <a:solidFill>
                <a:schemeClr val="accent4"/>
              </a:solidFill>
            </a:endParaRPr>
          </a:p>
        </p:txBody>
      </p:sp>
      <p:pic>
        <p:nvPicPr>
          <p:cNvPr id="82" name="Google Shape;82;p10"/>
          <p:cNvPicPr preferRelativeResize="0"/>
          <p:nvPr/>
        </p:nvPicPr>
        <p:blipFill>
          <a:blip r:embed="rId3">
            <a:alphaModFix/>
          </a:blip>
          <a:stretch>
            <a:fillRect/>
          </a:stretch>
        </p:blipFill>
        <p:spPr>
          <a:xfrm rot="552330">
            <a:off x="5291475" y="1266250"/>
            <a:ext cx="3327700" cy="3167850"/>
          </a:xfrm>
          <a:prstGeom prst="rect">
            <a:avLst/>
          </a:prstGeom>
          <a:noFill/>
          <a:ln>
            <a:noFill/>
          </a:ln>
        </p:spPr>
      </p:pic>
      <p:pic>
        <p:nvPicPr>
          <p:cNvPr id="83" name="Google Shape;83;p10"/>
          <p:cNvPicPr preferRelativeResize="0"/>
          <p:nvPr/>
        </p:nvPicPr>
        <p:blipFill>
          <a:blip r:embed="rId4">
            <a:alphaModFix/>
          </a:blip>
          <a:stretch>
            <a:fillRect/>
          </a:stretch>
        </p:blipFill>
        <p:spPr>
          <a:xfrm>
            <a:off x="6657200" y="2504129"/>
            <a:ext cx="582019" cy="624610"/>
          </a:xfrm>
          <a:prstGeom prst="rect">
            <a:avLst/>
          </a:prstGeom>
          <a:noFill/>
          <a:ln>
            <a:noFill/>
          </a:ln>
        </p:spPr>
      </p:pic>
      <p:pic>
        <p:nvPicPr>
          <p:cNvPr id="84" name="Google Shape;84;p10"/>
          <p:cNvPicPr preferRelativeResize="0"/>
          <p:nvPr/>
        </p:nvPicPr>
        <p:blipFill>
          <a:blip r:embed="rId5">
            <a:alphaModFix/>
          </a:blip>
          <a:stretch>
            <a:fillRect/>
          </a:stretch>
        </p:blipFill>
        <p:spPr>
          <a:xfrm rot="1236190">
            <a:off x="6499314" y="3241128"/>
            <a:ext cx="634299" cy="615067"/>
          </a:xfrm>
          <a:prstGeom prst="rect">
            <a:avLst/>
          </a:prstGeom>
          <a:noFill/>
          <a:ln>
            <a:noFill/>
          </a:ln>
        </p:spPr>
      </p:pic>
      <p:pic>
        <p:nvPicPr>
          <p:cNvPr id="85" name="Google Shape;85;p10"/>
          <p:cNvPicPr preferRelativeResize="0"/>
          <p:nvPr/>
        </p:nvPicPr>
        <p:blipFill>
          <a:blip r:embed="rId6">
            <a:alphaModFix/>
          </a:blip>
          <a:stretch>
            <a:fillRect/>
          </a:stretch>
        </p:blipFill>
        <p:spPr>
          <a:xfrm rot="-410226">
            <a:off x="6775131" y="1785965"/>
            <a:ext cx="602247" cy="5928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p:nvPr/>
        </p:nvSpPr>
        <p:spPr>
          <a:xfrm flipH="1" rot="10800000">
            <a:off x="5994075" y="12"/>
            <a:ext cx="3157898"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91" name="Google Shape;91;p11"/>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Now let’s guess </a:t>
            </a:r>
            <a:br>
              <a:rPr lang="en">
                <a:solidFill>
                  <a:schemeClr val="accent4"/>
                </a:solidFill>
              </a:rPr>
            </a:br>
            <a:r>
              <a:rPr lang="en">
                <a:solidFill>
                  <a:schemeClr val="accent4"/>
                </a:solidFill>
              </a:rPr>
              <a:t>who all of the other t-shirts belong to!</a:t>
            </a:r>
            <a:endParaRPr>
              <a:solidFill>
                <a:schemeClr val="accent4"/>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None/>
            </a:pPr>
            <a:r>
              <a:t/>
            </a:r>
            <a:endParaRPr>
              <a:solidFill>
                <a:schemeClr val="accent4"/>
              </a:solidFill>
            </a:endParaRPr>
          </a:p>
        </p:txBody>
      </p:sp>
      <p:pic>
        <p:nvPicPr>
          <p:cNvPr id="92" name="Google Shape;92;p11"/>
          <p:cNvPicPr preferRelativeResize="0"/>
          <p:nvPr/>
        </p:nvPicPr>
        <p:blipFill>
          <a:blip r:embed="rId3">
            <a:alphaModFix/>
          </a:blip>
          <a:stretch>
            <a:fillRect/>
          </a:stretch>
        </p:blipFill>
        <p:spPr>
          <a:xfrm rot="552330">
            <a:off x="5443875" y="1418650"/>
            <a:ext cx="3327700" cy="3167850"/>
          </a:xfrm>
          <a:prstGeom prst="rect">
            <a:avLst/>
          </a:prstGeom>
          <a:noFill/>
          <a:ln>
            <a:noFill/>
          </a:ln>
        </p:spPr>
      </p:pic>
      <p:sp>
        <p:nvSpPr>
          <p:cNvPr id="93" name="Google Shape;93;p11"/>
          <p:cNvSpPr txBox="1"/>
          <p:nvPr/>
        </p:nvSpPr>
        <p:spPr>
          <a:xfrm rot="662516">
            <a:off x="6399744" y="1388553"/>
            <a:ext cx="830169" cy="295519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0">
                <a:solidFill>
                  <a:schemeClr val="accent3"/>
                </a:solidFill>
                <a:latin typeface="Google Sans"/>
                <a:ea typeface="Google Sans"/>
                <a:cs typeface="Google Sans"/>
                <a:sym typeface="Google Sans"/>
              </a:rPr>
              <a:t>?</a:t>
            </a:r>
            <a:endParaRPr b="1" sz="18000">
              <a:solidFill>
                <a:schemeClr val="accent3"/>
              </a:solidFill>
              <a:latin typeface="Google Sans"/>
              <a:ea typeface="Google Sans"/>
              <a:cs typeface="Google Sans"/>
              <a:sym typeface="Googl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p:nvPr/>
        </p:nvSpPr>
        <p:spPr>
          <a:xfrm>
            <a:off x="384900" y="2294725"/>
            <a:ext cx="4720500" cy="7839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sp>
        <p:nvSpPr>
          <p:cNvPr id="99" name="Google Shape;99;p12"/>
          <p:cNvSpPr txBox="1"/>
          <p:nvPr/>
        </p:nvSpPr>
        <p:spPr>
          <a:xfrm>
            <a:off x="403950" y="1161925"/>
            <a:ext cx="58977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00000"/>
              </a:buClr>
              <a:buSzPts val="1100"/>
              <a:buFont typeface="Arial"/>
              <a:buNone/>
            </a:pPr>
            <a:r>
              <a:rPr lang="en" sz="2800">
                <a:solidFill>
                  <a:schemeClr val="dk2"/>
                </a:solidFill>
                <a:latin typeface="Google Sans Medium"/>
                <a:ea typeface="Google Sans Medium"/>
                <a:cs typeface="Google Sans Medium"/>
                <a:sym typeface="Google Sans Medium"/>
              </a:rPr>
              <a:t>Would you ask your </a:t>
            </a:r>
            <a:r>
              <a:rPr lang="en" sz="2800">
                <a:solidFill>
                  <a:schemeClr val="accent3"/>
                </a:solidFill>
                <a:latin typeface="Google Sans Medium"/>
                <a:ea typeface="Google Sans Medium"/>
                <a:cs typeface="Google Sans Medium"/>
                <a:sym typeface="Google Sans Medium"/>
              </a:rPr>
              <a:t>Grandma</a:t>
            </a:r>
            <a:r>
              <a:rPr lang="en" sz="2800">
                <a:solidFill>
                  <a:schemeClr val="dk2"/>
                </a:solidFill>
                <a:latin typeface="Google Sans Medium"/>
                <a:ea typeface="Google Sans Medium"/>
                <a:cs typeface="Google Sans Medium"/>
                <a:sym typeface="Google Sans Medium"/>
              </a:rPr>
              <a:t>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for advice about </a:t>
            </a:r>
            <a:r>
              <a:rPr lang="en" sz="2800">
                <a:solidFill>
                  <a:schemeClr val="accent3"/>
                </a:solidFill>
                <a:latin typeface="Google Sans Medium"/>
                <a:ea typeface="Google Sans Medium"/>
                <a:cs typeface="Google Sans Medium"/>
                <a:sym typeface="Google Sans Medium"/>
              </a:rPr>
              <a:t>video games</a:t>
            </a:r>
            <a:r>
              <a:rPr lang="en" sz="2800">
                <a:solidFill>
                  <a:schemeClr val="dk2"/>
                </a:solidFill>
                <a:latin typeface="Google Sans Medium"/>
                <a:ea typeface="Google Sans Medium"/>
                <a:cs typeface="Google Sans Medium"/>
                <a:sym typeface="Google Sans Medium"/>
              </a:rPr>
              <a:t>?</a:t>
            </a:r>
            <a:endParaRPr sz="2800">
              <a:solidFill>
                <a:schemeClr val="dk2"/>
              </a:solidFill>
              <a:latin typeface="Google Sans Medium"/>
              <a:ea typeface="Google Sans Medium"/>
              <a:cs typeface="Google Sans Medium"/>
              <a:sym typeface="Google Sans Medium"/>
            </a:endParaRPr>
          </a:p>
        </p:txBody>
      </p:sp>
      <p:sp>
        <p:nvSpPr>
          <p:cNvPr id="100" name="Google Shape;100;p12"/>
          <p:cNvSpPr txBox="1"/>
          <p:nvPr>
            <p:ph type="title"/>
          </p:nvPr>
        </p:nvSpPr>
        <p:spPr>
          <a:xfrm>
            <a:off x="385375" y="370650"/>
            <a:ext cx="77346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or who is reliable?</a:t>
            </a:r>
            <a:endParaRPr/>
          </a:p>
        </p:txBody>
      </p:sp>
      <p:sp>
        <p:nvSpPr>
          <p:cNvPr id="101" name="Google Shape;101;p12"/>
          <p:cNvSpPr txBox="1"/>
          <p:nvPr/>
        </p:nvSpPr>
        <p:spPr>
          <a:xfrm>
            <a:off x="632550" y="2555884"/>
            <a:ext cx="39651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Make a list of the pros and cons.</a:t>
            </a:r>
            <a:endParaRPr sz="1600">
              <a:solidFill>
                <a:srgbClr val="3C4043"/>
              </a:solidFill>
              <a:latin typeface="Google Sans Medium"/>
              <a:ea typeface="Google Sans Medium"/>
              <a:cs typeface="Google Sans Medium"/>
              <a:sym typeface="Google Sans Medium"/>
            </a:endParaRPr>
          </a:p>
        </p:txBody>
      </p:sp>
      <p:pic>
        <p:nvPicPr>
          <p:cNvPr id="102" name="Google Shape;102;p12"/>
          <p:cNvPicPr preferRelativeResize="0"/>
          <p:nvPr/>
        </p:nvPicPr>
        <p:blipFill>
          <a:blip r:embed="rId3">
            <a:alphaModFix/>
          </a:blip>
          <a:stretch>
            <a:fillRect/>
          </a:stretch>
        </p:blipFill>
        <p:spPr>
          <a:xfrm>
            <a:off x="4524534" y="2365627"/>
            <a:ext cx="439104" cy="689400"/>
          </a:xfrm>
          <a:prstGeom prst="rect">
            <a:avLst/>
          </a:prstGeom>
          <a:noFill/>
          <a:ln>
            <a:noFill/>
          </a:ln>
        </p:spPr>
      </p:pic>
      <p:sp>
        <p:nvSpPr>
          <p:cNvPr id="103" name="Google Shape;103;p12"/>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04" name="Google Shape;104;p12"/>
          <p:cNvGrpSpPr/>
          <p:nvPr/>
        </p:nvGrpSpPr>
        <p:grpSpPr>
          <a:xfrm>
            <a:off x="379916" y="4579468"/>
            <a:ext cx="2000359" cy="285300"/>
            <a:chOff x="379916" y="4579468"/>
            <a:chExt cx="2000359" cy="285300"/>
          </a:xfrm>
        </p:grpSpPr>
        <p:cxnSp>
          <p:nvCxnSpPr>
            <p:cNvPr id="105" name="Google Shape;105;p12"/>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06" name="Google Shape;106;p12"/>
            <p:cNvPicPr preferRelativeResize="0"/>
            <p:nvPr/>
          </p:nvPicPr>
          <p:blipFill>
            <a:blip r:embed="rId4">
              <a:alphaModFix/>
            </a:blip>
            <a:stretch>
              <a:fillRect/>
            </a:stretch>
          </p:blipFill>
          <p:spPr>
            <a:xfrm>
              <a:off x="379916" y="4622875"/>
              <a:ext cx="622803" cy="202636"/>
            </a:xfrm>
            <a:prstGeom prst="rect">
              <a:avLst/>
            </a:prstGeom>
            <a:noFill/>
            <a:ln>
              <a:noFill/>
            </a:ln>
          </p:spPr>
        </p:pic>
        <p:pic>
          <p:nvPicPr>
            <p:cNvPr id="107" name="Google Shape;107;p12"/>
            <p:cNvPicPr preferRelativeResize="0"/>
            <p:nvPr/>
          </p:nvPicPr>
          <p:blipFill>
            <a:blip r:embed="rId5">
              <a:alphaModFix/>
            </a:blip>
            <a:stretch>
              <a:fillRect/>
            </a:stretch>
          </p:blipFill>
          <p:spPr>
            <a:xfrm>
              <a:off x="1286950" y="4643495"/>
              <a:ext cx="1093325" cy="176575"/>
            </a:xfrm>
            <a:prstGeom prst="rect">
              <a:avLst/>
            </a:prstGeom>
            <a:noFill/>
            <a:ln>
              <a:noFill/>
            </a:ln>
          </p:spPr>
        </p:pic>
      </p:grpSp>
      <p:sp>
        <p:nvSpPr>
          <p:cNvPr id="108" name="Google Shape;108;p12"/>
          <p:cNvSpPr/>
          <p:nvPr/>
        </p:nvSpPr>
        <p:spPr>
          <a:xfrm flipH="1" rot="10800000">
            <a:off x="5994075" y="12"/>
            <a:ext cx="3157898"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109" name="Google Shape;109;p12"/>
          <p:cNvSpPr/>
          <p:nvPr/>
        </p:nvSpPr>
        <p:spPr>
          <a:xfrm rot="-391224">
            <a:off x="6109219" y="1958791"/>
            <a:ext cx="2475412" cy="2170122"/>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2"/>
          <p:cNvPicPr preferRelativeResize="0"/>
          <p:nvPr/>
        </p:nvPicPr>
        <p:blipFill rotWithShape="1">
          <a:blip r:embed="rId6">
            <a:alphaModFix/>
          </a:blip>
          <a:srcRect b="69" l="0" r="0" t="69"/>
          <a:stretch/>
        </p:blipFill>
        <p:spPr>
          <a:xfrm rot="-549415">
            <a:off x="6388839" y="1990463"/>
            <a:ext cx="1818920" cy="18114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3"/>
          <p:cNvSpPr/>
          <p:nvPr/>
        </p:nvSpPr>
        <p:spPr>
          <a:xfrm flipH="1" rot="10800000">
            <a:off x="6833124" y="12"/>
            <a:ext cx="231900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16" name="Google Shape;116;p13"/>
          <p:cNvSpPr txBox="1"/>
          <p:nvPr>
            <p:ph type="title"/>
          </p:nvPr>
        </p:nvSpPr>
        <p:spPr>
          <a:xfrm>
            <a:off x="385375" y="370650"/>
            <a:ext cx="78342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 can decide what </a:t>
            </a:r>
            <a:br>
              <a:rPr lang="en"/>
            </a:br>
            <a:r>
              <a:rPr lang="en"/>
              <a:t>to trust by understanding </a:t>
            </a:r>
            <a:r>
              <a:rPr lang="en">
                <a:solidFill>
                  <a:schemeClr val="accent1"/>
                </a:solidFill>
              </a:rPr>
              <a:t>expertise</a:t>
            </a:r>
            <a:r>
              <a:rPr lang="en"/>
              <a:t> and </a:t>
            </a:r>
            <a:r>
              <a:rPr lang="en">
                <a:solidFill>
                  <a:schemeClr val="accent1"/>
                </a:solidFill>
              </a:rPr>
              <a:t>motive</a:t>
            </a:r>
            <a:endParaRPr>
              <a:solidFill>
                <a:schemeClr val="accent1"/>
              </a:solidFill>
            </a:endParaRPr>
          </a:p>
        </p:txBody>
      </p:sp>
      <p:sp>
        <p:nvSpPr>
          <p:cNvPr id="117" name="Google Shape;117;p13"/>
          <p:cNvSpPr/>
          <p:nvPr/>
        </p:nvSpPr>
        <p:spPr>
          <a:xfrm>
            <a:off x="385375" y="2571750"/>
            <a:ext cx="4087800" cy="10545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accent1"/>
                </a:solidFill>
                <a:latin typeface="Google Sans Medium"/>
                <a:ea typeface="Google Sans Medium"/>
                <a:cs typeface="Google Sans Medium"/>
                <a:sym typeface="Google Sans Medium"/>
              </a:rPr>
              <a:t>‘Expertise’</a:t>
            </a:r>
            <a:r>
              <a:rPr lang="en" sz="1600">
                <a:solidFill>
                  <a:schemeClr val="dk2"/>
                </a:solidFill>
                <a:latin typeface="Google Sans Medium"/>
                <a:ea typeface="Google Sans Medium"/>
                <a:cs typeface="Google Sans Medium"/>
                <a:sym typeface="Google Sans Medium"/>
              </a:rPr>
              <a:t> means having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knowledge about something.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Experts have expertise.</a:t>
            </a:r>
            <a:endParaRPr sz="16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sp>
        <p:nvSpPr>
          <p:cNvPr id="118" name="Google Shape;118;p13"/>
          <p:cNvSpPr/>
          <p:nvPr/>
        </p:nvSpPr>
        <p:spPr>
          <a:xfrm>
            <a:off x="4670922" y="2571756"/>
            <a:ext cx="4087800" cy="10545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accent1"/>
                </a:solidFill>
                <a:latin typeface="Google Sans Medium"/>
                <a:ea typeface="Google Sans Medium"/>
                <a:cs typeface="Google Sans Medium"/>
                <a:sym typeface="Google Sans Medium"/>
              </a:rPr>
              <a:t>‘Motive’</a:t>
            </a:r>
            <a:r>
              <a:rPr lang="en" sz="1600">
                <a:solidFill>
                  <a:schemeClr val="dk2"/>
                </a:solidFill>
                <a:latin typeface="Google Sans Medium"/>
                <a:ea typeface="Google Sans Medium"/>
                <a:cs typeface="Google Sans Medium"/>
                <a:sym typeface="Google Sans Medium"/>
              </a:rPr>
              <a:t> is the reason that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somebody says or does something.</a:t>
            </a:r>
            <a:endParaRPr sz="16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22" name="Shape 122"/>
        <p:cNvGrpSpPr/>
        <p:nvPr/>
      </p:nvGrpSpPr>
      <p:grpSpPr>
        <a:xfrm>
          <a:off x="0" y="0"/>
          <a:ext cx="0" cy="0"/>
          <a:chOff x="0" y="0"/>
          <a:chExt cx="0" cy="0"/>
        </a:xfrm>
      </p:grpSpPr>
      <p:sp>
        <p:nvSpPr>
          <p:cNvPr id="123" name="Google Shape;123;p14"/>
          <p:cNvSpPr txBox="1"/>
          <p:nvPr/>
        </p:nvSpPr>
        <p:spPr>
          <a:xfrm>
            <a:off x="385375" y="2538350"/>
            <a:ext cx="55191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000000"/>
              </a:buClr>
              <a:buSzPts val="1100"/>
              <a:buFont typeface="Arial"/>
              <a:buNone/>
            </a:pPr>
            <a:r>
              <a:rPr lang="en" sz="2800">
                <a:solidFill>
                  <a:schemeClr val="lt1"/>
                </a:solidFill>
                <a:latin typeface="Google Sans"/>
                <a:ea typeface="Google Sans"/>
                <a:cs typeface="Google Sans"/>
                <a:sym typeface="Google Sans"/>
              </a:rPr>
              <a:t>Make a list of </a:t>
            </a:r>
            <a:r>
              <a:rPr b="1" lang="en" sz="2800">
                <a:solidFill>
                  <a:schemeClr val="lt1"/>
                </a:solidFill>
                <a:latin typeface="Google Sans"/>
                <a:ea typeface="Google Sans"/>
                <a:cs typeface="Google Sans"/>
                <a:sym typeface="Google Sans"/>
              </a:rPr>
              <a:t>pros</a:t>
            </a:r>
            <a:r>
              <a:rPr lang="en" sz="2800">
                <a:solidFill>
                  <a:schemeClr val="lt1"/>
                </a:solidFill>
                <a:latin typeface="Google Sans"/>
                <a:ea typeface="Google Sans"/>
                <a:cs typeface="Google Sans"/>
                <a:sym typeface="Google Sans"/>
              </a:rPr>
              <a:t> and </a:t>
            </a:r>
            <a:r>
              <a:rPr b="1" lang="en" sz="2800">
                <a:solidFill>
                  <a:schemeClr val="lt1"/>
                </a:solidFill>
                <a:latin typeface="Google Sans"/>
                <a:ea typeface="Google Sans"/>
                <a:cs typeface="Google Sans"/>
                <a:sym typeface="Google Sans"/>
              </a:rPr>
              <a:t>cons</a:t>
            </a:r>
            <a:r>
              <a:rPr lang="en" sz="2800">
                <a:solidFill>
                  <a:schemeClr val="lt1"/>
                </a:solidFill>
                <a:latin typeface="Google Sans"/>
                <a:ea typeface="Google Sans"/>
                <a:cs typeface="Google Sans"/>
                <a:sym typeface="Google Sans"/>
              </a:rPr>
              <a:t> for each person to decide who to ask.</a:t>
            </a:r>
            <a:endParaRPr sz="2800">
              <a:solidFill>
                <a:schemeClr val="lt1"/>
              </a:solidFill>
              <a:latin typeface="Google Sans"/>
              <a:ea typeface="Google Sans"/>
              <a:cs typeface="Google Sans"/>
              <a:sym typeface="Google Sans"/>
            </a:endParaRPr>
          </a:p>
        </p:txBody>
      </p:sp>
      <p:sp>
        <p:nvSpPr>
          <p:cNvPr id="124" name="Google Shape;124;p14"/>
          <p:cNvSpPr txBox="1"/>
          <p:nvPr>
            <p:ph type="title"/>
          </p:nvPr>
        </p:nvSpPr>
        <p:spPr>
          <a:xfrm>
            <a:off x="385375" y="370650"/>
            <a:ext cx="5519100" cy="191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Would you ask your _______ for advice about _______?</a:t>
            </a:r>
            <a:endParaRPr>
              <a:solidFill>
                <a:schemeClr val="lt1"/>
              </a:solidFill>
            </a:endParaRPr>
          </a:p>
        </p:txBody>
      </p:sp>
      <p:sp>
        <p:nvSpPr>
          <p:cNvPr id="125" name="Google Shape;125;p14"/>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26" name="Google Shape;126;p14"/>
          <p:cNvGrpSpPr/>
          <p:nvPr/>
        </p:nvGrpSpPr>
        <p:grpSpPr>
          <a:xfrm>
            <a:off x="379916" y="4579468"/>
            <a:ext cx="2000359" cy="285300"/>
            <a:chOff x="379916" y="4579468"/>
            <a:chExt cx="2000359" cy="285300"/>
          </a:xfrm>
        </p:grpSpPr>
        <p:cxnSp>
          <p:nvCxnSpPr>
            <p:cNvPr id="127" name="Google Shape;127;p14"/>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28" name="Google Shape;128;p14"/>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29" name="Google Shape;129;p14"/>
            <p:cNvPicPr preferRelativeResize="0"/>
            <p:nvPr/>
          </p:nvPicPr>
          <p:blipFill>
            <a:blip r:embed="rId4">
              <a:alphaModFix/>
            </a:blip>
            <a:stretch>
              <a:fillRect/>
            </a:stretch>
          </p:blipFill>
          <p:spPr>
            <a:xfrm>
              <a:off x="1286950" y="4643495"/>
              <a:ext cx="1093325" cy="176575"/>
            </a:xfrm>
            <a:prstGeom prst="rect">
              <a:avLst/>
            </a:prstGeom>
            <a:noFill/>
            <a:ln>
              <a:noFill/>
            </a:ln>
          </p:spPr>
        </p:pic>
      </p:grpSp>
      <p:grpSp>
        <p:nvGrpSpPr>
          <p:cNvPr id="130" name="Google Shape;130;p14"/>
          <p:cNvGrpSpPr/>
          <p:nvPr/>
        </p:nvGrpSpPr>
        <p:grpSpPr>
          <a:xfrm>
            <a:off x="6016250" y="788319"/>
            <a:ext cx="2730000" cy="3363600"/>
            <a:chOff x="6016250" y="788319"/>
            <a:chExt cx="2730000" cy="3363600"/>
          </a:xfrm>
        </p:grpSpPr>
        <p:sp>
          <p:nvSpPr>
            <p:cNvPr id="131" name="Google Shape;131;p14"/>
            <p:cNvSpPr/>
            <p:nvPr/>
          </p:nvSpPr>
          <p:spPr>
            <a:xfrm rot="-285715">
              <a:off x="6143528" y="885599"/>
              <a:ext cx="2475445" cy="3169040"/>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14"/>
            <p:cNvPicPr preferRelativeResize="0"/>
            <p:nvPr/>
          </p:nvPicPr>
          <p:blipFill>
            <a:blip r:embed="rId5">
              <a:alphaModFix/>
            </a:blip>
            <a:stretch>
              <a:fillRect/>
            </a:stretch>
          </p:blipFill>
          <p:spPr>
            <a:xfrm>
              <a:off x="7889628" y="879484"/>
              <a:ext cx="684725" cy="721262"/>
            </a:xfrm>
            <a:prstGeom prst="rect">
              <a:avLst/>
            </a:prstGeom>
            <a:noFill/>
            <a:ln>
              <a:noFill/>
            </a:ln>
          </p:spPr>
        </p:pic>
        <p:pic>
          <p:nvPicPr>
            <p:cNvPr id="133" name="Google Shape;133;p14"/>
            <p:cNvPicPr preferRelativeResize="0"/>
            <p:nvPr/>
          </p:nvPicPr>
          <p:blipFill rotWithShape="1">
            <a:blip r:embed="rId6">
              <a:alphaModFix amt="31000"/>
            </a:blip>
            <a:srcRect b="29" l="0" r="0" t="29"/>
            <a:stretch/>
          </p:blipFill>
          <p:spPr>
            <a:xfrm rot="1117733">
              <a:off x="6321482" y="1409645"/>
              <a:ext cx="2119537" cy="163626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