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Google Sans SemiBold"/>
      <p:regular r:id="rId38"/>
      <p:bold r:id="rId39"/>
      <p:italic r:id="rId40"/>
      <p:boldItalic r:id="rId41"/>
    </p:embeddedFont>
    <p:embeddedFont>
      <p:font typeface="Google Sans"/>
      <p:regular r:id="rId42"/>
      <p:bold r:id="rId43"/>
      <p:italic r:id="rId44"/>
      <p:boldItalic r:id="rId45"/>
    </p:embeddedFont>
    <p:embeddedFont>
      <p:font typeface="Google Sans Medium"/>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guide id="5" orient="horz" pos="628">
          <p15:clr>
            <a:srgbClr val="9AA0A6"/>
          </p15:clr>
        </p15:guide>
        <p15:guide id="6" orient="horz" pos="72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 pos="628" orient="horz"/>
        <p:guide pos="72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SemiBold-italic.fntdata"/><Relationship Id="rId42" Type="http://schemas.openxmlformats.org/officeDocument/2006/relationships/font" Target="fonts/GoogleSans-regular.fntdata"/><Relationship Id="rId41" Type="http://schemas.openxmlformats.org/officeDocument/2006/relationships/font" Target="fonts/GoogleSansSemiBold-boldItalic.fntdata"/><Relationship Id="rId44" Type="http://schemas.openxmlformats.org/officeDocument/2006/relationships/font" Target="fonts/GoogleSans-italic.fntdata"/><Relationship Id="rId43" Type="http://schemas.openxmlformats.org/officeDocument/2006/relationships/font" Target="fonts/GoogleSans-bold.fntdata"/><Relationship Id="rId46" Type="http://schemas.openxmlformats.org/officeDocument/2006/relationships/font" Target="fonts/GoogleSansMedium-regular.fntdata"/><Relationship Id="rId45" Type="http://schemas.openxmlformats.org/officeDocument/2006/relationships/font" Target="fonts/Google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GoogleSansMedium-italic.fntdata"/><Relationship Id="rId47" Type="http://schemas.openxmlformats.org/officeDocument/2006/relationships/font" Target="fonts/GoogleSansMedium-bold.fntdata"/><Relationship Id="rId49" Type="http://schemas.openxmlformats.org/officeDocument/2006/relationships/font" Target="fonts/GoogleSans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GoogleSansSemiBold-bold.fntdata"/><Relationship Id="rId38" Type="http://schemas.openxmlformats.org/officeDocument/2006/relationships/font" Target="fonts/GoogleSansSemiBold-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b29c71449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b29c71449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02ab308c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202ab308c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b29c71449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b29c71449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02ab308cf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02ab308cf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b29c71449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b29c71449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Recap this activity from the previous lesson focussing on the ‘Let’s Talk’ section on pages 108-109.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523f0080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523f0080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Can children come up with any other phrases they can use to refuse an uncomfortable picture or video?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Practise saying them to different members of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b29c71449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b29c71449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Discuss some words that can be used to refuse an uncomfortable picture or video.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example: “Please stop.” “I don’t like that.” “I don’t want to watch this.”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i="1" lang="en" sz="1000">
                <a:solidFill>
                  <a:schemeClr val="dk1"/>
                </a:solidFill>
                <a:latin typeface="Google Sans"/>
                <a:ea typeface="Google Sans"/>
                <a:cs typeface="Google Sans"/>
                <a:sym typeface="Google Sans"/>
              </a:rPr>
              <a:t>(Record ideas on the board.)</a:t>
            </a:r>
            <a:endParaRPr i="1"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Practise saying some of these phrases. Say them to your partner.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make it hard to refuse? (‘If the other person won’t listen.’ ‘If they keep showing you similar things.’ ‘If you’re afraid or embarrassed to refuse.’ ‘If the other person is older.’)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Sometimes, you might accidentally see something upsetting when you’re using a phone, tablet or computer by yourself.</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should you do if you accidentally see something like this?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if somebody showed it to you?</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you can’t or don’t want to refuse, you can report what happened to an adult you trust. Adults will help take care of you and keep you safe. Who are some adults you trust?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Now we’re going to practise reporting to an adult.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dadc8da6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dadc8da6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Explain the rules to the class, you may wish to model this first: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‘I’ll read a scenario.’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 ‘I’ll play music for 30 seconds.’</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C. ‘While the music is playing, walk around and think about what you’d say while reporting the scenario to an adult.’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 ‘When the music stops, find a partner and practise reporting with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Choose a scenario and start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Stop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Listen to pupils as they practise. Choose one pair to demonstrate what they said tothe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Call on a few other pupils at random to tell the class what they’d do in this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6. Repeat steps 2−5 for other scenarios, as time allows.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dadc8da6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dadc8da6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Explain the rules to the class, you may wish to model this first: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‘I’ll read a scenario.’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 ‘I’ll play music for 30 seconds.’</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C. ‘While the music is playing, walk around and think about what you’d say while reporting the scenario to an adult.’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 ‘When the music stops, find a partner and practise reporting with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Choose a scenario and start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Stop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Listen to pupils as they practise. Choose one pair to demonstrate what they said tothe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Call on a few other pupils at random to tell the class what they’d do in this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6. Repeat steps 2−5 for other scenarios, as time allows.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3dadc8da64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3dadc8da64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Explain the rules to the class, you may wish to model this first: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‘I’ll read a scenario.’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 ‘I’ll play music for 30 seconds.’</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C. ‘While the music is playing, walk around and think about what you’d say while reporting the scenario to an adult.’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 ‘When the music stops, find a partner and practise reporting with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Choose a scenario and start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Stop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Listen to pupils as they practise. Choose one pair to demonstrate what they said tothe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Call on a few other pupils at random to tell the class what they’d do in this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6. Repeat steps 2−5 for other scenarios, as time allows.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3b29c7144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3b29c7144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rgbClr val="666666"/>
                </a:solidFill>
                <a:latin typeface="Google Sans"/>
                <a:ea typeface="Google Sans"/>
                <a:cs typeface="Google Sans"/>
                <a:sym typeface="Google Sans"/>
              </a:rPr>
              <a:t>Baseline activity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Recap prior to learning – what does it mean to be brave?</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0" lvl="0" marL="0" rtl="0" algn="l">
              <a:spcBef>
                <a:spcPts val="1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dadc8da64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dadc8da64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Explain the rules to the class, you may wish to model this first: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‘I’ll read a scenario.’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 ‘I’ll play music for 30 seconds.’</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C. ‘While the music is playing, walk around and think about what you’d say while reporting the scenario to an adult.’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 ‘When the music stops, find a partner and practise reporting with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Choose a scenario and start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Stop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Listen to pupils as they practise. Choose one pair to demonstrate what they said tothe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Call on a few other pupils at random to tell the class what they’d do in this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6. Repeat steps 2−5 for other scenarios, as time allows.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dadc8da64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3dadc8da64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Explain the rules to the class, you may wish to model this first: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‘I’ll read a scenario.’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 ‘I’ll play music for 30 seconds.’</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C. ‘While the music is playing, walk around and think about what you’d say while reporting the scenario to an adult.’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 ‘When the music stops, find a partner and practise reporting with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Choose a scenario and start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Stop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Listen to pupils as they practise. Choose one pair to demonstrate what they said tothe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Call on a few other pupils at random to tell the class what they’d do in this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6. Repeat steps 2−5 for other scenarios, as time allows.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523f0080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523f0080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teaches children what else they can do if they come across something upsetting or unkind online by reporting it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You will be showing where community guidelines can be found and how to report things on websites that children are familiar with.</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feae78e8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feae78e8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Using a school device to demonstrate where to go to report inappropriate content and behaviour in apps, the class considers various types of content, decides whether to report it and talks about why or why not.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lesson teaches children what to look out for when online if they want to report something – and where the community rules are for a number of familiar websites.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It is also worth informing the children of reporting websites such as CEOP or NSPCC.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b29c71449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b29c71449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Using a school device to demonstrate where to go to report inappropriate content and behaviour in apps, the class considers various types of content, decides whether to report it and talks about why or why not.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lesson teaches children what to look out for when online if they want to report something – and where the community rules are for a number of familiar websites.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It is also worth informing the children of reporting websites such as CEOP or NSPCC.</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02ab308cf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02ab308cf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02ab308cf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02ab308cf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02ab308cf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02ab308cf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202ab308cf_1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202ab308cf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202ab308cf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202ab308cf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b29c7144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b29c7144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rgbClr val="666666"/>
                </a:solidFill>
                <a:latin typeface="Google Sans"/>
                <a:ea typeface="Google Sans"/>
                <a:cs typeface="Google Sans"/>
                <a:sym typeface="Google Sans"/>
              </a:rPr>
              <a:t>Baseline activity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What do we do when we see something unkind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How about when we see something we don’t like?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202ab308cf_1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202ab308cf_1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3b29c71449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3b29c71449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6 - </a:t>
            </a:r>
            <a:r>
              <a:rPr b="1" lang="en" sz="1000">
                <a:solidFill>
                  <a:srgbClr val="666666"/>
                </a:solidFill>
                <a:latin typeface="Google Sans"/>
                <a:ea typeface="Google Sans"/>
                <a:cs typeface="Google Sans"/>
                <a:sym typeface="Google Sans"/>
              </a:rPr>
              <a:t>Report it online too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children to read each scenario and raise your hand if you’d report it in the app or service where you found it.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Explain why you would or wouldn’t report it.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that there is seldom one right choice to make, which is why discussion is helpful. No one should feel bad about what they chose to do. Even adults don’t always know when or how to report.)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523f0080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3523f0080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you have it, add to the flipchart list from lesson 5 – the key things children can do or say when they see upsetting stuff online. If not, then create a new list with additional things learned in this lesson.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Children find the community guidelines for their favourite websites and learn how to report things on these websites.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They could make a poster of how to report things on these popular websites to be displayed in the classroom/school.</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b29c7144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b29c7144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000">
                <a:solidFill>
                  <a:srgbClr val="666666"/>
                </a:solidFill>
                <a:latin typeface="Google Sans"/>
                <a:ea typeface="Google Sans"/>
                <a:cs typeface="Google Sans"/>
                <a:sym typeface="Google Sans"/>
              </a:rPr>
              <a:t>Baseline activity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Children practise being brave and calling out the behaviours or what they have seen with roleplay.</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b29c71449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b29c71449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One piece of advice that appears consistently throughout these lessons is: if pupils come across something that makes them feel uncomfortable or worse, encourage them to report it – be brave and talk to someone they trust who can help, including you, the headteacher, or their parent.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Children may feel that ‘telling on’ someone else is not a good thing and has been discouraged in the past. This is not the case when online and we need to be actively encouraging pupils to ‘talk it out’ when they come across things online that they do not like or makes them feel uncomfortable.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This is a great lesson for assessment in all areas of the Be Internet Legends curriculum.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02ab308c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02ab308c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02ab308c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02ab308c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02ab308cf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02ab308cf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02ab308cf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02ab308cf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5 - </a:t>
            </a:r>
            <a:r>
              <a:rPr b="1" lang="en" sz="1000">
                <a:solidFill>
                  <a:srgbClr val="666666"/>
                </a:solidFill>
                <a:latin typeface="Google Sans"/>
                <a:ea typeface="Google Sans"/>
                <a:cs typeface="Google Sans"/>
                <a:sym typeface="Google Sans"/>
              </a:rPr>
              <a:t>When to get help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Work through the scenarios in the handout and discuss with children what they would do.	</a:t>
            </a:r>
            <a:endParaRPr sz="1000">
              <a:solidFill>
                <a:srgbClr val="666666"/>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7"/>
          <p:cNvPicPr preferRelativeResize="0"/>
          <p:nvPr/>
        </p:nvPicPr>
        <p:blipFill rotWithShape="1">
          <a:blip r:embed="rId3">
            <a:alphaModFix/>
          </a:blip>
          <a:srcRect b="0" l="159" r="159" t="0"/>
          <a:stretch/>
        </p:blipFill>
        <p:spPr>
          <a:xfrm>
            <a:off x="3526675" y="0"/>
            <a:ext cx="5127219" cy="5143503"/>
          </a:xfrm>
          <a:prstGeom prst="rect">
            <a:avLst/>
          </a:prstGeom>
          <a:noFill/>
          <a:ln>
            <a:noFill/>
          </a:ln>
        </p:spPr>
      </p:pic>
      <p:sp>
        <p:nvSpPr>
          <p:cNvPr id="50" name="Google Shape;50;p7"/>
          <p:cNvSpPr txBox="1"/>
          <p:nvPr/>
        </p:nvSpPr>
        <p:spPr>
          <a:xfrm>
            <a:off x="338853" y="1125575"/>
            <a:ext cx="55332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 sz="5550">
                <a:solidFill>
                  <a:schemeClr val="accent1"/>
                </a:solidFill>
                <a:latin typeface="Google Sans"/>
                <a:ea typeface="Google Sans"/>
                <a:cs typeface="Google Sans"/>
                <a:sym typeface="Google Sans"/>
              </a:rPr>
              <a:t>Speak Up </a:t>
            </a:r>
            <a:br>
              <a:rPr b="1" lang="en" sz="5550">
                <a:solidFill>
                  <a:schemeClr val="accent1"/>
                </a:solidFill>
                <a:latin typeface="Google Sans"/>
                <a:ea typeface="Google Sans"/>
                <a:cs typeface="Google Sans"/>
                <a:sym typeface="Google Sans"/>
              </a:rPr>
            </a:br>
            <a:r>
              <a:rPr b="1" lang="en" sz="5550">
                <a:solidFill>
                  <a:schemeClr val="accent1"/>
                </a:solidFill>
                <a:latin typeface="Google Sans"/>
                <a:ea typeface="Google Sans"/>
                <a:cs typeface="Google Sans"/>
                <a:sym typeface="Google Sans"/>
              </a:rPr>
              <a:t>&amp; Report It</a:t>
            </a:r>
            <a:endParaRPr b="1" sz="5000">
              <a:solidFill>
                <a:srgbClr val="4285F4"/>
              </a:solidFill>
              <a:latin typeface="Google Sans"/>
              <a:ea typeface="Google Sans"/>
              <a:cs typeface="Google Sans"/>
              <a:sym typeface="Google Sans"/>
            </a:endParaRPr>
          </a:p>
        </p:txBody>
      </p:sp>
      <p:sp>
        <p:nvSpPr>
          <p:cNvPr id="51" name="Google Shape;51;p7"/>
          <p:cNvSpPr txBox="1"/>
          <p:nvPr/>
        </p:nvSpPr>
        <p:spPr>
          <a:xfrm>
            <a:off x="371328" y="3215125"/>
            <a:ext cx="55332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800">
                <a:solidFill>
                  <a:schemeClr val="accent5"/>
                </a:solidFill>
                <a:latin typeface="Google Sans SemiBold"/>
                <a:ea typeface="Google Sans SemiBold"/>
                <a:cs typeface="Google Sans SemiBold"/>
                <a:sym typeface="Google Sans SemiBold"/>
              </a:rPr>
              <a:t>How to make things stop</a:t>
            </a:r>
            <a:endParaRPr sz="1800">
              <a:solidFill>
                <a:srgbClr val="5F6368"/>
              </a:solidFill>
              <a:latin typeface="Google Sans SemiBold"/>
              <a:ea typeface="Google Sans SemiBold"/>
              <a:cs typeface="Google Sans SemiBold"/>
              <a:sym typeface="Google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8" name="Shape 118"/>
        <p:cNvGrpSpPr/>
        <p:nvPr/>
      </p:nvGrpSpPr>
      <p:grpSpPr>
        <a:xfrm>
          <a:off x="0" y="0"/>
          <a:ext cx="0" cy="0"/>
          <a:chOff x="0" y="0"/>
          <a:chExt cx="0" cy="0"/>
        </a:xfrm>
      </p:grpSpPr>
      <p:sp>
        <p:nvSpPr>
          <p:cNvPr id="119" name="Google Shape;119;p16"/>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5</a:t>
            </a:r>
            <a:endParaRPr b="1" sz="4400">
              <a:solidFill>
                <a:schemeClr val="lt1"/>
              </a:solidFill>
              <a:latin typeface="Google Sans"/>
              <a:ea typeface="Google Sans"/>
              <a:cs typeface="Google Sans"/>
              <a:sym typeface="Google Sans"/>
            </a:endParaRPr>
          </a:p>
        </p:txBody>
      </p:sp>
      <p:sp>
        <p:nvSpPr>
          <p:cNvPr id="120" name="Google Shape;120;p16"/>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rot="175">
            <a:off x="1629400" y="1178275"/>
            <a:ext cx="5876700" cy="200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A friend shows you a video that’s</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really violent</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 someone gets hurt in it.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chemeClr val="accent3"/>
                </a:solidFill>
                <a:latin typeface="Google Sans Medium"/>
                <a:ea typeface="Google Sans Medium"/>
                <a:cs typeface="Google Sans Medium"/>
                <a:sym typeface="Google Sans Medium"/>
              </a:rPr>
              <a:t>What do you do?</a:t>
            </a:r>
            <a:endParaRPr sz="3000">
              <a:solidFill>
                <a:schemeClr val="accent3"/>
              </a:solidFill>
              <a:latin typeface="Google Sans Medium"/>
              <a:ea typeface="Google Sans Medium"/>
              <a:cs typeface="Google Sans Medium"/>
              <a:sym typeface="Google Sa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F24"/>
        </a:solidFill>
      </p:bgPr>
    </p:bg>
    <p:spTree>
      <p:nvGrpSpPr>
        <p:cNvPr id="125" name="Shape 125"/>
        <p:cNvGrpSpPr/>
        <p:nvPr/>
      </p:nvGrpSpPr>
      <p:grpSpPr>
        <a:xfrm>
          <a:off x="0" y="0"/>
          <a:ext cx="0" cy="0"/>
          <a:chOff x="0" y="0"/>
          <a:chExt cx="0" cy="0"/>
        </a:xfrm>
      </p:grpSpPr>
      <p:sp>
        <p:nvSpPr>
          <p:cNvPr id="126" name="Google Shape;126;p17"/>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6</a:t>
            </a:r>
            <a:endParaRPr b="1" sz="4400">
              <a:solidFill>
                <a:schemeClr val="lt1"/>
              </a:solidFill>
              <a:latin typeface="Google Sans"/>
              <a:ea typeface="Google Sans"/>
              <a:cs typeface="Google Sans"/>
              <a:sym typeface="Google Sans"/>
            </a:endParaRPr>
          </a:p>
        </p:txBody>
      </p:sp>
      <p:sp>
        <p:nvSpPr>
          <p:cNvPr id="127" name="Google Shape;127;p17"/>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rot="175">
            <a:off x="1629400" y="1178275"/>
            <a:ext cx="5876700" cy="200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You want to do something about a</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comment</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you see online that’s</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really mean</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chemeClr val="accent3"/>
                </a:solidFill>
                <a:latin typeface="Google Sans Medium"/>
                <a:ea typeface="Google Sans Medium"/>
                <a:cs typeface="Google Sans Medium"/>
                <a:sym typeface="Google Sans Medium"/>
              </a:rPr>
              <a:t>What do you do?</a:t>
            </a:r>
            <a:endParaRPr sz="3000">
              <a:solidFill>
                <a:schemeClr val="accent3"/>
              </a:solidFill>
              <a:latin typeface="Google Sans Medium"/>
              <a:ea typeface="Google Sans Medium"/>
              <a:cs typeface="Google Sans Medium"/>
              <a:sym typeface="Google Sa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F24"/>
        </a:solidFill>
      </p:bgPr>
    </p:bg>
    <p:spTree>
      <p:nvGrpSpPr>
        <p:cNvPr id="132" name="Shape 132"/>
        <p:cNvGrpSpPr/>
        <p:nvPr/>
      </p:nvGrpSpPr>
      <p:grpSpPr>
        <a:xfrm>
          <a:off x="0" y="0"/>
          <a:ext cx="0" cy="0"/>
          <a:chOff x="0" y="0"/>
          <a:chExt cx="0" cy="0"/>
        </a:xfrm>
      </p:grpSpPr>
      <p:sp>
        <p:nvSpPr>
          <p:cNvPr id="133" name="Google Shape;133;p18"/>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7</a:t>
            </a:r>
            <a:endParaRPr b="1" sz="4400">
              <a:solidFill>
                <a:schemeClr val="lt1"/>
              </a:solidFill>
              <a:latin typeface="Google Sans"/>
              <a:ea typeface="Google Sans"/>
              <a:cs typeface="Google Sans"/>
              <a:sym typeface="Google Sans"/>
            </a:endParaRPr>
          </a:p>
        </p:txBody>
      </p:sp>
      <p:sp>
        <p:nvSpPr>
          <p:cNvPr id="134" name="Google Shape;134;p18"/>
          <p:cNvSpPr/>
          <p:nvPr/>
        </p:nvSpPr>
        <p:spPr>
          <a:xfrm>
            <a:off x="1435800" y="510275"/>
            <a:ext cx="6272400" cy="3444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txBox="1"/>
          <p:nvPr/>
        </p:nvSpPr>
        <p:spPr>
          <a:xfrm rot="175">
            <a:off x="1633650" y="1024175"/>
            <a:ext cx="5876700" cy="2416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Someone on the playground starts</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making fun of another child</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because they don’t have a phone, and</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they are really sad</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chemeClr val="accent3"/>
                </a:solidFill>
                <a:latin typeface="Google Sans Medium"/>
                <a:ea typeface="Google Sans Medium"/>
                <a:cs typeface="Google Sans Medium"/>
                <a:sym typeface="Google Sans Medium"/>
              </a:rPr>
              <a:t>What do you do about that?</a:t>
            </a:r>
            <a:endParaRPr sz="3000">
              <a:solidFill>
                <a:schemeClr val="accent3"/>
              </a:solidFill>
              <a:latin typeface="Google Sans Medium"/>
              <a:ea typeface="Google Sans Medium"/>
              <a:cs typeface="Google Sans Medium"/>
              <a:sym typeface="Google Sans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F24"/>
        </a:solidFill>
      </p:bgPr>
    </p:bg>
    <p:spTree>
      <p:nvGrpSpPr>
        <p:cNvPr id="139" name="Shape 139"/>
        <p:cNvGrpSpPr/>
        <p:nvPr/>
      </p:nvGrpSpPr>
      <p:grpSpPr>
        <a:xfrm>
          <a:off x="0" y="0"/>
          <a:ext cx="0" cy="0"/>
          <a:chOff x="0" y="0"/>
          <a:chExt cx="0" cy="0"/>
        </a:xfrm>
      </p:grpSpPr>
      <p:sp>
        <p:nvSpPr>
          <p:cNvPr id="140" name="Google Shape;140;p1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8</a:t>
            </a:r>
            <a:endParaRPr b="1" sz="4400">
              <a:solidFill>
                <a:schemeClr val="lt1"/>
              </a:solidFill>
              <a:latin typeface="Google Sans"/>
              <a:ea typeface="Google Sans"/>
              <a:cs typeface="Google Sans"/>
              <a:sym typeface="Google Sans"/>
            </a:endParaRPr>
          </a:p>
        </p:txBody>
      </p:sp>
      <p:sp>
        <p:nvSpPr>
          <p:cNvPr id="141" name="Google Shape;141;p19"/>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rot="175">
            <a:off x="1629400" y="1255225"/>
            <a:ext cx="58767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1200"/>
              </a:spcAft>
              <a:buNone/>
            </a:pPr>
            <a:r>
              <a:rPr lang="en" sz="3000">
                <a:solidFill>
                  <a:srgbClr val="3C4043"/>
                </a:solidFill>
                <a:latin typeface="Google Sans Medium"/>
                <a:ea typeface="Google Sans Medium"/>
                <a:cs typeface="Google Sans Medium"/>
                <a:sym typeface="Google Sans Medium"/>
              </a:rPr>
              <a:t>You’re watching a video of cartoon characters and all of a sudden</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something really scary pops up</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in the middle of it.</a:t>
            </a:r>
            <a:endParaRPr sz="42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0"/>
          <p:cNvSpPr txBox="1"/>
          <p:nvPr/>
        </p:nvSpPr>
        <p:spPr>
          <a:xfrm>
            <a:off x="385375" y="370650"/>
            <a:ext cx="5519100" cy="60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Let’s talk!</a:t>
            </a:r>
            <a:endParaRPr b="1" sz="4400">
              <a:solidFill>
                <a:schemeClr val="accent1"/>
              </a:solidFill>
              <a:latin typeface="Google Sans"/>
              <a:ea typeface="Google Sans"/>
              <a:cs typeface="Google Sans"/>
              <a:sym typeface="Google Sans"/>
            </a:endParaRPr>
          </a:p>
        </p:txBody>
      </p:sp>
      <p:sp>
        <p:nvSpPr>
          <p:cNvPr id="148" name="Google Shape;148;p20"/>
          <p:cNvSpPr txBox="1"/>
          <p:nvPr/>
        </p:nvSpPr>
        <p:spPr>
          <a:xfrm>
            <a:off x="385375" y="980250"/>
            <a:ext cx="5519100" cy="775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rgbClr val="3C4043"/>
                </a:solidFill>
                <a:latin typeface="Google Sans Medium"/>
                <a:ea typeface="Google Sans Medium"/>
                <a:cs typeface="Google Sans Medium"/>
                <a:sym typeface="Google Sans Medium"/>
              </a:rPr>
              <a:t>Looking at pictures or </a:t>
            </a:r>
            <a:br>
              <a:rPr lang="en" sz="2800">
                <a:solidFill>
                  <a:srgbClr val="3C4043"/>
                </a:solidFill>
                <a:latin typeface="Google Sans Medium"/>
                <a:ea typeface="Google Sans Medium"/>
                <a:cs typeface="Google Sans Medium"/>
                <a:sym typeface="Google Sans Medium"/>
              </a:rPr>
            </a:br>
            <a:r>
              <a:rPr lang="en" sz="2800">
                <a:solidFill>
                  <a:srgbClr val="3C4043"/>
                </a:solidFill>
                <a:latin typeface="Google Sans Medium"/>
                <a:ea typeface="Google Sans Medium"/>
                <a:cs typeface="Google Sans Medium"/>
                <a:sym typeface="Google Sans Medium"/>
              </a:rPr>
              <a:t>watching videos can be fun!</a:t>
            </a:r>
            <a:endParaRPr sz="2800">
              <a:solidFill>
                <a:srgbClr val="3C4043"/>
              </a:solidFill>
              <a:latin typeface="Google Sans Medium"/>
              <a:ea typeface="Google Sans Medium"/>
              <a:cs typeface="Google Sans Medium"/>
              <a:sym typeface="Google Sans Medium"/>
            </a:endParaRPr>
          </a:p>
        </p:txBody>
      </p:sp>
      <p:sp>
        <p:nvSpPr>
          <p:cNvPr id="149" name="Google Shape;149;p20"/>
          <p:cNvSpPr/>
          <p:nvPr/>
        </p:nvSpPr>
        <p:spPr>
          <a:xfrm flipH="1" rot="10800000">
            <a:off x="6037675" y="12"/>
            <a:ext cx="3129787" cy="5143413"/>
          </a:xfrm>
          <a:custGeom>
            <a:rect b="b" l="l" r="r" t="t"/>
            <a:pathLst>
              <a:path extrusionOk="0" h="209529" w="118362">
                <a:moveTo>
                  <a:pt x="118362" y="0"/>
                </a:moveTo>
                <a:lnTo>
                  <a:pt x="0" y="0"/>
                </a:lnTo>
                <a:lnTo>
                  <a:pt x="39454" y="209529"/>
                </a:lnTo>
                <a:lnTo>
                  <a:pt x="118139" y="209529"/>
                </a:lnTo>
                <a:close/>
              </a:path>
            </a:pathLst>
          </a:custGeom>
          <a:solidFill>
            <a:schemeClr val="accent1"/>
          </a:solidFill>
          <a:ln>
            <a:noFill/>
          </a:ln>
        </p:spPr>
      </p:sp>
      <p:pic>
        <p:nvPicPr>
          <p:cNvPr id="150" name="Google Shape;150;p20"/>
          <p:cNvPicPr preferRelativeResize="0"/>
          <p:nvPr/>
        </p:nvPicPr>
        <p:blipFill rotWithShape="1">
          <a:blip r:embed="rId3">
            <a:alphaModFix/>
          </a:blip>
          <a:srcRect b="0" l="0" r="0" t="0"/>
          <a:stretch/>
        </p:blipFill>
        <p:spPr>
          <a:xfrm rot="146929">
            <a:off x="5664079" y="1509739"/>
            <a:ext cx="3227793" cy="2689357"/>
          </a:xfrm>
          <a:prstGeom prst="rect">
            <a:avLst/>
          </a:prstGeom>
          <a:noFill/>
          <a:ln>
            <a:noFill/>
          </a:ln>
        </p:spPr>
      </p:pic>
      <p:pic>
        <p:nvPicPr>
          <p:cNvPr id="151" name="Google Shape;151;p20"/>
          <p:cNvPicPr preferRelativeResize="0"/>
          <p:nvPr/>
        </p:nvPicPr>
        <p:blipFill rotWithShape="1">
          <a:blip r:embed="rId4">
            <a:alphaModFix/>
          </a:blip>
          <a:srcRect b="36652" l="51996" r="0" t="0"/>
          <a:stretch/>
        </p:blipFill>
        <p:spPr>
          <a:xfrm flipH="1" rot="133108">
            <a:off x="6288446" y="1373855"/>
            <a:ext cx="1711556" cy="1462673"/>
          </a:xfrm>
          <a:prstGeom prst="rect">
            <a:avLst/>
          </a:prstGeom>
          <a:noFill/>
          <a:ln>
            <a:noFill/>
          </a:ln>
        </p:spPr>
      </p:pic>
      <p:sp>
        <p:nvSpPr>
          <p:cNvPr id="152" name="Google Shape;152;p20"/>
          <p:cNvSpPr/>
          <p:nvPr/>
        </p:nvSpPr>
        <p:spPr>
          <a:xfrm>
            <a:off x="385375" y="1971375"/>
            <a:ext cx="45651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Who do you normally do this with?</a:t>
            </a:r>
            <a:endParaRPr sz="1600">
              <a:solidFill>
                <a:srgbClr val="3C4043"/>
              </a:solidFill>
              <a:latin typeface="Google Sans Medium"/>
              <a:ea typeface="Google Sans Medium"/>
              <a:cs typeface="Google Sans Medium"/>
              <a:sym typeface="Google Sans Medium"/>
            </a:endParaRPr>
          </a:p>
        </p:txBody>
      </p:sp>
      <p:sp>
        <p:nvSpPr>
          <p:cNvPr id="153" name="Google Shape;153;p20"/>
          <p:cNvSpPr/>
          <p:nvPr/>
        </p:nvSpPr>
        <p:spPr>
          <a:xfrm>
            <a:off x="385375" y="2786851"/>
            <a:ext cx="45651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What are your favourite things to watch?</a:t>
            </a:r>
            <a:endParaRPr sz="1600">
              <a:solidFill>
                <a:srgbClr val="3C4043"/>
              </a:solidFill>
              <a:latin typeface="Google Sans Medium"/>
              <a:ea typeface="Google Sans Medium"/>
              <a:cs typeface="Google Sans Medium"/>
              <a:sym typeface="Google Sans Medium"/>
            </a:endParaRPr>
          </a:p>
        </p:txBody>
      </p:sp>
      <p:sp>
        <p:nvSpPr>
          <p:cNvPr id="154" name="Google Shape;154;p20"/>
          <p:cNvSpPr/>
          <p:nvPr/>
        </p:nvSpPr>
        <p:spPr>
          <a:xfrm>
            <a:off x="385375" y="3602326"/>
            <a:ext cx="45651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How do you feel when watching these?</a:t>
            </a:r>
            <a:endParaRPr sz="1600">
              <a:solidFill>
                <a:srgbClr val="3C4043"/>
              </a:solidFill>
              <a:latin typeface="Google Sans Medium"/>
              <a:ea typeface="Google Sans Medium"/>
              <a:cs typeface="Google Sans Medium"/>
              <a:sym typeface="Google Sans Medium"/>
            </a:endParaRPr>
          </a:p>
        </p:txBody>
      </p:sp>
      <p:pic>
        <p:nvPicPr>
          <p:cNvPr id="155" name="Google Shape;155;p20"/>
          <p:cNvPicPr preferRelativeResize="0"/>
          <p:nvPr/>
        </p:nvPicPr>
        <p:blipFill>
          <a:blip r:embed="rId5">
            <a:alphaModFix/>
          </a:blip>
          <a:stretch>
            <a:fillRect/>
          </a:stretch>
        </p:blipFill>
        <p:spPr>
          <a:xfrm>
            <a:off x="5904475" y="277847"/>
            <a:ext cx="791925" cy="861901"/>
          </a:xfrm>
          <a:prstGeom prst="rect">
            <a:avLst/>
          </a:prstGeom>
          <a:noFill/>
          <a:ln>
            <a:noFill/>
          </a:ln>
        </p:spPr>
      </p:pic>
      <p:pic>
        <p:nvPicPr>
          <p:cNvPr id="156" name="Google Shape;156;p20"/>
          <p:cNvPicPr preferRelativeResize="0"/>
          <p:nvPr/>
        </p:nvPicPr>
        <p:blipFill>
          <a:blip r:embed="rId5">
            <a:alphaModFix/>
          </a:blip>
          <a:stretch>
            <a:fillRect/>
          </a:stretch>
        </p:blipFill>
        <p:spPr>
          <a:xfrm>
            <a:off x="5689971" y="169279"/>
            <a:ext cx="1131450" cy="1231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0" name="Shape 160"/>
        <p:cNvGrpSpPr/>
        <p:nvPr/>
      </p:nvGrpSpPr>
      <p:grpSpPr>
        <a:xfrm>
          <a:off x="0" y="0"/>
          <a:ext cx="0" cy="0"/>
          <a:chOff x="0" y="0"/>
          <a:chExt cx="0" cy="0"/>
        </a:xfrm>
      </p:grpSpPr>
      <p:sp>
        <p:nvSpPr>
          <p:cNvPr id="161" name="Google Shape;161;p21"/>
          <p:cNvSpPr/>
          <p:nvPr/>
        </p:nvSpPr>
        <p:spPr>
          <a:xfrm flipH="1" rot="10800000">
            <a:off x="6037675" y="12"/>
            <a:ext cx="3118543"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pic>
        <p:nvPicPr>
          <p:cNvPr id="162" name="Google Shape;162;p21"/>
          <p:cNvPicPr preferRelativeResize="0"/>
          <p:nvPr/>
        </p:nvPicPr>
        <p:blipFill rotWithShape="1">
          <a:blip r:embed="rId3">
            <a:alphaModFix/>
          </a:blip>
          <a:srcRect b="0" l="0" r="0" t="0"/>
          <a:stretch/>
        </p:blipFill>
        <p:spPr>
          <a:xfrm rot="146929">
            <a:off x="5664079" y="1509739"/>
            <a:ext cx="3227793" cy="2689357"/>
          </a:xfrm>
          <a:prstGeom prst="rect">
            <a:avLst/>
          </a:prstGeom>
          <a:noFill/>
          <a:ln>
            <a:noFill/>
          </a:ln>
        </p:spPr>
      </p:pic>
      <p:sp>
        <p:nvSpPr>
          <p:cNvPr id="163" name="Google Shape;163;p21"/>
          <p:cNvSpPr/>
          <p:nvPr/>
        </p:nvSpPr>
        <p:spPr>
          <a:xfrm>
            <a:off x="385484" y="1971375"/>
            <a:ext cx="4565100" cy="751800"/>
          </a:xfrm>
          <a:prstGeom prst="roundRect">
            <a:avLst>
              <a:gd fmla="val 16667" name="adj"/>
            </a:avLst>
          </a:prstGeom>
          <a:solidFill>
            <a:srgbClr val="FFFFFF"/>
          </a:solidFill>
          <a:ln cap="flat" cmpd="sng" w="28575">
            <a:solidFill>
              <a:schemeClr val="accent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Have you ever seen something online </a:t>
            </a:r>
            <a:br>
              <a:rPr lang="en" sz="1600">
                <a:solidFill>
                  <a:srgbClr val="3C4043"/>
                </a:solidFill>
                <a:latin typeface="Google Sans Medium"/>
                <a:ea typeface="Google Sans Medium"/>
                <a:cs typeface="Google Sans Medium"/>
                <a:sym typeface="Google Sans Medium"/>
              </a:rPr>
            </a:br>
            <a:r>
              <a:rPr lang="en" sz="1600">
                <a:solidFill>
                  <a:srgbClr val="3C4043"/>
                </a:solidFill>
                <a:latin typeface="Google Sans Medium"/>
                <a:ea typeface="Google Sans Medium"/>
                <a:cs typeface="Google Sans Medium"/>
                <a:sym typeface="Google Sans Medium"/>
              </a:rPr>
              <a:t>that made you feel upset?</a:t>
            </a:r>
            <a:endParaRPr sz="1600">
              <a:solidFill>
                <a:srgbClr val="3C4043"/>
              </a:solidFill>
              <a:latin typeface="Google Sans Medium"/>
              <a:ea typeface="Google Sans Medium"/>
              <a:cs typeface="Google Sans Medium"/>
              <a:sym typeface="Google Sans Medium"/>
            </a:endParaRPr>
          </a:p>
        </p:txBody>
      </p:sp>
      <p:sp>
        <p:nvSpPr>
          <p:cNvPr id="164" name="Google Shape;164;p21"/>
          <p:cNvSpPr txBox="1"/>
          <p:nvPr/>
        </p:nvSpPr>
        <p:spPr>
          <a:xfrm>
            <a:off x="385375" y="370650"/>
            <a:ext cx="5519100" cy="60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4400">
                <a:solidFill>
                  <a:schemeClr val="accent2"/>
                </a:solidFill>
                <a:latin typeface="Google Sans"/>
                <a:ea typeface="Google Sans"/>
                <a:cs typeface="Google Sans"/>
                <a:sym typeface="Google Sans"/>
              </a:rPr>
              <a:t>Let’s talk!</a:t>
            </a:r>
            <a:endParaRPr b="1" sz="4400">
              <a:solidFill>
                <a:schemeClr val="accent2"/>
              </a:solidFill>
              <a:latin typeface="Google Sans"/>
              <a:ea typeface="Google Sans"/>
              <a:cs typeface="Google Sans"/>
              <a:sym typeface="Google Sans"/>
            </a:endParaRPr>
          </a:p>
        </p:txBody>
      </p:sp>
      <p:sp>
        <p:nvSpPr>
          <p:cNvPr id="165" name="Google Shape;165;p21"/>
          <p:cNvSpPr txBox="1"/>
          <p:nvPr/>
        </p:nvSpPr>
        <p:spPr>
          <a:xfrm>
            <a:off x="385375" y="980250"/>
            <a:ext cx="5519100" cy="129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But sometimes it can also be boring. Or confusing. Or scary.</a:t>
            </a:r>
            <a:endParaRPr sz="28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rgbClr val="3C4043"/>
              </a:solidFill>
              <a:latin typeface="Google Sans Medium"/>
              <a:ea typeface="Google Sans Medium"/>
              <a:cs typeface="Google Sans Medium"/>
              <a:sym typeface="Google Sans Medium"/>
            </a:endParaRPr>
          </a:p>
        </p:txBody>
      </p:sp>
      <p:sp>
        <p:nvSpPr>
          <p:cNvPr id="166" name="Google Shape;166;p21"/>
          <p:cNvSpPr/>
          <p:nvPr/>
        </p:nvSpPr>
        <p:spPr>
          <a:xfrm>
            <a:off x="385375" y="2873446"/>
            <a:ext cx="4565100" cy="664500"/>
          </a:xfrm>
          <a:prstGeom prst="roundRect">
            <a:avLst>
              <a:gd fmla="val 16667" name="adj"/>
            </a:avLst>
          </a:prstGeom>
          <a:solidFill>
            <a:srgbClr val="FFFFFF"/>
          </a:solidFill>
          <a:ln cap="flat" cmpd="sng" w="28575">
            <a:solidFill>
              <a:schemeClr val="accent2"/>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What can you say to make it stop?</a:t>
            </a:r>
            <a:endParaRPr sz="1600">
              <a:solidFill>
                <a:srgbClr val="3C4043"/>
              </a:solidFill>
              <a:latin typeface="Google Sans Medium"/>
              <a:ea typeface="Google Sans Medium"/>
              <a:cs typeface="Google Sans Medium"/>
              <a:sym typeface="Google Sans Medium"/>
            </a:endParaRPr>
          </a:p>
        </p:txBody>
      </p:sp>
      <p:pic>
        <p:nvPicPr>
          <p:cNvPr id="167" name="Google Shape;167;p21"/>
          <p:cNvPicPr preferRelativeResize="0"/>
          <p:nvPr/>
        </p:nvPicPr>
        <p:blipFill rotWithShape="1">
          <a:blip r:embed="rId4">
            <a:alphaModFix/>
          </a:blip>
          <a:srcRect b="51378" l="0" r="0" t="0"/>
          <a:stretch/>
        </p:blipFill>
        <p:spPr>
          <a:xfrm rot="121538">
            <a:off x="6054579" y="1837955"/>
            <a:ext cx="1367217" cy="9805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2"/>
          <p:cNvSpPr/>
          <p:nvPr/>
        </p:nvSpPr>
        <p:spPr>
          <a:xfrm flipH="1" rot="10800000">
            <a:off x="7538151" y="12"/>
            <a:ext cx="1605876"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73" name="Google Shape;173;p22"/>
          <p:cNvSpPr txBox="1"/>
          <p:nvPr/>
        </p:nvSpPr>
        <p:spPr>
          <a:xfrm>
            <a:off x="385375" y="370650"/>
            <a:ext cx="8332200" cy="6894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3C4043"/>
              </a:solidFill>
              <a:latin typeface="Google Sans"/>
              <a:ea typeface="Google Sans"/>
              <a:cs typeface="Google Sans"/>
              <a:sym typeface="Google Sans"/>
            </a:endParaRPr>
          </a:p>
        </p:txBody>
      </p:sp>
      <p:pic>
        <p:nvPicPr>
          <p:cNvPr id="174" name="Google Shape;174;p22"/>
          <p:cNvPicPr preferRelativeResize="0"/>
          <p:nvPr/>
        </p:nvPicPr>
        <p:blipFill>
          <a:blip r:embed="rId3">
            <a:alphaModFix/>
          </a:blip>
          <a:stretch>
            <a:fillRect/>
          </a:stretch>
        </p:blipFill>
        <p:spPr>
          <a:xfrm>
            <a:off x="2494022" y="323325"/>
            <a:ext cx="556075" cy="605200"/>
          </a:xfrm>
          <a:prstGeom prst="rect">
            <a:avLst/>
          </a:prstGeom>
          <a:noFill/>
          <a:ln>
            <a:noFill/>
          </a:ln>
        </p:spPr>
      </p:pic>
      <p:sp>
        <p:nvSpPr>
          <p:cNvPr id="175" name="Google Shape;175;p22"/>
          <p:cNvSpPr txBox="1"/>
          <p:nvPr/>
        </p:nvSpPr>
        <p:spPr>
          <a:xfrm>
            <a:off x="385375" y="1100575"/>
            <a:ext cx="8332200" cy="2355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1700">
                <a:solidFill>
                  <a:srgbClr val="3C4043"/>
                </a:solidFill>
                <a:latin typeface="Google Sans"/>
                <a:ea typeface="Google Sans"/>
                <a:cs typeface="Google Sans"/>
                <a:sym typeface="Google Sans"/>
              </a:rPr>
              <a:t>What can you say to refuse an uncomfortable picture or video?</a:t>
            </a:r>
            <a:endParaRPr b="1" sz="1700">
              <a:solidFill>
                <a:srgbClr val="3C4043"/>
              </a:solidFill>
              <a:latin typeface="Google Sans"/>
              <a:ea typeface="Google Sans"/>
              <a:cs typeface="Google Sans"/>
              <a:sym typeface="Google Sans"/>
            </a:endParaRPr>
          </a:p>
        </p:txBody>
      </p:sp>
      <p:sp>
        <p:nvSpPr>
          <p:cNvPr id="176" name="Google Shape;176;p22"/>
          <p:cNvSpPr/>
          <p:nvPr/>
        </p:nvSpPr>
        <p:spPr>
          <a:xfrm>
            <a:off x="385375" y="1508135"/>
            <a:ext cx="2708100" cy="689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C4043"/>
                </a:solidFill>
                <a:latin typeface="Google Sans Medium"/>
                <a:ea typeface="Google Sans Medium"/>
                <a:cs typeface="Google Sans Medium"/>
                <a:sym typeface="Google Sans Medium"/>
              </a:rPr>
              <a:t>“Please stop.”</a:t>
            </a:r>
            <a:endParaRPr>
              <a:solidFill>
                <a:srgbClr val="3C4043"/>
              </a:solidFill>
              <a:latin typeface="Google Sans Medium"/>
              <a:ea typeface="Google Sans Medium"/>
              <a:cs typeface="Google Sans Medium"/>
              <a:sym typeface="Google Sans Medium"/>
            </a:endParaRPr>
          </a:p>
        </p:txBody>
      </p:sp>
      <p:sp>
        <p:nvSpPr>
          <p:cNvPr id="177" name="Google Shape;177;p22"/>
          <p:cNvSpPr/>
          <p:nvPr/>
        </p:nvSpPr>
        <p:spPr>
          <a:xfrm>
            <a:off x="3197422" y="1508135"/>
            <a:ext cx="2708100" cy="689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C4043"/>
                </a:solidFill>
                <a:latin typeface="Google Sans Medium"/>
                <a:ea typeface="Google Sans Medium"/>
                <a:cs typeface="Google Sans Medium"/>
                <a:sym typeface="Google Sans Medium"/>
              </a:rPr>
              <a:t>“I don’t like that.”</a:t>
            </a:r>
            <a:endParaRPr>
              <a:solidFill>
                <a:srgbClr val="3C4043"/>
              </a:solidFill>
              <a:latin typeface="Google Sans Medium"/>
              <a:ea typeface="Google Sans Medium"/>
              <a:cs typeface="Google Sans Medium"/>
              <a:sym typeface="Google Sans Medium"/>
            </a:endParaRPr>
          </a:p>
        </p:txBody>
      </p:sp>
      <p:sp>
        <p:nvSpPr>
          <p:cNvPr id="178" name="Google Shape;178;p22"/>
          <p:cNvSpPr/>
          <p:nvPr/>
        </p:nvSpPr>
        <p:spPr>
          <a:xfrm>
            <a:off x="6009469" y="1508135"/>
            <a:ext cx="2708100" cy="689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C4043"/>
                </a:solidFill>
                <a:latin typeface="Google Sans Medium"/>
                <a:ea typeface="Google Sans Medium"/>
                <a:cs typeface="Google Sans Medium"/>
                <a:sym typeface="Google Sans Medium"/>
              </a:rPr>
              <a:t>“I don’t want to watch this.”</a:t>
            </a:r>
            <a:endParaRPr>
              <a:solidFill>
                <a:srgbClr val="3C4043"/>
              </a:solidFill>
              <a:latin typeface="Google Sans Medium"/>
              <a:ea typeface="Google Sans Medium"/>
              <a:cs typeface="Google Sans Medium"/>
              <a:sym typeface="Google Sans Medium"/>
            </a:endParaRPr>
          </a:p>
        </p:txBody>
      </p:sp>
      <p:sp>
        <p:nvSpPr>
          <p:cNvPr id="179" name="Google Shape;179;p22"/>
          <p:cNvSpPr txBox="1"/>
          <p:nvPr/>
        </p:nvSpPr>
        <p:spPr>
          <a:xfrm>
            <a:off x="385375" y="2438200"/>
            <a:ext cx="8332200" cy="2355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1700">
                <a:solidFill>
                  <a:srgbClr val="3C4043"/>
                </a:solidFill>
                <a:latin typeface="Google Sans"/>
                <a:ea typeface="Google Sans"/>
                <a:cs typeface="Google Sans"/>
                <a:sym typeface="Google Sans"/>
              </a:rPr>
              <a:t>What can make it hard to refuse?</a:t>
            </a:r>
            <a:endParaRPr b="1" sz="1700">
              <a:solidFill>
                <a:srgbClr val="3C4043"/>
              </a:solidFill>
              <a:latin typeface="Google Sans"/>
              <a:ea typeface="Google Sans"/>
              <a:cs typeface="Google Sans"/>
              <a:sym typeface="Google Sans"/>
            </a:endParaRPr>
          </a:p>
        </p:txBody>
      </p:sp>
      <p:sp>
        <p:nvSpPr>
          <p:cNvPr id="180" name="Google Shape;180;p22"/>
          <p:cNvSpPr/>
          <p:nvPr/>
        </p:nvSpPr>
        <p:spPr>
          <a:xfrm>
            <a:off x="385375" y="2831050"/>
            <a:ext cx="4110900" cy="689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If the other person won’t listen.</a:t>
            </a:r>
            <a:endParaRPr sz="1500">
              <a:solidFill>
                <a:srgbClr val="3C4043"/>
              </a:solidFill>
              <a:latin typeface="Google Sans Medium"/>
              <a:ea typeface="Google Sans Medium"/>
              <a:cs typeface="Google Sans Medium"/>
              <a:sym typeface="Google Sans Medium"/>
            </a:endParaRPr>
          </a:p>
        </p:txBody>
      </p:sp>
      <p:sp>
        <p:nvSpPr>
          <p:cNvPr id="181" name="Google Shape;181;p22"/>
          <p:cNvSpPr/>
          <p:nvPr/>
        </p:nvSpPr>
        <p:spPr>
          <a:xfrm>
            <a:off x="4606763" y="2831063"/>
            <a:ext cx="4110900" cy="689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If they keep showing you similar things.</a:t>
            </a:r>
            <a:endParaRPr sz="1500">
              <a:solidFill>
                <a:srgbClr val="3C4043"/>
              </a:solidFill>
              <a:latin typeface="Google Sans Medium"/>
              <a:ea typeface="Google Sans Medium"/>
              <a:cs typeface="Google Sans Medium"/>
              <a:sym typeface="Google Sans Medium"/>
            </a:endParaRPr>
          </a:p>
        </p:txBody>
      </p:sp>
      <p:sp>
        <p:nvSpPr>
          <p:cNvPr id="182" name="Google Shape;182;p22"/>
          <p:cNvSpPr/>
          <p:nvPr/>
        </p:nvSpPr>
        <p:spPr>
          <a:xfrm>
            <a:off x="385375" y="3633806"/>
            <a:ext cx="4110900" cy="689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If you’re afraid and embarrassed to refuse.</a:t>
            </a:r>
            <a:endParaRPr sz="1500">
              <a:solidFill>
                <a:srgbClr val="3C4043"/>
              </a:solidFill>
              <a:latin typeface="Google Sans Medium"/>
              <a:ea typeface="Google Sans Medium"/>
              <a:cs typeface="Google Sans Medium"/>
              <a:sym typeface="Google Sans Medium"/>
            </a:endParaRPr>
          </a:p>
        </p:txBody>
      </p:sp>
      <p:sp>
        <p:nvSpPr>
          <p:cNvPr id="183" name="Google Shape;183;p22"/>
          <p:cNvSpPr/>
          <p:nvPr/>
        </p:nvSpPr>
        <p:spPr>
          <a:xfrm>
            <a:off x="4606763" y="3633806"/>
            <a:ext cx="4110900" cy="689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If the other person is older.</a:t>
            </a:r>
            <a:endParaRPr sz="1500">
              <a:solidFill>
                <a:srgbClr val="3C4043"/>
              </a:solidFill>
              <a:latin typeface="Google Sans Medium"/>
              <a:ea typeface="Google Sans Medium"/>
              <a:cs typeface="Google Sans Medium"/>
              <a:sym typeface="Google Sans Medium"/>
            </a:endParaRPr>
          </a:p>
        </p:txBody>
      </p:sp>
      <p:pic>
        <p:nvPicPr>
          <p:cNvPr id="184" name="Google Shape;184;p22"/>
          <p:cNvPicPr preferRelativeResize="0"/>
          <p:nvPr/>
        </p:nvPicPr>
        <p:blipFill>
          <a:blip r:embed="rId3">
            <a:alphaModFix/>
          </a:blip>
          <a:stretch>
            <a:fillRect/>
          </a:stretch>
        </p:blipFill>
        <p:spPr>
          <a:xfrm>
            <a:off x="6009472" y="323325"/>
            <a:ext cx="556075" cy="60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23"/>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90" name="Google Shape;190;p23"/>
          <p:cNvSpPr/>
          <p:nvPr/>
        </p:nvSpPr>
        <p:spPr>
          <a:xfrm>
            <a:off x="1615050" y="1245700"/>
            <a:ext cx="5913900" cy="2426400"/>
          </a:xfrm>
          <a:prstGeom prst="roundRect">
            <a:avLst>
              <a:gd fmla="val 21929"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lnSpc>
                <a:spcPct val="90000"/>
              </a:lnSpc>
              <a:spcBef>
                <a:spcPts val="0"/>
              </a:spcBef>
              <a:spcAft>
                <a:spcPts val="0"/>
              </a:spcAft>
              <a:buNone/>
            </a:pPr>
            <a:r>
              <a:rPr lang="en" sz="3000">
                <a:solidFill>
                  <a:srgbClr val="3C4043"/>
                </a:solidFill>
                <a:latin typeface="Google Sans Medium"/>
                <a:ea typeface="Google Sans Medium"/>
                <a:cs typeface="Google Sans Medium"/>
                <a:sym typeface="Google Sans Medium"/>
              </a:rPr>
              <a:t>Someone shows you clips from a comedy show </a:t>
            </a:r>
            <a:r>
              <a:rPr lang="en" sz="3000">
                <a:solidFill>
                  <a:srgbClr val="4285F4"/>
                </a:solidFill>
                <a:latin typeface="Google Sans Medium"/>
                <a:ea typeface="Google Sans Medium"/>
                <a:cs typeface="Google Sans Medium"/>
                <a:sym typeface="Google Sans Medium"/>
              </a:rPr>
              <a:t>she thinks is funny</a:t>
            </a:r>
            <a:r>
              <a:rPr lang="en" sz="3000">
                <a:solidFill>
                  <a:srgbClr val="3C4043"/>
                </a:solidFill>
                <a:latin typeface="Google Sans Medium"/>
                <a:ea typeface="Google Sans Medium"/>
                <a:cs typeface="Google Sans Medium"/>
                <a:sym typeface="Google Sans Medium"/>
              </a:rPr>
              <a:t>, but it </a:t>
            </a:r>
            <a:r>
              <a:rPr lang="en" sz="3000">
                <a:solidFill>
                  <a:srgbClr val="4285F4"/>
                </a:solidFill>
                <a:latin typeface="Google Sans Medium"/>
                <a:ea typeface="Google Sans Medium"/>
                <a:cs typeface="Google Sans Medium"/>
                <a:sym typeface="Google Sans Medium"/>
              </a:rPr>
              <a:t>makes </a:t>
            </a:r>
            <a:r>
              <a:rPr lang="en" sz="3000">
                <a:solidFill>
                  <a:srgbClr val="4285F4"/>
                </a:solidFill>
                <a:latin typeface="Google Sans Medium"/>
                <a:ea typeface="Google Sans Medium"/>
                <a:cs typeface="Google Sans Medium"/>
                <a:sym typeface="Google Sans Medium"/>
              </a:rPr>
              <a:t>you</a:t>
            </a:r>
            <a:r>
              <a:rPr lang="en" sz="3000">
                <a:solidFill>
                  <a:srgbClr val="4285F4"/>
                </a:solidFill>
                <a:latin typeface="Google Sans Medium"/>
                <a:ea typeface="Google Sans Medium"/>
                <a:cs typeface="Google Sans Medium"/>
                <a:sym typeface="Google Sans Medium"/>
              </a:rPr>
              <a:t> uncomfortable.</a:t>
            </a:r>
            <a:endParaRPr sz="3000">
              <a:solidFill>
                <a:srgbClr val="4285F4"/>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4"/>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96" name="Google Shape;196;p24"/>
          <p:cNvSpPr/>
          <p:nvPr/>
        </p:nvSpPr>
        <p:spPr>
          <a:xfrm>
            <a:off x="1615050" y="1245701"/>
            <a:ext cx="5913900" cy="2426400"/>
          </a:xfrm>
          <a:prstGeom prst="roundRect">
            <a:avLst>
              <a:gd fmla="val 21929"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lnSpc>
                <a:spcPct val="90000"/>
              </a:lnSpc>
              <a:spcBef>
                <a:spcPts val="0"/>
              </a:spcBef>
              <a:spcAft>
                <a:spcPts val="0"/>
              </a:spcAft>
              <a:buNone/>
            </a:pPr>
            <a:r>
              <a:rPr lang="en" sz="3000">
                <a:solidFill>
                  <a:schemeClr val="dk2"/>
                </a:solidFill>
                <a:latin typeface="Google Sans Medium"/>
                <a:ea typeface="Google Sans Medium"/>
                <a:cs typeface="Google Sans Medium"/>
                <a:sym typeface="Google Sans Medium"/>
              </a:rPr>
              <a:t>Your sibling shows you videos of </a:t>
            </a:r>
            <a:r>
              <a:rPr lang="en" sz="3000">
                <a:solidFill>
                  <a:schemeClr val="accent1"/>
                </a:solidFill>
                <a:latin typeface="Google Sans Medium"/>
                <a:ea typeface="Google Sans Medium"/>
                <a:cs typeface="Google Sans Medium"/>
                <a:sym typeface="Google Sans Medium"/>
              </a:rPr>
              <a:t>car crashes.</a:t>
            </a:r>
            <a:r>
              <a:rPr lang="en" sz="3000">
                <a:solidFill>
                  <a:schemeClr val="dk2"/>
                </a:solidFill>
                <a:latin typeface="Google Sans Medium"/>
                <a:ea typeface="Google Sans Medium"/>
                <a:cs typeface="Google Sans Medium"/>
                <a:sym typeface="Google Sans Medium"/>
              </a:rPr>
              <a:t>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They think </a:t>
            </a:r>
            <a:r>
              <a:rPr lang="en" sz="3000">
                <a:solidFill>
                  <a:schemeClr val="accent1"/>
                </a:solidFill>
                <a:latin typeface="Google Sans Medium"/>
                <a:ea typeface="Google Sans Medium"/>
                <a:cs typeface="Google Sans Medium"/>
                <a:sym typeface="Google Sans Medium"/>
              </a:rPr>
              <a:t>it’s funny</a:t>
            </a:r>
            <a:r>
              <a:rPr lang="en" sz="3000">
                <a:solidFill>
                  <a:schemeClr val="dk2"/>
                </a:solidFill>
                <a:latin typeface="Google Sans Medium"/>
                <a:ea typeface="Google Sans Medium"/>
                <a:cs typeface="Google Sans Medium"/>
                <a:sym typeface="Google Sans Medium"/>
              </a:rPr>
              <a:t>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when </a:t>
            </a:r>
            <a:r>
              <a:rPr lang="en" sz="3000">
                <a:solidFill>
                  <a:schemeClr val="accent1"/>
                </a:solidFill>
                <a:latin typeface="Google Sans Medium"/>
                <a:ea typeface="Google Sans Medium"/>
                <a:cs typeface="Google Sans Medium"/>
                <a:sym typeface="Google Sans Medium"/>
              </a:rPr>
              <a:t>you say ‘stop’.</a:t>
            </a:r>
            <a:endParaRPr sz="30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25"/>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02" name="Google Shape;202;p25"/>
          <p:cNvSpPr/>
          <p:nvPr/>
        </p:nvSpPr>
        <p:spPr>
          <a:xfrm>
            <a:off x="1615050" y="1086100"/>
            <a:ext cx="5913900" cy="2861700"/>
          </a:xfrm>
          <a:prstGeom prst="roundRect">
            <a:avLst>
              <a:gd fmla="val 19021"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lnSpc>
                <a:spcPct val="90000"/>
              </a:lnSpc>
              <a:spcBef>
                <a:spcPts val="0"/>
              </a:spcBef>
              <a:spcAft>
                <a:spcPts val="0"/>
              </a:spcAft>
              <a:buNone/>
            </a:pPr>
            <a:r>
              <a:rPr lang="en" sz="3000">
                <a:solidFill>
                  <a:schemeClr val="dk2"/>
                </a:solidFill>
                <a:latin typeface="Google Sans Medium"/>
                <a:ea typeface="Google Sans Medium"/>
                <a:cs typeface="Google Sans Medium"/>
                <a:sym typeface="Google Sans Medium"/>
              </a:rPr>
              <a:t>One of your family members is always playing games with </a:t>
            </a:r>
            <a:r>
              <a:rPr lang="en" sz="3000">
                <a:solidFill>
                  <a:schemeClr val="accent1"/>
                </a:solidFill>
                <a:latin typeface="Google Sans Medium"/>
                <a:ea typeface="Google Sans Medium"/>
                <a:cs typeface="Google Sans Medium"/>
                <a:sym typeface="Google Sans Medium"/>
              </a:rPr>
              <a:t>lots of shooting</a:t>
            </a:r>
            <a:r>
              <a:rPr lang="en" sz="3000">
                <a:solidFill>
                  <a:schemeClr val="dk2"/>
                </a:solidFill>
                <a:latin typeface="Google Sans Medium"/>
                <a:ea typeface="Google Sans Medium"/>
                <a:cs typeface="Google Sans Medium"/>
                <a:sym typeface="Google Sans Medium"/>
              </a:rPr>
              <a:t> in them.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You </a:t>
            </a:r>
            <a:r>
              <a:rPr lang="en" sz="3000">
                <a:solidFill>
                  <a:schemeClr val="accent1"/>
                </a:solidFill>
                <a:latin typeface="Google Sans Medium"/>
                <a:ea typeface="Google Sans Medium"/>
                <a:cs typeface="Google Sans Medium"/>
                <a:sym typeface="Google Sans Medium"/>
              </a:rPr>
              <a:t>liked it at first</a:t>
            </a:r>
            <a:r>
              <a:rPr lang="en" sz="3000">
                <a:solidFill>
                  <a:schemeClr val="dk2"/>
                </a:solidFill>
                <a:latin typeface="Google Sans Medium"/>
                <a:ea typeface="Google Sans Medium"/>
                <a:cs typeface="Google Sans Medium"/>
                <a:sym typeface="Google Sans Medium"/>
              </a:rPr>
              <a:t>, but it’s </a:t>
            </a:r>
            <a:r>
              <a:rPr lang="en" sz="3000">
                <a:solidFill>
                  <a:schemeClr val="accent1"/>
                </a:solidFill>
                <a:latin typeface="Google Sans Medium"/>
                <a:ea typeface="Google Sans Medium"/>
                <a:cs typeface="Google Sans Medium"/>
                <a:sym typeface="Google Sans Medium"/>
              </a:rPr>
              <a:t>starting to bother you.</a:t>
            </a:r>
            <a:endParaRPr sz="3000">
              <a:solidFill>
                <a:schemeClr val="dk2"/>
              </a:solidFill>
              <a:latin typeface="Google Sans Medium"/>
              <a:ea typeface="Google Sans Medium"/>
              <a:cs typeface="Google Sans Medium"/>
              <a:sym typeface="Google Sa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8"/>
          <p:cNvSpPr/>
          <p:nvPr/>
        </p:nvSpPr>
        <p:spPr>
          <a:xfrm>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57" name="Google Shape;57;p8"/>
          <p:cNvSpPr txBox="1"/>
          <p:nvPr/>
        </p:nvSpPr>
        <p:spPr>
          <a:xfrm>
            <a:off x="385375" y="370650"/>
            <a:ext cx="5519100" cy="3530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What does…</a:t>
            </a:r>
            <a:br>
              <a:rPr b="1" lang="en" sz="4400">
                <a:solidFill>
                  <a:srgbClr val="3C4043"/>
                </a:solidFill>
                <a:latin typeface="Google Sans"/>
                <a:ea typeface="Google Sans"/>
                <a:cs typeface="Google Sans"/>
                <a:sym typeface="Google Sans"/>
              </a:rPr>
            </a:br>
            <a:r>
              <a:rPr b="1" lang="en" sz="4400">
                <a:solidFill>
                  <a:srgbClr val="4285F4"/>
                </a:solidFill>
                <a:latin typeface="Google Sans"/>
                <a:ea typeface="Google Sans"/>
                <a:cs typeface="Google Sans"/>
                <a:sym typeface="Google Sans"/>
              </a:rPr>
              <a:t>Be</a:t>
            </a:r>
            <a:r>
              <a:rPr b="1" lang="en" sz="4400">
                <a:solidFill>
                  <a:srgbClr val="4285F4"/>
                </a:solidFill>
                <a:latin typeface="Google Sans"/>
                <a:ea typeface="Google Sans"/>
                <a:cs typeface="Google Sans"/>
                <a:sym typeface="Google Sans"/>
              </a:rPr>
              <a:t> Internet Brave</a:t>
            </a:r>
            <a:endParaRPr b="1" sz="4400">
              <a:solidFill>
                <a:srgbClr val="4285F4"/>
              </a:solidFill>
              <a:latin typeface="Google Sans"/>
              <a:ea typeface="Google Sans"/>
              <a:cs typeface="Google Sans"/>
              <a:sym typeface="Google Sans"/>
            </a:endParaRPr>
          </a:p>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…mean?</a:t>
            </a:r>
            <a:endParaRPr b="1" sz="44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b="1" sz="4400">
              <a:solidFill>
                <a:srgbClr val="3C4043"/>
              </a:solidFill>
              <a:latin typeface="Google Sans"/>
              <a:ea typeface="Google Sans"/>
              <a:cs typeface="Google Sans"/>
              <a:sym typeface="Google Sans"/>
            </a:endParaRPr>
          </a:p>
        </p:txBody>
      </p:sp>
      <p:pic>
        <p:nvPicPr>
          <p:cNvPr id="58" name="Google Shape;58;p8"/>
          <p:cNvPicPr preferRelativeResize="0"/>
          <p:nvPr/>
        </p:nvPicPr>
        <p:blipFill rotWithShape="1">
          <a:blip r:embed="rId3">
            <a:alphaModFix/>
          </a:blip>
          <a:srcRect b="36531" l="4759" r="45503" t="-881"/>
          <a:stretch/>
        </p:blipFill>
        <p:spPr>
          <a:xfrm rot="23">
            <a:off x="4626050" y="1358140"/>
            <a:ext cx="4517951" cy="3785346"/>
          </a:xfrm>
          <a:prstGeom prst="rect">
            <a:avLst/>
          </a:prstGeom>
          <a:noFill/>
          <a:ln>
            <a:noFill/>
          </a:ln>
        </p:spPr>
      </p:pic>
      <p:sp>
        <p:nvSpPr>
          <p:cNvPr id="59" name="Google Shape;59;p8"/>
          <p:cNvSpPr txBox="1"/>
          <p:nvPr/>
        </p:nvSpPr>
        <p:spPr>
          <a:xfrm rot="-75747">
            <a:off x="6358347" y="424002"/>
            <a:ext cx="830602" cy="186255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rgbClr val="3C4043"/>
                </a:solidFill>
                <a:latin typeface="Google Sans"/>
                <a:ea typeface="Google Sans"/>
                <a:cs typeface="Google Sans"/>
                <a:sym typeface="Google Sans"/>
              </a:rPr>
              <a:t>?</a:t>
            </a:r>
            <a:endParaRPr b="1" sz="10900">
              <a:solidFill>
                <a:srgbClr val="3C4043"/>
              </a:solidFill>
              <a:latin typeface="Google Sans"/>
              <a:ea typeface="Google Sans"/>
              <a:cs typeface="Google Sans"/>
              <a:sym typeface="Google Sans"/>
            </a:endParaRPr>
          </a:p>
        </p:txBody>
      </p:sp>
      <p:sp>
        <p:nvSpPr>
          <p:cNvPr id="60" name="Google Shape;60;p8"/>
          <p:cNvSpPr txBox="1"/>
          <p:nvPr/>
        </p:nvSpPr>
        <p:spPr>
          <a:xfrm rot="877723">
            <a:off x="7235915" y="560433"/>
            <a:ext cx="830317" cy="186233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900">
                <a:solidFill>
                  <a:srgbClr val="3C4043"/>
                </a:solidFill>
                <a:latin typeface="Google Sans"/>
                <a:ea typeface="Google Sans"/>
                <a:cs typeface="Google Sans"/>
                <a:sym typeface="Google Sans"/>
              </a:rPr>
              <a:t>?</a:t>
            </a:r>
            <a:endParaRPr b="1" sz="10900">
              <a:solidFill>
                <a:srgbClr val="3C4043"/>
              </a:solidFill>
              <a:latin typeface="Google Sans"/>
              <a:ea typeface="Google Sans"/>
              <a:cs typeface="Google Sans"/>
              <a:sym typeface="Google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26"/>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08" name="Google Shape;208;p26"/>
          <p:cNvSpPr/>
          <p:nvPr/>
        </p:nvSpPr>
        <p:spPr>
          <a:xfrm>
            <a:off x="1615050" y="1086100"/>
            <a:ext cx="5913900" cy="2861700"/>
          </a:xfrm>
          <a:prstGeom prst="roundRect">
            <a:avLst>
              <a:gd fmla="val 19021"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lnSpc>
                <a:spcPct val="90000"/>
              </a:lnSpc>
              <a:spcBef>
                <a:spcPts val="0"/>
              </a:spcBef>
              <a:spcAft>
                <a:spcPts val="0"/>
              </a:spcAft>
              <a:buNone/>
            </a:pPr>
            <a:r>
              <a:rPr lang="en" sz="3000">
                <a:solidFill>
                  <a:schemeClr val="dk2"/>
                </a:solidFill>
                <a:latin typeface="Google Sans Medium"/>
                <a:ea typeface="Google Sans Medium"/>
                <a:cs typeface="Google Sans Medium"/>
                <a:sym typeface="Google Sans Medium"/>
              </a:rPr>
              <a:t>Your cousin is hanging out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at your house and you’re watching videos together. They start watching a video that has </a:t>
            </a:r>
            <a:r>
              <a:rPr lang="en" sz="3000">
                <a:solidFill>
                  <a:schemeClr val="accent1"/>
                </a:solidFill>
                <a:latin typeface="Google Sans Medium"/>
                <a:ea typeface="Google Sans Medium"/>
                <a:cs typeface="Google Sans Medium"/>
                <a:sym typeface="Google Sans Medium"/>
              </a:rPr>
              <a:t>naked people in it.</a:t>
            </a:r>
            <a:endParaRPr sz="3000">
              <a:solidFill>
                <a:schemeClr val="dk2"/>
              </a:solidFill>
              <a:latin typeface="Google Sans Medium"/>
              <a:ea typeface="Google Sans Medium"/>
              <a:cs typeface="Google Sans Medium"/>
              <a:sym typeface="Google Sans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27"/>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14" name="Google Shape;214;p27"/>
          <p:cNvSpPr/>
          <p:nvPr/>
        </p:nvSpPr>
        <p:spPr>
          <a:xfrm>
            <a:off x="1615050" y="1086100"/>
            <a:ext cx="5913900" cy="2861700"/>
          </a:xfrm>
          <a:prstGeom prst="roundRect">
            <a:avLst>
              <a:gd fmla="val 19021"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lnSpc>
                <a:spcPct val="90000"/>
              </a:lnSpc>
              <a:spcBef>
                <a:spcPts val="0"/>
              </a:spcBef>
              <a:spcAft>
                <a:spcPts val="0"/>
              </a:spcAft>
              <a:buNone/>
            </a:pPr>
            <a:r>
              <a:rPr lang="en" sz="3000">
                <a:solidFill>
                  <a:schemeClr val="dk2"/>
                </a:solidFill>
                <a:latin typeface="Google Sans Medium"/>
                <a:ea typeface="Google Sans Medium"/>
                <a:cs typeface="Google Sans Medium"/>
                <a:sym typeface="Google Sans Medium"/>
              </a:rPr>
              <a:t>You’re playing a game with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a couple of other people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and you see one of them </a:t>
            </a:r>
            <a:r>
              <a:rPr lang="en" sz="3000">
                <a:solidFill>
                  <a:schemeClr val="accent1"/>
                </a:solidFill>
                <a:latin typeface="Google Sans Medium"/>
                <a:ea typeface="Google Sans Medium"/>
                <a:cs typeface="Google Sans Medium"/>
                <a:sym typeface="Google Sans Medium"/>
              </a:rPr>
              <a:t>being really hurtful to the other player.</a:t>
            </a:r>
            <a:endParaRPr sz="30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3000">
              <a:solidFill>
                <a:schemeClr val="dk2"/>
              </a:solidFill>
              <a:latin typeface="Google Sans Medium"/>
              <a:ea typeface="Google Sans Medium"/>
              <a:cs typeface="Google Sans Medium"/>
              <a:sym typeface="Google Sans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18" name="Shape 218"/>
        <p:cNvGrpSpPr/>
        <p:nvPr/>
      </p:nvGrpSpPr>
      <p:grpSpPr>
        <a:xfrm>
          <a:off x="0" y="0"/>
          <a:ext cx="0" cy="0"/>
          <a:chOff x="0" y="0"/>
          <a:chExt cx="0" cy="0"/>
        </a:xfrm>
      </p:grpSpPr>
      <p:sp>
        <p:nvSpPr>
          <p:cNvPr id="219" name="Google Shape;219;p28"/>
          <p:cNvSpPr txBox="1"/>
          <p:nvPr>
            <p:ph type="title"/>
          </p:nvPr>
        </p:nvSpPr>
        <p:spPr>
          <a:xfrm>
            <a:off x="385375" y="370650"/>
            <a:ext cx="6778800" cy="1828500"/>
          </a:xfrm>
          <a:prstGeom prst="rect">
            <a:avLst/>
          </a:prstGeom>
        </p:spPr>
        <p:txBody>
          <a:bodyPr anchorCtr="0" anchor="t" bIns="0" lIns="0" spcFirstLastPara="1" rIns="0" wrap="square" tIns="0">
            <a:spAutoFit/>
          </a:bodyPr>
          <a:lstStyle/>
          <a:p>
            <a:pPr indent="0" lvl="0" marL="0" rtl="0" algn="l">
              <a:lnSpc>
                <a:spcPct val="90000"/>
              </a:lnSpc>
              <a:spcBef>
                <a:spcPts val="0"/>
              </a:spcBef>
              <a:spcAft>
                <a:spcPts val="0"/>
              </a:spcAft>
              <a:buNone/>
            </a:pPr>
            <a:r>
              <a:rPr lang="en">
                <a:solidFill>
                  <a:schemeClr val="lt1"/>
                </a:solidFill>
              </a:rPr>
              <a:t>Do you know what community guidelines, or terms of service, are?</a:t>
            </a:r>
            <a:endParaRPr/>
          </a:p>
        </p:txBody>
      </p:sp>
      <p:pic>
        <p:nvPicPr>
          <p:cNvPr id="220" name="Google Shape;220;p28"/>
          <p:cNvPicPr preferRelativeResize="0"/>
          <p:nvPr/>
        </p:nvPicPr>
        <p:blipFill>
          <a:blip r:embed="rId3">
            <a:alphaModFix/>
          </a:blip>
          <a:stretch>
            <a:fillRect/>
          </a:stretch>
        </p:blipFill>
        <p:spPr>
          <a:xfrm>
            <a:off x="5307325" y="829600"/>
            <a:ext cx="3512299" cy="39432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4" name="Shape 224"/>
        <p:cNvGrpSpPr/>
        <p:nvPr/>
      </p:nvGrpSpPr>
      <p:grpSpPr>
        <a:xfrm>
          <a:off x="0" y="0"/>
          <a:ext cx="0" cy="0"/>
          <a:chOff x="0" y="0"/>
          <a:chExt cx="0" cy="0"/>
        </a:xfrm>
      </p:grpSpPr>
      <p:sp>
        <p:nvSpPr>
          <p:cNvPr id="225" name="Google Shape;225;p29"/>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rPr lang="en">
                <a:solidFill>
                  <a:schemeClr val="lt1"/>
                </a:solidFill>
              </a:rPr>
              <a:t>Do you know how</a:t>
            </a:r>
            <a:br>
              <a:rPr lang="en">
                <a:solidFill>
                  <a:schemeClr val="lt1"/>
                </a:solidFill>
              </a:rPr>
            </a:br>
            <a:r>
              <a:rPr lang="en">
                <a:solidFill>
                  <a:schemeClr val="lt1"/>
                </a:solidFill>
              </a:rPr>
              <a:t>to report something inappropriate when using an app?</a:t>
            </a:r>
            <a:endParaRPr>
              <a:solidFill>
                <a:schemeClr val="lt1"/>
              </a:solidFill>
            </a:endParaRPr>
          </a:p>
          <a:p>
            <a:pPr indent="0" lvl="0" marL="0" rtl="0" algn="l">
              <a:spcBef>
                <a:spcPts val="0"/>
              </a:spcBef>
              <a:spcAft>
                <a:spcPts val="0"/>
              </a:spcAft>
              <a:buNone/>
            </a:pPr>
            <a:r>
              <a:t/>
            </a:r>
            <a:endParaRPr/>
          </a:p>
        </p:txBody>
      </p:sp>
      <p:pic>
        <p:nvPicPr>
          <p:cNvPr id="226" name="Google Shape;226;p29"/>
          <p:cNvPicPr preferRelativeResize="0"/>
          <p:nvPr/>
        </p:nvPicPr>
        <p:blipFill rotWithShape="1">
          <a:blip r:embed="rId3">
            <a:alphaModFix/>
          </a:blip>
          <a:srcRect b="3278" l="0" r="0" t="0"/>
          <a:stretch/>
        </p:blipFill>
        <p:spPr>
          <a:xfrm flipH="1">
            <a:off x="5424476" y="1831875"/>
            <a:ext cx="3719524" cy="3311624"/>
          </a:xfrm>
          <a:prstGeom prst="rect">
            <a:avLst/>
          </a:prstGeom>
          <a:noFill/>
          <a:ln>
            <a:noFill/>
          </a:ln>
        </p:spPr>
      </p:pic>
      <p:pic>
        <p:nvPicPr>
          <p:cNvPr id="227" name="Google Shape;227;p29"/>
          <p:cNvPicPr preferRelativeResize="0"/>
          <p:nvPr/>
        </p:nvPicPr>
        <p:blipFill>
          <a:blip r:embed="rId4">
            <a:alphaModFix/>
          </a:blip>
          <a:stretch>
            <a:fillRect/>
          </a:stretch>
        </p:blipFill>
        <p:spPr>
          <a:xfrm>
            <a:off x="5372925" y="2507961"/>
            <a:ext cx="1125835" cy="14948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1" name="Shape 231"/>
        <p:cNvGrpSpPr/>
        <p:nvPr/>
      </p:nvGrpSpPr>
      <p:grpSpPr>
        <a:xfrm>
          <a:off x="0" y="0"/>
          <a:ext cx="0" cy="0"/>
          <a:chOff x="0" y="0"/>
          <a:chExt cx="0" cy="0"/>
        </a:xfrm>
      </p:grpSpPr>
      <p:sp>
        <p:nvSpPr>
          <p:cNvPr id="232" name="Google Shape;232;p30"/>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33" name="Google Shape;233;p30"/>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grpSp>
        <p:nvGrpSpPr>
          <p:cNvPr id="234" name="Google Shape;234;p30"/>
          <p:cNvGrpSpPr/>
          <p:nvPr/>
        </p:nvGrpSpPr>
        <p:grpSpPr>
          <a:xfrm>
            <a:off x="4903676" y="1890190"/>
            <a:ext cx="4054074" cy="3253058"/>
            <a:chOff x="4903676" y="1890190"/>
            <a:chExt cx="4054074" cy="3253058"/>
          </a:xfrm>
        </p:grpSpPr>
        <p:grpSp>
          <p:nvGrpSpPr>
            <p:cNvPr id="235" name="Google Shape;235;p30"/>
            <p:cNvGrpSpPr/>
            <p:nvPr/>
          </p:nvGrpSpPr>
          <p:grpSpPr>
            <a:xfrm>
              <a:off x="5871137" y="1890190"/>
              <a:ext cx="3086613" cy="3253058"/>
              <a:chOff x="5679275" y="1739933"/>
              <a:chExt cx="3229350" cy="3403492"/>
            </a:xfrm>
          </p:grpSpPr>
          <p:pic>
            <p:nvPicPr>
              <p:cNvPr id="236" name="Google Shape;236;p30"/>
              <p:cNvPicPr preferRelativeResize="0"/>
              <p:nvPr/>
            </p:nvPicPr>
            <p:blipFill rotWithShape="1">
              <a:blip r:embed="rId3">
                <a:alphaModFix/>
              </a:blip>
              <a:srcRect b="28464" l="7156" r="33842" t="0"/>
              <a:stretch/>
            </p:blipFill>
            <p:spPr>
              <a:xfrm flipH="1">
                <a:off x="5859024" y="1739933"/>
                <a:ext cx="3049601" cy="3403492"/>
              </a:xfrm>
              <a:prstGeom prst="rect">
                <a:avLst/>
              </a:prstGeom>
              <a:noFill/>
              <a:ln>
                <a:noFill/>
              </a:ln>
            </p:spPr>
          </p:pic>
          <p:sp>
            <p:nvSpPr>
              <p:cNvPr id="237" name="Google Shape;237;p30"/>
              <p:cNvSpPr/>
              <p:nvPr/>
            </p:nvSpPr>
            <p:spPr>
              <a:xfrm>
                <a:off x="5679275" y="4133175"/>
                <a:ext cx="387900" cy="387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8" name="Google Shape;238;p30"/>
            <p:cNvPicPr preferRelativeResize="0"/>
            <p:nvPr/>
          </p:nvPicPr>
          <p:blipFill rotWithShape="1">
            <a:blip r:embed="rId3">
              <a:alphaModFix/>
            </a:blip>
            <a:srcRect b="44657" l="62433" r="1631" t="42687"/>
            <a:stretch/>
          </p:blipFill>
          <p:spPr>
            <a:xfrm flipH="1" rot="2909089">
              <a:off x="4819842" y="3139403"/>
              <a:ext cx="1775339" cy="575530"/>
            </a:xfrm>
            <a:prstGeom prst="rect">
              <a:avLst/>
            </a:prstGeom>
            <a:noFill/>
            <a:ln>
              <a:noFill/>
            </a:ln>
          </p:spPr>
        </p:pic>
      </p:grpSp>
      <p:sp>
        <p:nvSpPr>
          <p:cNvPr id="239" name="Google Shape;239;p30"/>
          <p:cNvSpPr txBox="1"/>
          <p:nvPr/>
        </p:nvSpPr>
        <p:spPr>
          <a:xfrm>
            <a:off x="303750" y="1060053"/>
            <a:ext cx="5107200" cy="1864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2800">
                <a:solidFill>
                  <a:srgbClr val="3C4043"/>
                </a:solidFill>
                <a:latin typeface="Google Sans Medium"/>
                <a:ea typeface="Google Sans Medium"/>
                <a:cs typeface="Google Sans Medium"/>
                <a:sym typeface="Google Sans Medium"/>
              </a:rPr>
              <a:t>Listen to these scenarios and raise your hand if you would report it.</a:t>
            </a:r>
            <a:endParaRPr sz="28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800">
                <a:solidFill>
                  <a:srgbClr val="3C4043"/>
                </a:solidFill>
                <a:latin typeface="Google Sans Medium"/>
                <a:ea typeface="Google Sans Medium"/>
                <a:cs typeface="Google Sans Medium"/>
                <a:sym typeface="Google Sans Medium"/>
              </a:rPr>
              <a:t>Explain why, or why not.</a:t>
            </a:r>
            <a:endParaRPr sz="4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43" name="Shape 243"/>
        <p:cNvGrpSpPr/>
        <p:nvPr/>
      </p:nvGrpSpPr>
      <p:grpSpPr>
        <a:xfrm>
          <a:off x="0" y="0"/>
          <a:ext cx="0" cy="0"/>
          <a:chOff x="0" y="0"/>
          <a:chExt cx="0" cy="0"/>
        </a:xfrm>
      </p:grpSpPr>
      <p:sp>
        <p:nvSpPr>
          <p:cNvPr id="244" name="Google Shape;244;p31"/>
          <p:cNvSpPr/>
          <p:nvPr/>
        </p:nvSpPr>
        <p:spPr>
          <a:xfrm>
            <a:off x="1435800" y="466700"/>
            <a:ext cx="6272400" cy="3723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45" name="Google Shape;245;p31"/>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1</a:t>
            </a:r>
            <a:endParaRPr b="1" sz="4400">
              <a:solidFill>
                <a:schemeClr val="lt1"/>
              </a:solidFill>
              <a:latin typeface="Google Sans"/>
              <a:ea typeface="Google Sans"/>
              <a:cs typeface="Google Sans"/>
              <a:sym typeface="Google Sans"/>
            </a:endParaRPr>
          </a:p>
        </p:txBody>
      </p:sp>
      <p:sp>
        <p:nvSpPr>
          <p:cNvPr id="246" name="Google Shape;246;p31"/>
          <p:cNvSpPr txBox="1"/>
          <p:nvPr/>
        </p:nvSpPr>
        <p:spPr>
          <a:xfrm>
            <a:off x="1833500" y="703000"/>
            <a:ext cx="5328000" cy="109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Another </a:t>
            </a:r>
            <a:r>
              <a:rPr lang="en" sz="2200">
                <a:solidFill>
                  <a:schemeClr val="dk2"/>
                </a:solidFill>
                <a:latin typeface="Google Sans Medium"/>
                <a:ea typeface="Google Sans Medium"/>
                <a:cs typeface="Google Sans Medium"/>
                <a:sym typeface="Google Sans Medium"/>
              </a:rPr>
              <a:t>pupil</a:t>
            </a:r>
            <a:r>
              <a:rPr lang="en" sz="2200">
                <a:solidFill>
                  <a:schemeClr val="dk2"/>
                </a:solidFill>
                <a:latin typeface="Google Sans Medium"/>
                <a:ea typeface="Google Sans Medium"/>
                <a:cs typeface="Google Sans Medium"/>
                <a:sym typeface="Google Sans Medium"/>
              </a:rPr>
              <a:t> posts a </a:t>
            </a:r>
            <a:r>
              <a:rPr lang="en" sz="2200">
                <a:solidFill>
                  <a:schemeClr val="accent4"/>
                </a:solidFill>
                <a:latin typeface="Google Sans Medium"/>
                <a:ea typeface="Google Sans Medium"/>
                <a:cs typeface="Google Sans Medium"/>
                <a:sym typeface="Google Sans Medium"/>
              </a:rPr>
              <a:t>group photo</a:t>
            </a:r>
            <a:r>
              <a:rPr lang="en" sz="2200">
                <a:solidFill>
                  <a:schemeClr val="dk2"/>
                </a:solidFill>
                <a:latin typeface="Google Sans Medium"/>
                <a:ea typeface="Google Sans Medium"/>
                <a:cs typeface="Google Sans Medium"/>
                <a:sym typeface="Google Sans Medium"/>
              </a:rPr>
              <a:t>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ina </a:t>
            </a:r>
            <a:r>
              <a:rPr lang="en" sz="2200">
                <a:solidFill>
                  <a:schemeClr val="accent4"/>
                </a:solidFill>
                <a:latin typeface="Google Sans Medium"/>
                <a:ea typeface="Google Sans Medium"/>
                <a:cs typeface="Google Sans Medium"/>
                <a:sym typeface="Google Sans Medium"/>
              </a:rPr>
              <a:t>public account</a:t>
            </a:r>
            <a:r>
              <a:rPr lang="en" sz="2200">
                <a:solidFill>
                  <a:schemeClr val="dk2"/>
                </a:solidFill>
                <a:latin typeface="Google Sans Medium"/>
                <a:ea typeface="Google Sans Medium"/>
                <a:cs typeface="Google Sans Medium"/>
                <a:sym typeface="Google Sans Medium"/>
              </a:rPr>
              <a:t> and </a:t>
            </a:r>
            <a:r>
              <a:rPr lang="en" sz="2200">
                <a:solidFill>
                  <a:schemeClr val="accent4"/>
                </a:solidFill>
                <a:latin typeface="Google Sans Medium"/>
                <a:ea typeface="Google Sans Medium"/>
                <a:cs typeface="Google Sans Medium"/>
                <a:sym typeface="Google Sans Medium"/>
              </a:rPr>
              <a:t>you hate the way you look in it</a:t>
            </a:r>
            <a:r>
              <a:rPr lang="en" sz="2200">
                <a:solidFill>
                  <a:schemeClr val="dk2"/>
                </a:solidFill>
                <a:latin typeface="Google Sans Medium"/>
                <a:ea typeface="Google Sans Medium"/>
                <a:cs typeface="Google Sans Medium"/>
                <a:sym typeface="Google Sans Medium"/>
              </a:rPr>
              <a:t>.</a:t>
            </a:r>
            <a:endParaRPr>
              <a:latin typeface="Google Sans"/>
              <a:ea typeface="Google Sans"/>
              <a:cs typeface="Google Sans"/>
              <a:sym typeface="Google Sans"/>
            </a:endParaRPr>
          </a:p>
        </p:txBody>
      </p:sp>
      <p:sp>
        <p:nvSpPr>
          <p:cNvPr id="247" name="Google Shape;247;p31"/>
          <p:cNvSpPr txBox="1"/>
          <p:nvPr/>
        </p:nvSpPr>
        <p:spPr>
          <a:xfrm>
            <a:off x="1833500" y="1761926"/>
            <a:ext cx="5328000" cy="2632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Would you </a:t>
            </a:r>
            <a:r>
              <a:rPr lang="en" sz="2200">
                <a:solidFill>
                  <a:schemeClr val="accent4"/>
                </a:solidFill>
                <a:latin typeface="Google Sans Medium"/>
                <a:ea typeface="Google Sans Medium"/>
                <a:cs typeface="Google Sans Medium"/>
                <a:sym typeface="Google Sans Medium"/>
              </a:rPr>
              <a:t>report</a:t>
            </a:r>
            <a:r>
              <a:rPr lang="en" sz="2200">
                <a:solidFill>
                  <a:schemeClr val="dk2"/>
                </a:solidFill>
                <a:latin typeface="Google Sans Medium"/>
                <a:ea typeface="Google Sans Medium"/>
                <a:cs typeface="Google Sans Medium"/>
                <a:sym typeface="Google Sans Medium"/>
              </a:rPr>
              <a:t> that photo or not?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If you know who posted it, would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you talk with the person and </a:t>
            </a:r>
            <a:r>
              <a:rPr lang="en" sz="2200">
                <a:solidFill>
                  <a:schemeClr val="accent4"/>
                </a:solidFill>
                <a:latin typeface="Google Sans Medium"/>
                <a:ea typeface="Google Sans Medium"/>
                <a:cs typeface="Google Sans Medium"/>
                <a:sym typeface="Google Sans Medium"/>
              </a:rPr>
              <a:t>ask </a:t>
            </a:r>
            <a:br>
              <a:rPr lang="en" sz="2200">
                <a:solidFill>
                  <a:schemeClr val="accent4"/>
                </a:solidFill>
                <a:latin typeface="Google Sans Medium"/>
                <a:ea typeface="Google Sans Medium"/>
                <a:cs typeface="Google Sans Medium"/>
                <a:sym typeface="Google Sans Medium"/>
              </a:rPr>
            </a:br>
            <a:r>
              <a:rPr lang="en" sz="2200">
                <a:solidFill>
                  <a:schemeClr val="accent4"/>
                </a:solidFill>
                <a:latin typeface="Google Sans Medium"/>
                <a:ea typeface="Google Sans Medium"/>
                <a:cs typeface="Google Sans Medium"/>
                <a:sym typeface="Google Sans Medium"/>
              </a:rPr>
              <a:t>them to take it down? </a:t>
            </a:r>
            <a:endParaRPr sz="2200">
              <a:solidFill>
                <a:schemeClr val="accent4"/>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accent4"/>
                </a:solidFill>
                <a:latin typeface="Google Sans Medium"/>
                <a:ea typeface="Google Sans Medium"/>
                <a:cs typeface="Google Sans Medium"/>
                <a:sym typeface="Google Sans Medium"/>
              </a:rPr>
              <a:t>How can you respond?</a:t>
            </a:r>
            <a:endParaRPr sz="1700">
              <a:solidFill>
                <a:schemeClr val="accent4"/>
              </a:solidFill>
              <a:latin typeface="Google Sans Medium"/>
              <a:ea typeface="Google Sans Medium"/>
              <a:cs typeface="Google Sans Medium"/>
              <a:sym typeface="Google Sans Medium"/>
            </a:endParaRPr>
          </a:p>
          <a:p>
            <a:pPr indent="0" lvl="0" marL="0" rtl="0" algn="l">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10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10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10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1000"/>
                                        <p:tgtEl>
                                          <p:spTgt spid="2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Effect filter="fade" transition="in">
                                      <p:cBhvr>
                                        <p:cTn dur="1000"/>
                                        <p:tgtEl>
                                          <p:spTgt spid="24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51" name="Shape 251"/>
        <p:cNvGrpSpPr/>
        <p:nvPr/>
      </p:nvGrpSpPr>
      <p:grpSpPr>
        <a:xfrm>
          <a:off x="0" y="0"/>
          <a:ext cx="0" cy="0"/>
          <a:chOff x="0" y="0"/>
          <a:chExt cx="0" cy="0"/>
        </a:xfrm>
      </p:grpSpPr>
      <p:sp>
        <p:nvSpPr>
          <p:cNvPr id="252" name="Google Shape;252;p32"/>
          <p:cNvSpPr/>
          <p:nvPr/>
        </p:nvSpPr>
        <p:spPr>
          <a:xfrm>
            <a:off x="1435800" y="466700"/>
            <a:ext cx="6272400" cy="3723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53" name="Google Shape;253;p3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2</a:t>
            </a:r>
            <a:endParaRPr b="1" sz="4400">
              <a:solidFill>
                <a:schemeClr val="lt1"/>
              </a:solidFill>
              <a:latin typeface="Google Sans"/>
              <a:ea typeface="Google Sans"/>
              <a:cs typeface="Google Sans"/>
              <a:sym typeface="Google Sans"/>
            </a:endParaRPr>
          </a:p>
        </p:txBody>
      </p:sp>
      <p:sp>
        <p:nvSpPr>
          <p:cNvPr id="254" name="Google Shape;254;p32"/>
          <p:cNvSpPr txBox="1"/>
          <p:nvPr/>
        </p:nvSpPr>
        <p:spPr>
          <a:xfrm>
            <a:off x="1833500" y="703000"/>
            <a:ext cx="53280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Someone creates an account of a pupil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you know </a:t>
            </a:r>
            <a:r>
              <a:rPr lang="en" sz="2200">
                <a:solidFill>
                  <a:schemeClr val="accent4"/>
                </a:solidFill>
                <a:latin typeface="Google Sans Medium"/>
                <a:ea typeface="Google Sans Medium"/>
                <a:cs typeface="Google Sans Medium"/>
                <a:sym typeface="Google Sans Medium"/>
              </a:rPr>
              <a:t>using their name and photo</a:t>
            </a:r>
            <a:r>
              <a:rPr lang="en" sz="2200">
                <a:solidFill>
                  <a:schemeClr val="dk2"/>
                </a:solidFill>
                <a:latin typeface="Google Sans Medium"/>
                <a:ea typeface="Google Sans Medium"/>
                <a:cs typeface="Google Sans Medium"/>
                <a:sym typeface="Google Sans Medium"/>
              </a:rPr>
              <a:t>.</a:t>
            </a:r>
            <a:endParaRPr sz="2200">
              <a:solidFill>
                <a:schemeClr val="dk2"/>
              </a:solidFill>
              <a:latin typeface="Google Sans Medium"/>
              <a:ea typeface="Google Sans Medium"/>
              <a:cs typeface="Google Sans Medium"/>
              <a:sym typeface="Google Sans Medium"/>
            </a:endParaRPr>
          </a:p>
        </p:txBody>
      </p:sp>
      <p:sp>
        <p:nvSpPr>
          <p:cNvPr id="255" name="Google Shape;255;p32"/>
          <p:cNvSpPr txBox="1"/>
          <p:nvPr/>
        </p:nvSpPr>
        <p:spPr>
          <a:xfrm>
            <a:off x="1833500" y="1458369"/>
            <a:ext cx="5328000" cy="2721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They turned the photo into a meme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and </a:t>
            </a:r>
            <a:r>
              <a:rPr lang="en" sz="2200">
                <a:solidFill>
                  <a:schemeClr val="accent4"/>
                </a:solidFill>
                <a:latin typeface="Google Sans Medium"/>
                <a:ea typeface="Google Sans Medium"/>
                <a:cs typeface="Google Sans Medium"/>
                <a:sym typeface="Google Sans Medium"/>
              </a:rPr>
              <a:t>drew a moustache</a:t>
            </a:r>
            <a:r>
              <a:rPr lang="en" sz="2200">
                <a:solidFill>
                  <a:schemeClr val="dk2"/>
                </a:solidFill>
                <a:latin typeface="Google Sans Medium"/>
                <a:ea typeface="Google Sans Medium"/>
                <a:cs typeface="Google Sans Medium"/>
                <a:sym typeface="Google Sans Medium"/>
              </a:rPr>
              <a:t> and other </a:t>
            </a:r>
            <a:r>
              <a:rPr lang="en" sz="2200">
                <a:solidFill>
                  <a:schemeClr val="accent4"/>
                </a:solidFill>
                <a:latin typeface="Google Sans Medium"/>
                <a:ea typeface="Google Sans Medium"/>
                <a:cs typeface="Google Sans Medium"/>
                <a:sym typeface="Google Sans Medium"/>
              </a:rPr>
              <a:t>weird facial features</a:t>
            </a:r>
            <a:r>
              <a:rPr lang="en" sz="2200">
                <a:solidFill>
                  <a:schemeClr val="dk2"/>
                </a:solidFill>
                <a:latin typeface="Google Sans Medium"/>
                <a:ea typeface="Google Sans Medium"/>
                <a:cs typeface="Google Sans Medium"/>
                <a:sym typeface="Google Sans Medium"/>
              </a:rPr>
              <a:t> on it, turning the photo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into a </a:t>
            </a:r>
            <a:r>
              <a:rPr lang="en" sz="2200">
                <a:solidFill>
                  <a:schemeClr val="accent4"/>
                </a:solidFill>
                <a:latin typeface="Google Sans Medium"/>
                <a:ea typeface="Google Sans Medium"/>
                <a:cs typeface="Google Sans Medium"/>
                <a:sym typeface="Google Sans Medium"/>
              </a:rPr>
              <a:t>joke</a:t>
            </a:r>
            <a:r>
              <a:rPr lang="en" sz="2200">
                <a:solidFill>
                  <a:schemeClr val="dk2"/>
                </a:solidFill>
                <a:latin typeface="Google Sans Medium"/>
                <a:ea typeface="Google Sans Medium"/>
                <a:cs typeface="Google Sans Medium"/>
                <a:sym typeface="Google Sans Medium"/>
              </a:rPr>
              <a: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accent4"/>
                </a:solidFill>
                <a:latin typeface="Google Sans Medium"/>
                <a:ea typeface="Google Sans Medium"/>
                <a:cs typeface="Google Sans Medium"/>
                <a:sym typeface="Google Sans Medium"/>
              </a:rPr>
              <a:t>Would you report the account?</a:t>
            </a:r>
            <a:endParaRPr sz="2100">
              <a:solidFill>
                <a:schemeClr val="accent4"/>
              </a:solidFill>
              <a:latin typeface="Google Sans Medium"/>
              <a:ea typeface="Google Sans Medium"/>
              <a:cs typeface="Google Sans Medium"/>
              <a:sym typeface="Google Sans Medium"/>
            </a:endParaRPr>
          </a:p>
          <a:p>
            <a:pPr indent="0" lvl="0" marL="0" rtl="0" algn="l">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10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Effect filter="fade" transition="in">
                                      <p:cBhvr>
                                        <p:cTn dur="1000"/>
                                        <p:tgtEl>
                                          <p:spTgt spid="2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Effect filter="fade" transition="in">
                                      <p:cBhvr>
                                        <p:cTn dur="1000"/>
                                        <p:tgtEl>
                                          <p:spTgt spid="2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Effect filter="fade" transition="in">
                                      <p:cBhvr>
                                        <p:cTn dur="1000"/>
                                        <p:tgtEl>
                                          <p:spTgt spid="25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59" name="Shape 259"/>
        <p:cNvGrpSpPr/>
        <p:nvPr/>
      </p:nvGrpSpPr>
      <p:grpSpPr>
        <a:xfrm>
          <a:off x="0" y="0"/>
          <a:ext cx="0" cy="0"/>
          <a:chOff x="0" y="0"/>
          <a:chExt cx="0" cy="0"/>
        </a:xfrm>
      </p:grpSpPr>
      <p:sp>
        <p:nvSpPr>
          <p:cNvPr id="260" name="Google Shape;260;p33"/>
          <p:cNvSpPr/>
          <p:nvPr/>
        </p:nvSpPr>
        <p:spPr>
          <a:xfrm>
            <a:off x="1435800" y="466700"/>
            <a:ext cx="6272400" cy="3723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61" name="Google Shape;261;p33"/>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3</a:t>
            </a:r>
            <a:endParaRPr b="1" sz="4400">
              <a:solidFill>
                <a:schemeClr val="lt1"/>
              </a:solidFill>
              <a:latin typeface="Google Sans"/>
              <a:ea typeface="Google Sans"/>
              <a:cs typeface="Google Sans"/>
              <a:sym typeface="Google Sans"/>
            </a:endParaRPr>
          </a:p>
        </p:txBody>
      </p:sp>
      <p:sp>
        <p:nvSpPr>
          <p:cNvPr id="262" name="Google Shape;262;p33"/>
          <p:cNvSpPr txBox="1"/>
          <p:nvPr/>
        </p:nvSpPr>
        <p:spPr>
          <a:xfrm>
            <a:off x="1833500" y="703000"/>
            <a:ext cx="5328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Someone posts lots of </a:t>
            </a:r>
            <a:r>
              <a:rPr lang="en" sz="2200">
                <a:solidFill>
                  <a:schemeClr val="accent4"/>
                </a:solidFill>
                <a:latin typeface="Google Sans Medium"/>
                <a:ea typeface="Google Sans Medium"/>
                <a:cs typeface="Google Sans Medium"/>
                <a:sym typeface="Google Sans Medium"/>
              </a:rPr>
              <a:t>mean comments</a:t>
            </a:r>
            <a:r>
              <a:rPr lang="en" sz="2200">
                <a:solidFill>
                  <a:schemeClr val="dk2"/>
                </a:solidFill>
                <a:latin typeface="Google Sans Medium"/>
                <a:ea typeface="Google Sans Medium"/>
                <a:cs typeface="Google Sans Medium"/>
                <a:sym typeface="Google Sans Medium"/>
              </a:rPr>
              <a:t> about a pupil in your school </a:t>
            </a:r>
            <a:r>
              <a:rPr lang="en" sz="2200">
                <a:solidFill>
                  <a:schemeClr val="accent4"/>
                </a:solidFill>
                <a:latin typeface="Google Sans Medium"/>
                <a:ea typeface="Google Sans Medium"/>
                <a:cs typeface="Google Sans Medium"/>
                <a:sym typeface="Google Sans Medium"/>
              </a:rPr>
              <a:t>without using their name</a:t>
            </a:r>
            <a:r>
              <a:rPr lang="en" sz="2200">
                <a:solidFill>
                  <a:schemeClr val="dk2"/>
                </a:solidFill>
                <a:latin typeface="Google Sans Medium"/>
                <a:ea typeface="Google Sans Medium"/>
                <a:cs typeface="Google Sans Medium"/>
                <a:sym typeface="Google Sans Medium"/>
              </a:rPr>
              <a:t>, but you have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a feeling </a:t>
            </a:r>
            <a:r>
              <a:rPr lang="en" sz="2200">
                <a:solidFill>
                  <a:schemeClr val="accent4"/>
                </a:solidFill>
                <a:latin typeface="Google Sans Medium"/>
                <a:ea typeface="Google Sans Medium"/>
                <a:cs typeface="Google Sans Medium"/>
                <a:sym typeface="Google Sans Medium"/>
              </a:rPr>
              <a:t>you know who it is</a:t>
            </a:r>
            <a:r>
              <a:rPr lang="en" sz="2200">
                <a:solidFill>
                  <a:schemeClr val="dk2"/>
                </a:solidFill>
                <a:latin typeface="Google Sans Medium"/>
                <a:ea typeface="Google Sans Medium"/>
                <a:cs typeface="Google Sans Medium"/>
                <a:sym typeface="Google Sans Medium"/>
              </a:rPr>
              <a:t>.</a:t>
            </a:r>
            <a:endParaRPr sz="2200">
              <a:solidFill>
                <a:schemeClr val="dk2"/>
              </a:solidFill>
              <a:latin typeface="Google Sans Medium"/>
              <a:ea typeface="Google Sans Medium"/>
              <a:cs typeface="Google Sans Medium"/>
              <a:sym typeface="Google Sans Medium"/>
            </a:endParaRPr>
          </a:p>
        </p:txBody>
      </p:sp>
      <p:sp>
        <p:nvSpPr>
          <p:cNvPr id="263" name="Google Shape;263;p33"/>
          <p:cNvSpPr txBox="1"/>
          <p:nvPr/>
        </p:nvSpPr>
        <p:spPr>
          <a:xfrm>
            <a:off x="1833500" y="2061338"/>
            <a:ext cx="5328000" cy="1653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accent4"/>
                </a:solidFill>
                <a:latin typeface="Google Sans Medium"/>
                <a:ea typeface="Google Sans Medium"/>
                <a:cs typeface="Google Sans Medium"/>
                <a:sym typeface="Google Sans Medium"/>
              </a:rPr>
              <a:t>Would you report those comments </a:t>
            </a:r>
            <a:br>
              <a:rPr lang="en" sz="2200">
                <a:solidFill>
                  <a:schemeClr val="accent4"/>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or not and, if you would, </a:t>
            </a:r>
            <a:r>
              <a:rPr lang="en" sz="2200">
                <a:solidFill>
                  <a:schemeClr val="accent4"/>
                </a:solidFill>
                <a:latin typeface="Google Sans Medium"/>
                <a:ea typeface="Google Sans Medium"/>
                <a:cs typeface="Google Sans Medium"/>
                <a:sym typeface="Google Sans Medium"/>
              </a:rPr>
              <a:t>how?</a:t>
            </a:r>
            <a:endParaRPr sz="2200">
              <a:solidFill>
                <a:schemeClr val="accent4"/>
              </a:solidFill>
              <a:latin typeface="Google Sans Medium"/>
              <a:ea typeface="Google Sans Medium"/>
              <a:cs typeface="Google Sans Medium"/>
              <a:sym typeface="Google Sans Medium"/>
            </a:endParaRPr>
          </a:p>
          <a:p>
            <a:pPr indent="0" lvl="0" marL="0" rtl="0" algn="l">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67" name="Shape 267"/>
        <p:cNvGrpSpPr/>
        <p:nvPr/>
      </p:nvGrpSpPr>
      <p:grpSpPr>
        <a:xfrm>
          <a:off x="0" y="0"/>
          <a:ext cx="0" cy="0"/>
          <a:chOff x="0" y="0"/>
          <a:chExt cx="0" cy="0"/>
        </a:xfrm>
      </p:grpSpPr>
      <p:sp>
        <p:nvSpPr>
          <p:cNvPr id="268" name="Google Shape;268;p34"/>
          <p:cNvSpPr/>
          <p:nvPr/>
        </p:nvSpPr>
        <p:spPr>
          <a:xfrm>
            <a:off x="1435800" y="466700"/>
            <a:ext cx="6272400" cy="3723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69" name="Google Shape;269;p34"/>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4</a:t>
            </a:r>
            <a:endParaRPr b="1" sz="4400">
              <a:solidFill>
                <a:schemeClr val="lt1"/>
              </a:solidFill>
              <a:latin typeface="Google Sans"/>
              <a:ea typeface="Google Sans"/>
              <a:cs typeface="Google Sans"/>
              <a:sym typeface="Google Sans"/>
            </a:endParaRPr>
          </a:p>
        </p:txBody>
      </p:sp>
      <p:sp>
        <p:nvSpPr>
          <p:cNvPr id="270" name="Google Shape;270;p34"/>
          <p:cNvSpPr txBox="1"/>
          <p:nvPr/>
        </p:nvSpPr>
        <p:spPr>
          <a:xfrm>
            <a:off x="1833500" y="703000"/>
            <a:ext cx="5328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A pupil creates an account with </a:t>
            </a:r>
            <a:r>
              <a:rPr lang="en" sz="2200">
                <a:solidFill>
                  <a:schemeClr val="accent4"/>
                </a:solidFill>
                <a:latin typeface="Google Sans Medium"/>
                <a:ea typeface="Google Sans Medium"/>
                <a:cs typeface="Google Sans Medium"/>
                <a:sym typeface="Google Sans Medium"/>
              </a:rPr>
              <a:t>your school’s name</a:t>
            </a:r>
            <a:r>
              <a:rPr lang="en" sz="2200">
                <a:solidFill>
                  <a:schemeClr val="dk2"/>
                </a:solidFill>
                <a:latin typeface="Google Sans Medium"/>
                <a:ea typeface="Google Sans Medium"/>
                <a:cs typeface="Google Sans Medium"/>
                <a:sym typeface="Google Sans Medium"/>
              </a:rPr>
              <a:t> in the screen name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and </a:t>
            </a:r>
            <a:r>
              <a:rPr lang="en" sz="2200">
                <a:solidFill>
                  <a:schemeClr val="accent4"/>
                </a:solidFill>
                <a:latin typeface="Google Sans Medium"/>
                <a:ea typeface="Google Sans Medium"/>
                <a:cs typeface="Google Sans Medium"/>
                <a:sym typeface="Google Sans Medium"/>
              </a:rPr>
              <a:t>posts other pupils’ photos with comments </a:t>
            </a:r>
            <a:r>
              <a:rPr lang="en" sz="2200">
                <a:solidFill>
                  <a:schemeClr val="dk2"/>
                </a:solidFill>
                <a:latin typeface="Google Sans Medium"/>
                <a:ea typeface="Google Sans Medium"/>
                <a:cs typeface="Google Sans Medium"/>
                <a:sym typeface="Google Sans Medium"/>
              </a:rPr>
              <a:t>that everybody hears about.</a:t>
            </a:r>
            <a:endParaRPr sz="2200">
              <a:solidFill>
                <a:schemeClr val="dk2"/>
              </a:solidFill>
              <a:latin typeface="Google Sans Medium"/>
              <a:ea typeface="Google Sans Medium"/>
              <a:cs typeface="Google Sans Medium"/>
              <a:sym typeface="Google Sans Medium"/>
            </a:endParaRPr>
          </a:p>
        </p:txBody>
      </p:sp>
      <p:sp>
        <p:nvSpPr>
          <p:cNvPr id="271" name="Google Shape;271;p34"/>
          <p:cNvSpPr txBox="1"/>
          <p:nvPr/>
        </p:nvSpPr>
        <p:spPr>
          <a:xfrm>
            <a:off x="1833500" y="2061812"/>
            <a:ext cx="5328000" cy="2416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Some of the comments are</a:t>
            </a:r>
            <a:r>
              <a:rPr lang="en" sz="2200">
                <a:solidFill>
                  <a:schemeClr val="accent4"/>
                </a:solidFill>
                <a:latin typeface="Google Sans Medium"/>
                <a:ea typeface="Google Sans Medium"/>
                <a:cs typeface="Google Sans Medium"/>
                <a:sym typeface="Google Sans Medium"/>
              </a:rPr>
              <a:t> hurtful </a:t>
            </a:r>
            <a:br>
              <a:rPr lang="en" sz="2200">
                <a:solidFill>
                  <a:schemeClr val="accent4"/>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to pupils, some are </a:t>
            </a:r>
            <a:r>
              <a:rPr lang="en" sz="2200">
                <a:solidFill>
                  <a:schemeClr val="accent4"/>
                </a:solidFill>
                <a:latin typeface="Google Sans Medium"/>
                <a:ea typeface="Google Sans Medium"/>
                <a:cs typeface="Google Sans Medium"/>
                <a:sym typeface="Google Sans Medium"/>
              </a:rPr>
              <a:t>compliments</a:t>
            </a:r>
            <a:r>
              <a:rPr lang="en" sz="2200">
                <a:solidFill>
                  <a:schemeClr val="dk2"/>
                </a:solidFill>
                <a:latin typeface="Google Sans Medium"/>
                <a:ea typeface="Google Sans Medium"/>
                <a:cs typeface="Google Sans Medium"/>
                <a:sym typeface="Google Sans Medium"/>
              </a:rPr>
              <a: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4"/>
                </a:solidFill>
                <a:latin typeface="Google Sans Medium"/>
                <a:ea typeface="Google Sans Medium"/>
                <a:cs typeface="Google Sans Medium"/>
                <a:sym typeface="Google Sans Medium"/>
              </a:rPr>
              <a:t>report</a:t>
            </a:r>
            <a:r>
              <a:rPr lang="en" sz="2200">
                <a:solidFill>
                  <a:schemeClr val="dk2"/>
                </a:solidFill>
                <a:latin typeface="Google Sans Medium"/>
                <a:ea typeface="Google Sans Medium"/>
                <a:cs typeface="Google Sans Medium"/>
                <a:sym typeface="Google Sans Medium"/>
              </a:rPr>
              <a:t> the </a:t>
            </a:r>
            <a:r>
              <a:rPr lang="en" sz="2200">
                <a:solidFill>
                  <a:schemeClr val="accent4"/>
                </a:solidFill>
                <a:latin typeface="Google Sans Medium"/>
                <a:ea typeface="Google Sans Medium"/>
                <a:cs typeface="Google Sans Medium"/>
                <a:sym typeface="Google Sans Medium"/>
              </a:rPr>
              <a:t>hurtful comments</a:t>
            </a:r>
            <a:r>
              <a:rPr lang="en" sz="2200">
                <a:solidFill>
                  <a:schemeClr val="dk2"/>
                </a:solidFill>
                <a:latin typeface="Google Sans Medium"/>
                <a:ea typeface="Google Sans Medium"/>
                <a:cs typeface="Google Sans Medium"/>
                <a:sym typeface="Google Sans Medium"/>
              </a:rPr>
              <a:t>,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the </a:t>
            </a:r>
            <a:r>
              <a:rPr lang="en" sz="2200">
                <a:solidFill>
                  <a:schemeClr val="accent4"/>
                </a:solidFill>
                <a:latin typeface="Google Sans Medium"/>
                <a:ea typeface="Google Sans Medium"/>
                <a:cs typeface="Google Sans Medium"/>
                <a:sym typeface="Google Sans Medium"/>
              </a:rPr>
              <a:t>whole account</a:t>
            </a:r>
            <a:r>
              <a:rPr lang="en" sz="2200">
                <a:solidFill>
                  <a:schemeClr val="dk2"/>
                </a:solidFill>
                <a:latin typeface="Google Sans Medium"/>
                <a:ea typeface="Google Sans Medium"/>
                <a:cs typeface="Google Sans Medium"/>
                <a:sym typeface="Google Sans Medium"/>
              </a:rPr>
              <a:t> or </a:t>
            </a:r>
            <a:r>
              <a:rPr lang="en" sz="2200">
                <a:solidFill>
                  <a:schemeClr val="accent4"/>
                </a:solidFill>
                <a:latin typeface="Google Sans Medium"/>
                <a:ea typeface="Google Sans Medium"/>
                <a:cs typeface="Google Sans Medium"/>
                <a:sym typeface="Google Sans Medium"/>
              </a:rPr>
              <a:t>both?</a:t>
            </a:r>
            <a:endParaRPr sz="2100">
              <a:solidFill>
                <a:schemeClr val="accent4"/>
              </a:solidFill>
              <a:latin typeface="Google Sans Medium"/>
              <a:ea typeface="Google Sans Medium"/>
              <a:cs typeface="Google Sans Medium"/>
              <a:sym typeface="Google Sans Medium"/>
            </a:endParaRPr>
          </a:p>
          <a:p>
            <a:pPr indent="0" lvl="0" marL="0" rtl="0" algn="l">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10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10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10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animEffect filter="fade" transition="in">
                                      <p:cBhvr>
                                        <p:cTn dur="1000"/>
                                        <p:tgtEl>
                                          <p:spTgt spid="2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75" name="Shape 275"/>
        <p:cNvGrpSpPr/>
        <p:nvPr/>
      </p:nvGrpSpPr>
      <p:grpSpPr>
        <a:xfrm>
          <a:off x="0" y="0"/>
          <a:ext cx="0" cy="0"/>
          <a:chOff x="0" y="0"/>
          <a:chExt cx="0" cy="0"/>
        </a:xfrm>
      </p:grpSpPr>
      <p:sp>
        <p:nvSpPr>
          <p:cNvPr id="276" name="Google Shape;276;p35"/>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5</a:t>
            </a:r>
            <a:endParaRPr b="1" sz="4400">
              <a:solidFill>
                <a:schemeClr val="lt1"/>
              </a:solidFill>
              <a:latin typeface="Google Sans"/>
              <a:ea typeface="Google Sans"/>
              <a:cs typeface="Google Sans"/>
              <a:sym typeface="Google Sans"/>
            </a:endParaRPr>
          </a:p>
        </p:txBody>
      </p:sp>
      <p:sp>
        <p:nvSpPr>
          <p:cNvPr id="277" name="Google Shape;277;p35"/>
          <p:cNvSpPr/>
          <p:nvPr/>
        </p:nvSpPr>
        <p:spPr>
          <a:xfrm>
            <a:off x="1435800" y="466700"/>
            <a:ext cx="6272400" cy="3723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78" name="Google Shape;278;p35"/>
          <p:cNvSpPr txBox="1"/>
          <p:nvPr/>
        </p:nvSpPr>
        <p:spPr>
          <a:xfrm>
            <a:off x="1833500" y="703000"/>
            <a:ext cx="5328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One night, you notice that a pupil has made a </a:t>
            </a:r>
            <a:r>
              <a:rPr lang="en" sz="2200">
                <a:solidFill>
                  <a:schemeClr val="accent4"/>
                </a:solidFill>
                <a:latin typeface="Google Sans Medium"/>
                <a:ea typeface="Google Sans Medium"/>
                <a:cs typeface="Google Sans Medium"/>
                <a:sym typeface="Google Sans Medium"/>
              </a:rPr>
              <a:t>comment online</a:t>
            </a:r>
            <a:r>
              <a:rPr lang="en" sz="2200">
                <a:solidFill>
                  <a:schemeClr val="dk2"/>
                </a:solidFill>
                <a:latin typeface="Google Sans Medium"/>
                <a:ea typeface="Google Sans Medium"/>
                <a:cs typeface="Google Sans Medium"/>
                <a:sym typeface="Google Sans Medium"/>
              </a:rPr>
              <a:t> saying they’re going to </a:t>
            </a:r>
            <a:r>
              <a:rPr lang="en" sz="2200">
                <a:solidFill>
                  <a:schemeClr val="accent4"/>
                </a:solidFill>
                <a:latin typeface="Google Sans Medium"/>
                <a:ea typeface="Google Sans Medium"/>
                <a:cs typeface="Google Sans Medium"/>
                <a:sym typeface="Google Sans Medium"/>
              </a:rPr>
              <a:t>fight with another pupil</a:t>
            </a:r>
            <a:r>
              <a:rPr lang="en" sz="2200">
                <a:solidFill>
                  <a:schemeClr val="dk2"/>
                </a:solidFill>
                <a:latin typeface="Google Sans Medium"/>
                <a:ea typeface="Google Sans Medium"/>
                <a:cs typeface="Google Sans Medium"/>
                <a:sym typeface="Google Sans Medium"/>
              </a:rPr>
              <a:t> in the dinner hall the next day.</a:t>
            </a:r>
            <a:endParaRPr sz="2200">
              <a:solidFill>
                <a:schemeClr val="dk2"/>
              </a:solidFill>
              <a:latin typeface="Google Sans Medium"/>
              <a:ea typeface="Google Sans Medium"/>
              <a:cs typeface="Google Sans Medium"/>
              <a:sym typeface="Google Sans Medium"/>
            </a:endParaRPr>
          </a:p>
        </p:txBody>
      </p:sp>
      <p:sp>
        <p:nvSpPr>
          <p:cNvPr id="279" name="Google Shape;279;p35"/>
          <p:cNvSpPr txBox="1"/>
          <p:nvPr/>
        </p:nvSpPr>
        <p:spPr>
          <a:xfrm>
            <a:off x="1833500" y="2061812"/>
            <a:ext cx="5328000" cy="2721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4"/>
                </a:solidFill>
                <a:latin typeface="Google Sans Medium"/>
                <a:ea typeface="Google Sans Medium"/>
                <a:cs typeface="Google Sans Medium"/>
                <a:sym typeface="Google Sans Medium"/>
              </a:rPr>
              <a:t>report </a:t>
            </a:r>
            <a:r>
              <a:rPr lang="en" sz="2200">
                <a:solidFill>
                  <a:schemeClr val="dk2"/>
                </a:solidFill>
                <a:latin typeface="Google Sans Medium"/>
                <a:ea typeface="Google Sans Medium"/>
                <a:cs typeface="Google Sans Medium"/>
                <a:sym typeface="Google Sans Medium"/>
              </a:rPr>
              <a:t>that comment online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or not? </a:t>
            </a:r>
            <a:endParaRPr sz="22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report it to a teacher or headteacher the next morning </a:t>
            </a:r>
            <a:br>
              <a:rPr lang="en" sz="2200">
                <a:solidFill>
                  <a:schemeClr val="dk2"/>
                </a:solidFill>
                <a:latin typeface="Google Sans Medium"/>
                <a:ea typeface="Google Sans Medium"/>
                <a:cs typeface="Google Sans Medium"/>
                <a:sym typeface="Google Sans Medium"/>
              </a:rPr>
            </a:br>
            <a:r>
              <a:rPr lang="en" sz="2200">
                <a:solidFill>
                  <a:schemeClr val="dk2"/>
                </a:solidFill>
                <a:latin typeface="Google Sans Medium"/>
                <a:ea typeface="Google Sans Medium"/>
                <a:cs typeface="Google Sans Medium"/>
                <a:sym typeface="Google Sans Medium"/>
              </a:rPr>
              <a:t>or not? </a:t>
            </a:r>
            <a:r>
              <a:rPr lang="en" sz="2200">
                <a:solidFill>
                  <a:schemeClr val="accent4"/>
                </a:solidFill>
                <a:latin typeface="Google Sans Medium"/>
                <a:ea typeface="Google Sans Medium"/>
                <a:cs typeface="Google Sans Medium"/>
                <a:sym typeface="Google Sans Medium"/>
              </a:rPr>
              <a:t>Both?</a:t>
            </a:r>
            <a:endParaRPr sz="2200">
              <a:solidFill>
                <a:schemeClr val="accent4"/>
              </a:solidFill>
              <a:latin typeface="Google Sans Medium"/>
              <a:ea typeface="Google Sans Medium"/>
              <a:cs typeface="Google Sans Medium"/>
              <a:sym typeface="Google Sans Medium"/>
            </a:endParaRPr>
          </a:p>
          <a:p>
            <a:pPr indent="0" lvl="0" marL="0" rtl="0" algn="l">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Effect filter="fade" transition="in">
                                      <p:cBhvr>
                                        <p:cTn dur="1000"/>
                                        <p:tgtEl>
                                          <p:spTgt spid="2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animEffect filter="fade" transition="in">
                                      <p:cBhvr>
                                        <p:cTn dur="1000"/>
                                        <p:tgtEl>
                                          <p:spTgt spid="2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animEffect filter="fade" transition="in">
                                      <p:cBhvr>
                                        <p:cTn dur="1000"/>
                                        <p:tgtEl>
                                          <p:spTgt spid="2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animEffect filter="fade" transition="in">
                                      <p:cBhvr>
                                        <p:cTn dur="1000"/>
                                        <p:tgtEl>
                                          <p:spTgt spid="27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66" name="Google Shape;66;p9"/>
          <p:cNvSpPr txBox="1"/>
          <p:nvPr/>
        </p:nvSpPr>
        <p:spPr>
          <a:xfrm>
            <a:off x="341554"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sp>
        <p:nvSpPr>
          <p:cNvPr id="67" name="Google Shape;67;p9"/>
          <p:cNvSpPr/>
          <p:nvPr/>
        </p:nvSpPr>
        <p:spPr>
          <a:xfrm>
            <a:off x="385474" y="1265150"/>
            <a:ext cx="4156800" cy="7518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What should you do when you </a:t>
            </a:r>
            <a:br>
              <a:rPr lang="en" sz="1600">
                <a:solidFill>
                  <a:srgbClr val="3C4043"/>
                </a:solidFill>
                <a:latin typeface="Google Sans Medium"/>
                <a:ea typeface="Google Sans Medium"/>
                <a:cs typeface="Google Sans Medium"/>
                <a:sym typeface="Google Sans Medium"/>
              </a:rPr>
            </a:br>
            <a:r>
              <a:rPr lang="en" sz="1600">
                <a:solidFill>
                  <a:srgbClr val="4285F4"/>
                </a:solidFill>
                <a:latin typeface="Google Sans Medium"/>
                <a:ea typeface="Google Sans Medium"/>
                <a:cs typeface="Google Sans Medium"/>
                <a:sym typeface="Google Sans Medium"/>
              </a:rPr>
              <a:t>see </a:t>
            </a:r>
            <a:r>
              <a:rPr lang="en" sz="1600">
                <a:solidFill>
                  <a:srgbClr val="4285F4"/>
                </a:solidFill>
                <a:latin typeface="Google Sans Medium"/>
                <a:ea typeface="Google Sans Medium"/>
                <a:cs typeface="Google Sans Medium"/>
                <a:sym typeface="Google Sans Medium"/>
              </a:rPr>
              <a:t>something</a:t>
            </a:r>
            <a:r>
              <a:rPr lang="en" sz="1600">
                <a:solidFill>
                  <a:srgbClr val="4285F4"/>
                </a:solidFill>
                <a:latin typeface="Google Sans Medium"/>
                <a:ea typeface="Google Sans Medium"/>
                <a:cs typeface="Google Sans Medium"/>
                <a:sym typeface="Google Sans Medium"/>
              </a:rPr>
              <a:t> unkind</a:t>
            </a:r>
            <a:r>
              <a:rPr lang="en" sz="1600">
                <a:solidFill>
                  <a:srgbClr val="3C4043"/>
                </a:solidFill>
                <a:latin typeface="Google Sans Medium"/>
                <a:ea typeface="Google Sans Medium"/>
                <a:cs typeface="Google Sans Medium"/>
                <a:sym typeface="Google Sans Medium"/>
              </a:rPr>
              <a:t> online? </a:t>
            </a:r>
            <a:endParaRPr sz="1300">
              <a:solidFill>
                <a:srgbClr val="3C4043"/>
              </a:solidFill>
              <a:latin typeface="Google Sans Medium"/>
              <a:ea typeface="Google Sans Medium"/>
              <a:cs typeface="Google Sans Medium"/>
              <a:sym typeface="Google Sans Medium"/>
            </a:endParaRPr>
          </a:p>
        </p:txBody>
      </p:sp>
      <p:sp>
        <p:nvSpPr>
          <p:cNvPr id="68" name="Google Shape;68;p9"/>
          <p:cNvSpPr/>
          <p:nvPr/>
        </p:nvSpPr>
        <p:spPr>
          <a:xfrm>
            <a:off x="385375" y="2149723"/>
            <a:ext cx="41568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What about </a:t>
            </a:r>
            <a:r>
              <a:rPr lang="en" sz="1600">
                <a:solidFill>
                  <a:srgbClr val="4285F4"/>
                </a:solidFill>
                <a:latin typeface="Google Sans Medium"/>
                <a:ea typeface="Google Sans Medium"/>
                <a:cs typeface="Google Sans Medium"/>
                <a:sym typeface="Google Sans Medium"/>
              </a:rPr>
              <a:t>something you don’t like?</a:t>
            </a:r>
            <a:endParaRPr sz="1600">
              <a:solidFill>
                <a:srgbClr val="3C4043"/>
              </a:solidFill>
              <a:latin typeface="Google Sans Medium"/>
              <a:ea typeface="Google Sans Medium"/>
              <a:cs typeface="Google Sans Medium"/>
              <a:sym typeface="Google Sans Medium"/>
            </a:endParaRPr>
          </a:p>
        </p:txBody>
      </p:sp>
      <p:pic>
        <p:nvPicPr>
          <p:cNvPr id="69" name="Google Shape;69;p9"/>
          <p:cNvPicPr preferRelativeResize="0"/>
          <p:nvPr/>
        </p:nvPicPr>
        <p:blipFill>
          <a:blip r:embed="rId3">
            <a:alphaModFix/>
          </a:blip>
          <a:stretch>
            <a:fillRect/>
          </a:stretch>
        </p:blipFill>
        <p:spPr>
          <a:xfrm flipH="1">
            <a:off x="5556898" y="2297925"/>
            <a:ext cx="3808927" cy="2531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83" name="Shape 283"/>
        <p:cNvGrpSpPr/>
        <p:nvPr/>
      </p:nvGrpSpPr>
      <p:grpSpPr>
        <a:xfrm>
          <a:off x="0" y="0"/>
          <a:ext cx="0" cy="0"/>
          <a:chOff x="0" y="0"/>
          <a:chExt cx="0" cy="0"/>
        </a:xfrm>
      </p:grpSpPr>
      <p:sp>
        <p:nvSpPr>
          <p:cNvPr id="284" name="Google Shape;284;p36"/>
          <p:cNvSpPr/>
          <p:nvPr/>
        </p:nvSpPr>
        <p:spPr>
          <a:xfrm>
            <a:off x="1435800" y="466700"/>
            <a:ext cx="6272400" cy="3723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85" name="Google Shape;285;p36"/>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6</a:t>
            </a:r>
            <a:endParaRPr b="1" sz="4400">
              <a:solidFill>
                <a:schemeClr val="lt1"/>
              </a:solidFill>
              <a:latin typeface="Google Sans"/>
              <a:ea typeface="Google Sans"/>
              <a:cs typeface="Google Sans"/>
              <a:sym typeface="Google Sans"/>
            </a:endParaRPr>
          </a:p>
        </p:txBody>
      </p:sp>
      <p:sp>
        <p:nvSpPr>
          <p:cNvPr id="286" name="Google Shape;286;p36"/>
          <p:cNvSpPr txBox="1"/>
          <p:nvPr/>
        </p:nvSpPr>
        <p:spPr>
          <a:xfrm>
            <a:off x="1833500" y="703000"/>
            <a:ext cx="5328000" cy="1708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You’re watching a cartoon video and all of a sudden there’s some </a:t>
            </a:r>
            <a:r>
              <a:rPr lang="en" sz="2200">
                <a:solidFill>
                  <a:schemeClr val="accent4"/>
                </a:solidFill>
                <a:latin typeface="Google Sans Medium"/>
                <a:ea typeface="Google Sans Medium"/>
                <a:cs typeface="Google Sans Medium"/>
                <a:sym typeface="Google Sans Medium"/>
              </a:rPr>
              <a:t>weird content</a:t>
            </a:r>
            <a:r>
              <a:rPr lang="en" sz="2200">
                <a:solidFill>
                  <a:schemeClr val="dk2"/>
                </a:solidFill>
                <a:latin typeface="Google Sans Medium"/>
                <a:ea typeface="Google Sans Medium"/>
                <a:cs typeface="Google Sans Medium"/>
                <a:sym typeface="Google Sans Medium"/>
              </a:rPr>
              <a:t> in it that’s </a:t>
            </a:r>
            <a:r>
              <a:rPr lang="en" sz="2200">
                <a:solidFill>
                  <a:schemeClr val="accent4"/>
                </a:solidFill>
                <a:latin typeface="Google Sans Medium"/>
                <a:ea typeface="Google Sans Medium"/>
                <a:cs typeface="Google Sans Medium"/>
                <a:sym typeface="Google Sans Medium"/>
              </a:rPr>
              <a:t>definitely not appropriate for children</a:t>
            </a:r>
            <a:r>
              <a:rPr lang="en" sz="2200">
                <a:solidFill>
                  <a:schemeClr val="dk2"/>
                </a:solidFill>
                <a:latin typeface="Google Sans Medium"/>
                <a:ea typeface="Google Sans Medium"/>
                <a:cs typeface="Google Sans Medium"/>
                <a:sym typeface="Google Sans Medium"/>
              </a:rPr>
              <a:t> and makes you </a:t>
            </a:r>
            <a:r>
              <a:rPr lang="en" sz="2200">
                <a:solidFill>
                  <a:schemeClr val="accent4"/>
                </a:solidFill>
                <a:latin typeface="Google Sans Medium"/>
                <a:ea typeface="Google Sans Medium"/>
                <a:cs typeface="Google Sans Medium"/>
                <a:sym typeface="Google Sans Medium"/>
              </a:rPr>
              <a:t>feel uncomfortable</a:t>
            </a:r>
            <a:r>
              <a:rPr lang="en" sz="2200">
                <a:solidFill>
                  <a:schemeClr val="dk2"/>
                </a:solidFill>
                <a:latin typeface="Google Sans Medium"/>
                <a:ea typeface="Google Sans Medium"/>
                <a:cs typeface="Google Sans Medium"/>
                <a:sym typeface="Google Sans Medium"/>
              </a:rPr>
              <a:t>. </a:t>
            </a:r>
            <a:endParaRPr sz="2200">
              <a:solidFill>
                <a:schemeClr val="dk2"/>
              </a:solidFill>
              <a:latin typeface="Google Sans Medium"/>
              <a:ea typeface="Google Sans Medium"/>
              <a:cs typeface="Google Sans Medium"/>
              <a:sym typeface="Google Sans Medium"/>
            </a:endParaRPr>
          </a:p>
        </p:txBody>
      </p:sp>
      <p:sp>
        <p:nvSpPr>
          <p:cNvPr id="287" name="Google Shape;287;p36"/>
          <p:cNvSpPr txBox="1"/>
          <p:nvPr/>
        </p:nvSpPr>
        <p:spPr>
          <a:xfrm>
            <a:off x="1833500" y="2366138"/>
            <a:ext cx="5328000" cy="134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4"/>
                </a:solidFill>
                <a:latin typeface="Google Sans Medium"/>
                <a:ea typeface="Google Sans Medium"/>
                <a:cs typeface="Google Sans Medium"/>
                <a:sym typeface="Google Sans Medium"/>
              </a:rPr>
              <a:t>report it </a:t>
            </a:r>
            <a:r>
              <a:rPr lang="en" sz="2200">
                <a:solidFill>
                  <a:schemeClr val="dk2"/>
                </a:solidFill>
                <a:latin typeface="Google Sans Medium"/>
                <a:ea typeface="Google Sans Medium"/>
                <a:cs typeface="Google Sans Medium"/>
                <a:sym typeface="Google Sans Medium"/>
              </a:rPr>
              <a:t>or not?</a:t>
            </a:r>
            <a:endParaRPr sz="2200">
              <a:solidFill>
                <a:schemeClr val="dk2"/>
              </a:solidFill>
              <a:latin typeface="Google Sans Medium"/>
              <a:ea typeface="Google Sans Medium"/>
              <a:cs typeface="Google Sans Medium"/>
              <a:sym typeface="Google Sans Medium"/>
            </a:endParaRPr>
          </a:p>
          <a:p>
            <a:pPr indent="0" lvl="0" marL="0" rtl="0" algn="l">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10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10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1000"/>
                                        <p:tgtEl>
                                          <p:spTgt spid="2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91" name="Shape 291"/>
        <p:cNvGrpSpPr/>
        <p:nvPr/>
      </p:nvGrpSpPr>
      <p:grpSpPr>
        <a:xfrm>
          <a:off x="0" y="0"/>
          <a:ext cx="0" cy="0"/>
          <a:chOff x="0" y="0"/>
          <a:chExt cx="0" cy="0"/>
        </a:xfrm>
      </p:grpSpPr>
      <p:sp>
        <p:nvSpPr>
          <p:cNvPr id="292" name="Google Shape;292;p37"/>
          <p:cNvSpPr/>
          <p:nvPr/>
        </p:nvSpPr>
        <p:spPr>
          <a:xfrm>
            <a:off x="1435800" y="466700"/>
            <a:ext cx="6272400" cy="37239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93" name="Google Shape;293;p37"/>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7</a:t>
            </a:r>
            <a:endParaRPr b="1" sz="4400">
              <a:solidFill>
                <a:schemeClr val="lt1"/>
              </a:solidFill>
              <a:latin typeface="Google Sans"/>
              <a:ea typeface="Google Sans"/>
              <a:cs typeface="Google Sans"/>
              <a:sym typeface="Google Sans"/>
            </a:endParaRPr>
          </a:p>
        </p:txBody>
      </p:sp>
      <p:sp>
        <p:nvSpPr>
          <p:cNvPr id="294" name="Google Shape;294;p37"/>
          <p:cNvSpPr/>
          <p:nvPr/>
        </p:nvSpPr>
        <p:spPr>
          <a:xfrm>
            <a:off x="1435800" y="466700"/>
            <a:ext cx="6272400" cy="3454500"/>
          </a:xfrm>
          <a:prstGeom prst="roundRect">
            <a:avLst>
              <a:gd fmla="val 16667" name="adj"/>
            </a:avLst>
          </a:prstGeom>
          <a:solidFill>
            <a:srgbClr val="FFFFFF"/>
          </a:solidFill>
          <a:ln>
            <a:noFill/>
          </a:ln>
        </p:spPr>
        <p:txBody>
          <a:bodyPr anchorCtr="0" anchor="t" bIns="91425" lIns="182875" spcFirstLastPara="1" rIns="182875" wrap="square" tIns="0">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95" name="Google Shape;295;p37"/>
          <p:cNvSpPr txBox="1"/>
          <p:nvPr/>
        </p:nvSpPr>
        <p:spPr>
          <a:xfrm>
            <a:off x="1833500" y="703000"/>
            <a:ext cx="5328000" cy="1708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1200"/>
              </a:spcAft>
              <a:buNone/>
            </a:pPr>
            <a:r>
              <a:rPr lang="en" sz="2200">
                <a:solidFill>
                  <a:schemeClr val="dk2"/>
                </a:solidFill>
                <a:latin typeface="Google Sans Medium"/>
                <a:ea typeface="Google Sans Medium"/>
                <a:cs typeface="Google Sans Medium"/>
                <a:sym typeface="Google Sans Medium"/>
              </a:rPr>
              <a:t>You’re playing an </a:t>
            </a:r>
            <a:r>
              <a:rPr lang="en" sz="2200">
                <a:solidFill>
                  <a:schemeClr val="accent4"/>
                </a:solidFill>
                <a:latin typeface="Google Sans Medium"/>
                <a:ea typeface="Google Sans Medium"/>
                <a:cs typeface="Google Sans Medium"/>
                <a:sym typeface="Google Sans Medium"/>
              </a:rPr>
              <a:t>online game with friends </a:t>
            </a:r>
            <a:r>
              <a:rPr lang="en" sz="2200">
                <a:solidFill>
                  <a:schemeClr val="dk2"/>
                </a:solidFill>
                <a:latin typeface="Google Sans Medium"/>
                <a:ea typeface="Google Sans Medium"/>
                <a:cs typeface="Google Sans Medium"/>
                <a:sym typeface="Google Sans Medium"/>
              </a:rPr>
              <a:t>and </a:t>
            </a:r>
            <a:r>
              <a:rPr lang="en" sz="2200">
                <a:solidFill>
                  <a:schemeClr val="accent4"/>
                </a:solidFill>
                <a:latin typeface="Google Sans Medium"/>
                <a:ea typeface="Google Sans Medium"/>
                <a:cs typeface="Google Sans Medium"/>
                <a:sym typeface="Google Sans Medium"/>
              </a:rPr>
              <a:t>someone none of the players know</a:t>
            </a:r>
            <a:r>
              <a:rPr lang="en" sz="2200">
                <a:solidFill>
                  <a:schemeClr val="dk2"/>
                </a:solidFill>
                <a:latin typeface="Google Sans Medium"/>
                <a:ea typeface="Google Sans Medium"/>
                <a:cs typeface="Google Sans Medium"/>
                <a:sym typeface="Google Sans Medium"/>
              </a:rPr>
              <a:t> starts chatting with you. They’re not being nasty or anything, but </a:t>
            </a:r>
            <a:r>
              <a:rPr lang="en" sz="2200">
                <a:solidFill>
                  <a:schemeClr val="accent4"/>
                </a:solidFill>
                <a:latin typeface="Google Sans Medium"/>
                <a:ea typeface="Google Sans Medium"/>
                <a:cs typeface="Google Sans Medium"/>
                <a:sym typeface="Google Sans Medium"/>
              </a:rPr>
              <a:t>you don’t know them</a:t>
            </a:r>
            <a:r>
              <a:rPr lang="en" sz="2200">
                <a:solidFill>
                  <a:schemeClr val="dk2"/>
                </a:solidFill>
                <a:latin typeface="Google Sans Medium"/>
                <a:ea typeface="Google Sans Medium"/>
                <a:cs typeface="Google Sans Medium"/>
                <a:sym typeface="Google Sans Medium"/>
              </a:rPr>
              <a:t>.</a:t>
            </a:r>
            <a:endParaRPr sz="2200">
              <a:solidFill>
                <a:schemeClr val="dk2"/>
              </a:solidFill>
              <a:latin typeface="Google Sans Medium"/>
              <a:ea typeface="Google Sans Medium"/>
              <a:cs typeface="Google Sans Medium"/>
              <a:sym typeface="Google Sans Medium"/>
            </a:endParaRPr>
          </a:p>
        </p:txBody>
      </p:sp>
      <p:sp>
        <p:nvSpPr>
          <p:cNvPr id="296" name="Google Shape;296;p37"/>
          <p:cNvSpPr txBox="1"/>
          <p:nvPr/>
        </p:nvSpPr>
        <p:spPr>
          <a:xfrm>
            <a:off x="1833500" y="2363931"/>
            <a:ext cx="5328000" cy="134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200"/>
              </a:spcBef>
              <a:spcAft>
                <a:spcPts val="0"/>
              </a:spcAft>
              <a:buNone/>
            </a:pPr>
            <a:r>
              <a:rPr lang="en" sz="2200">
                <a:solidFill>
                  <a:schemeClr val="dk2"/>
                </a:solidFill>
                <a:latin typeface="Google Sans Medium"/>
                <a:ea typeface="Google Sans Medium"/>
                <a:cs typeface="Google Sans Medium"/>
                <a:sym typeface="Google Sans Medium"/>
              </a:rPr>
              <a:t>Do you </a:t>
            </a:r>
            <a:r>
              <a:rPr lang="en" sz="2200">
                <a:solidFill>
                  <a:schemeClr val="accent4"/>
                </a:solidFill>
                <a:latin typeface="Google Sans Medium"/>
                <a:ea typeface="Google Sans Medium"/>
                <a:cs typeface="Google Sans Medium"/>
                <a:sym typeface="Google Sans Medium"/>
              </a:rPr>
              <a:t>ignore</a:t>
            </a:r>
            <a:r>
              <a:rPr lang="en" sz="2200">
                <a:solidFill>
                  <a:schemeClr val="dk2"/>
                </a:solidFill>
                <a:latin typeface="Google Sans Medium"/>
                <a:ea typeface="Google Sans Medium"/>
                <a:cs typeface="Google Sans Medium"/>
                <a:sym typeface="Google Sans Medium"/>
              </a:rPr>
              <a:t> them or</a:t>
            </a:r>
            <a:r>
              <a:rPr lang="en" sz="2200">
                <a:solidFill>
                  <a:schemeClr val="accent4"/>
                </a:solidFill>
                <a:latin typeface="Google Sans Medium"/>
                <a:ea typeface="Google Sans Medium"/>
                <a:cs typeface="Google Sans Medium"/>
                <a:sym typeface="Google Sans Medium"/>
              </a:rPr>
              <a:t> report </a:t>
            </a:r>
            <a:r>
              <a:rPr lang="en" sz="2200">
                <a:solidFill>
                  <a:schemeClr val="dk2"/>
                </a:solidFill>
                <a:latin typeface="Google Sans Medium"/>
                <a:ea typeface="Google Sans Medium"/>
                <a:cs typeface="Google Sans Medium"/>
                <a:sym typeface="Google Sans Medium"/>
              </a:rPr>
              <a:t>them?</a:t>
            </a:r>
            <a:endParaRPr sz="2200">
              <a:solidFill>
                <a:schemeClr val="dk2"/>
              </a:solidFill>
              <a:latin typeface="Google Sans Medium"/>
              <a:ea typeface="Google Sans Medium"/>
              <a:cs typeface="Google Sans Medium"/>
              <a:sym typeface="Google Sans Medium"/>
            </a:endParaRPr>
          </a:p>
          <a:p>
            <a:pPr indent="0" lvl="0" marL="0" rtl="0" algn="l">
              <a:spcBef>
                <a:spcPts val="1200"/>
              </a:spcBef>
              <a:spcAft>
                <a:spcPts val="0"/>
              </a:spcAft>
              <a:buNone/>
            </a:pPr>
            <a:r>
              <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t/>
            </a:r>
            <a:endParaRPr sz="22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10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1000"/>
                                        <p:tgtEl>
                                          <p:spTgt spid="2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1000"/>
                                        <p:tgtEl>
                                          <p:spTgt spid="29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0" name="Shape 300"/>
        <p:cNvGrpSpPr/>
        <p:nvPr/>
      </p:nvGrpSpPr>
      <p:grpSpPr>
        <a:xfrm>
          <a:off x="0" y="0"/>
          <a:ext cx="0" cy="0"/>
          <a:chOff x="0" y="0"/>
          <a:chExt cx="0" cy="0"/>
        </a:xfrm>
      </p:grpSpPr>
      <p:sp>
        <p:nvSpPr>
          <p:cNvPr id="301" name="Google Shape;301;p38"/>
          <p:cNvSpPr/>
          <p:nvPr/>
        </p:nvSpPr>
        <p:spPr>
          <a:xfrm flipH="1" rot="10800000">
            <a:off x="6720225" y="12"/>
            <a:ext cx="2436186" cy="5143413"/>
          </a:xfrm>
          <a:custGeom>
            <a:rect b="b" l="l" r="r" t="t"/>
            <a:pathLst>
              <a:path extrusionOk="0" h="209529" w="118362">
                <a:moveTo>
                  <a:pt x="118362" y="0"/>
                </a:moveTo>
                <a:lnTo>
                  <a:pt x="0" y="0"/>
                </a:lnTo>
                <a:lnTo>
                  <a:pt x="39454" y="209529"/>
                </a:lnTo>
                <a:lnTo>
                  <a:pt x="118139" y="209529"/>
                </a:lnTo>
                <a:close/>
              </a:path>
            </a:pathLst>
          </a:custGeom>
          <a:solidFill>
            <a:srgbClr val="3569B2"/>
          </a:solidFill>
          <a:ln>
            <a:noFill/>
          </a:ln>
        </p:spPr>
      </p:sp>
      <p:sp>
        <p:nvSpPr>
          <p:cNvPr id="302" name="Google Shape;302;p38"/>
          <p:cNvSpPr txBox="1"/>
          <p:nvPr/>
        </p:nvSpPr>
        <p:spPr>
          <a:xfrm>
            <a:off x="385375" y="370650"/>
            <a:ext cx="8197200" cy="1828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What can you do or say </a:t>
            </a:r>
            <a:br>
              <a:rPr b="1" lang="en" sz="4400">
                <a:solidFill>
                  <a:srgbClr val="3C4043"/>
                </a:solidFill>
                <a:latin typeface="Google Sans"/>
                <a:ea typeface="Google Sans"/>
                <a:cs typeface="Google Sans"/>
                <a:sym typeface="Google Sans"/>
              </a:rPr>
            </a:br>
            <a:r>
              <a:rPr b="1" lang="en" sz="4400">
                <a:solidFill>
                  <a:srgbClr val="3C4043"/>
                </a:solidFill>
                <a:latin typeface="Google Sans"/>
                <a:ea typeface="Google Sans"/>
                <a:cs typeface="Google Sans"/>
                <a:sym typeface="Google Sans"/>
              </a:rPr>
              <a:t>when you see something upsetting online?</a:t>
            </a:r>
            <a:endParaRPr b="1" sz="4400">
              <a:solidFill>
                <a:srgbClr val="3C4043"/>
              </a:solidFill>
              <a:latin typeface="Google Sans"/>
              <a:ea typeface="Google Sans"/>
              <a:cs typeface="Google Sans"/>
              <a:sym typeface="Google Sans"/>
            </a:endParaRPr>
          </a:p>
        </p:txBody>
      </p:sp>
      <p:sp>
        <p:nvSpPr>
          <p:cNvPr id="303" name="Google Shape;303;p38"/>
          <p:cNvSpPr/>
          <p:nvPr/>
        </p:nvSpPr>
        <p:spPr>
          <a:xfrm rot="619958">
            <a:off x="5416737" y="2409558"/>
            <a:ext cx="2545683" cy="2205685"/>
          </a:xfrm>
          <a:prstGeom prst="foldedCorner">
            <a:avLst>
              <a:gd fmla="val 30618" name="adj"/>
            </a:avLst>
          </a:prstGeom>
          <a:solidFill>
            <a:srgbClr val="FBBC05"/>
          </a:solidFill>
          <a:ln>
            <a:noFill/>
          </a:ln>
        </p:spPr>
        <p:txBody>
          <a:bodyPr anchorCtr="0" anchor="ctr" bIns="91425" lIns="182875" spcFirstLastPara="1" rIns="91425" wrap="square" tIns="1097275">
            <a:noAutofit/>
          </a:bodyPr>
          <a:lstStyle/>
          <a:p>
            <a:pPr indent="0" lvl="0" marL="0" rtl="0" algn="l">
              <a:lnSpc>
                <a:spcPct val="90000"/>
              </a:lnSpc>
              <a:spcBef>
                <a:spcPts val="1200"/>
              </a:spcBef>
              <a:spcAft>
                <a:spcPts val="0"/>
              </a:spcAft>
              <a:buNone/>
            </a:pPr>
            <a:r>
              <a:t/>
            </a:r>
            <a:endParaRPr sz="4000">
              <a:solidFill>
                <a:srgbClr val="3C4043"/>
              </a:solidFill>
              <a:latin typeface="Google Sans Medium"/>
              <a:ea typeface="Google Sans Medium"/>
              <a:cs typeface="Google Sans Medium"/>
              <a:sym typeface="Google Sans Medium"/>
            </a:endParaRPr>
          </a:p>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p:txBody>
      </p:sp>
      <p:grpSp>
        <p:nvGrpSpPr>
          <p:cNvPr id="304" name="Google Shape;304;p38"/>
          <p:cNvGrpSpPr/>
          <p:nvPr/>
        </p:nvGrpSpPr>
        <p:grpSpPr>
          <a:xfrm rot="620780">
            <a:off x="5765531" y="3000509"/>
            <a:ext cx="1792981" cy="949918"/>
            <a:chOff x="2133275" y="3039450"/>
            <a:chExt cx="2103300" cy="1114325"/>
          </a:xfrm>
        </p:grpSpPr>
        <p:sp>
          <p:nvSpPr>
            <p:cNvPr id="305" name="Google Shape;305;p38"/>
            <p:cNvSpPr/>
            <p:nvPr/>
          </p:nvSpPr>
          <p:spPr>
            <a:xfrm>
              <a:off x="2135825" y="3930575"/>
              <a:ext cx="2098300" cy="223200"/>
            </a:xfrm>
            <a:custGeom>
              <a:rect b="b" l="l" r="r" t="t"/>
              <a:pathLst>
                <a:path extrusionOk="0" h="8928" w="83932">
                  <a:moveTo>
                    <a:pt x="82106" y="1"/>
                  </a:moveTo>
                  <a:cubicBezTo>
                    <a:pt x="81515" y="1"/>
                    <a:pt x="80930" y="324"/>
                    <a:pt x="80701" y="1079"/>
                  </a:cubicBezTo>
                  <a:cubicBezTo>
                    <a:pt x="80141" y="3037"/>
                    <a:pt x="77818" y="3953"/>
                    <a:pt x="75343" y="3953"/>
                  </a:cubicBezTo>
                  <a:cubicBezTo>
                    <a:pt x="74498" y="3953"/>
                    <a:pt x="73635" y="3846"/>
                    <a:pt x="72819" y="3638"/>
                  </a:cubicBezTo>
                  <a:cubicBezTo>
                    <a:pt x="68064" y="2439"/>
                    <a:pt x="65696" y="1019"/>
                    <a:pt x="62735" y="1019"/>
                  </a:cubicBezTo>
                  <a:cubicBezTo>
                    <a:pt x="60638" y="1019"/>
                    <a:pt x="58244" y="1731"/>
                    <a:pt x="54495" y="3740"/>
                  </a:cubicBezTo>
                  <a:cubicBezTo>
                    <a:pt x="51649" y="5270"/>
                    <a:pt x="49882" y="5936"/>
                    <a:pt x="48428" y="5936"/>
                  </a:cubicBezTo>
                  <a:cubicBezTo>
                    <a:pt x="46867" y="5936"/>
                    <a:pt x="45667" y="5167"/>
                    <a:pt x="43882" y="3877"/>
                  </a:cubicBezTo>
                  <a:cubicBezTo>
                    <a:pt x="40698" y="1550"/>
                    <a:pt x="38230" y="760"/>
                    <a:pt x="36205" y="760"/>
                  </a:cubicBezTo>
                  <a:cubicBezTo>
                    <a:pt x="32111" y="760"/>
                    <a:pt x="29822" y="3990"/>
                    <a:pt x="27060" y="4286"/>
                  </a:cubicBezTo>
                  <a:cubicBezTo>
                    <a:pt x="26922" y="4301"/>
                    <a:pt x="26785" y="4308"/>
                    <a:pt x="26647" y="4308"/>
                  </a:cubicBezTo>
                  <a:cubicBezTo>
                    <a:pt x="23300" y="4308"/>
                    <a:pt x="19895" y="160"/>
                    <a:pt x="15630" y="160"/>
                  </a:cubicBezTo>
                  <a:cubicBezTo>
                    <a:pt x="15152" y="160"/>
                    <a:pt x="14662" y="212"/>
                    <a:pt x="14161" y="328"/>
                  </a:cubicBezTo>
                  <a:cubicBezTo>
                    <a:pt x="11943" y="840"/>
                    <a:pt x="10476" y="2375"/>
                    <a:pt x="8872" y="3024"/>
                  </a:cubicBezTo>
                  <a:cubicBezTo>
                    <a:pt x="8114" y="3328"/>
                    <a:pt x="7358" y="3440"/>
                    <a:pt x="6627" y="3440"/>
                  </a:cubicBezTo>
                  <a:cubicBezTo>
                    <a:pt x="4633" y="3440"/>
                    <a:pt x="2817" y="2612"/>
                    <a:pt x="1614" y="2612"/>
                  </a:cubicBezTo>
                  <a:cubicBezTo>
                    <a:pt x="933" y="2612"/>
                    <a:pt x="449" y="2877"/>
                    <a:pt x="239" y="3706"/>
                  </a:cubicBezTo>
                  <a:cubicBezTo>
                    <a:pt x="0" y="4491"/>
                    <a:pt x="478" y="5310"/>
                    <a:pt x="1297" y="5515"/>
                  </a:cubicBezTo>
                  <a:cubicBezTo>
                    <a:pt x="3562" y="6112"/>
                    <a:pt x="5333" y="6347"/>
                    <a:pt x="6754" y="6347"/>
                  </a:cubicBezTo>
                  <a:cubicBezTo>
                    <a:pt x="11928" y="6347"/>
                    <a:pt x="12465" y="3238"/>
                    <a:pt x="15399" y="3238"/>
                  </a:cubicBezTo>
                  <a:cubicBezTo>
                    <a:pt x="16537" y="3238"/>
                    <a:pt x="18035" y="3705"/>
                    <a:pt x="20303" y="5003"/>
                  </a:cubicBezTo>
                  <a:cubicBezTo>
                    <a:pt x="23019" y="6562"/>
                    <a:pt x="24880" y="7312"/>
                    <a:pt x="26644" y="7312"/>
                  </a:cubicBezTo>
                  <a:cubicBezTo>
                    <a:pt x="28316" y="7312"/>
                    <a:pt x="29900" y="6639"/>
                    <a:pt x="32042" y="5344"/>
                  </a:cubicBezTo>
                  <a:cubicBezTo>
                    <a:pt x="33863" y="4242"/>
                    <a:pt x="35350" y="3815"/>
                    <a:pt x="36638" y="3815"/>
                  </a:cubicBezTo>
                  <a:cubicBezTo>
                    <a:pt x="41094" y="3815"/>
                    <a:pt x="43176" y="8927"/>
                    <a:pt x="48523" y="8927"/>
                  </a:cubicBezTo>
                  <a:cubicBezTo>
                    <a:pt x="51185" y="8927"/>
                    <a:pt x="53573" y="7630"/>
                    <a:pt x="55928" y="6402"/>
                  </a:cubicBezTo>
                  <a:cubicBezTo>
                    <a:pt x="59126" y="4684"/>
                    <a:pt x="61072" y="4058"/>
                    <a:pt x="62803" y="4058"/>
                  </a:cubicBezTo>
                  <a:cubicBezTo>
                    <a:pt x="65301" y="4058"/>
                    <a:pt x="67351" y="5363"/>
                    <a:pt x="72068" y="6573"/>
                  </a:cubicBezTo>
                  <a:cubicBezTo>
                    <a:pt x="73106" y="6830"/>
                    <a:pt x="74190" y="6962"/>
                    <a:pt x="75261" y="6962"/>
                  </a:cubicBezTo>
                  <a:cubicBezTo>
                    <a:pt x="79014" y="6962"/>
                    <a:pt x="82619" y="5349"/>
                    <a:pt x="83601" y="1898"/>
                  </a:cubicBezTo>
                  <a:cubicBezTo>
                    <a:pt x="83932" y="762"/>
                    <a:pt x="83012" y="1"/>
                    <a:pt x="82106"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306" name="Google Shape;306;p38"/>
            <p:cNvSpPr/>
            <p:nvPr/>
          </p:nvSpPr>
          <p:spPr>
            <a:xfrm>
              <a:off x="2151325" y="3410025"/>
              <a:ext cx="2085250" cy="304525"/>
            </a:xfrm>
            <a:custGeom>
              <a:rect b="b" l="l" r="r" t="t"/>
              <a:pathLst>
                <a:path extrusionOk="0" h="12181" w="83410">
                  <a:moveTo>
                    <a:pt x="40053" y="1"/>
                  </a:moveTo>
                  <a:cubicBezTo>
                    <a:pt x="39373" y="1"/>
                    <a:pt x="38669" y="114"/>
                    <a:pt x="37939" y="369"/>
                  </a:cubicBezTo>
                  <a:cubicBezTo>
                    <a:pt x="32939" y="2128"/>
                    <a:pt x="32805" y="9047"/>
                    <a:pt x="29091" y="9047"/>
                  </a:cubicBezTo>
                  <a:cubicBezTo>
                    <a:pt x="27761" y="9047"/>
                    <a:pt x="25971" y="8160"/>
                    <a:pt x="23334" y="5829"/>
                  </a:cubicBezTo>
                  <a:cubicBezTo>
                    <a:pt x="21037" y="3813"/>
                    <a:pt x="18713" y="2775"/>
                    <a:pt x="16675" y="2775"/>
                  </a:cubicBezTo>
                  <a:cubicBezTo>
                    <a:pt x="15505" y="2775"/>
                    <a:pt x="14429" y="3118"/>
                    <a:pt x="13507" y="3816"/>
                  </a:cubicBezTo>
                  <a:cubicBezTo>
                    <a:pt x="12449" y="4600"/>
                    <a:pt x="11903" y="5624"/>
                    <a:pt x="11289" y="6341"/>
                  </a:cubicBezTo>
                  <a:cubicBezTo>
                    <a:pt x="10387" y="7367"/>
                    <a:pt x="8989" y="7869"/>
                    <a:pt x="7576" y="7869"/>
                  </a:cubicBezTo>
                  <a:cubicBezTo>
                    <a:pt x="5888" y="7869"/>
                    <a:pt x="4180" y="7153"/>
                    <a:pt x="3270" y="5761"/>
                  </a:cubicBezTo>
                  <a:cubicBezTo>
                    <a:pt x="2957" y="5266"/>
                    <a:pt x="2516" y="5061"/>
                    <a:pt x="2076" y="5061"/>
                  </a:cubicBezTo>
                  <a:cubicBezTo>
                    <a:pt x="1032" y="5061"/>
                    <a:pt x="0" y="6221"/>
                    <a:pt x="745" y="7398"/>
                  </a:cubicBezTo>
                  <a:cubicBezTo>
                    <a:pt x="2232" y="9685"/>
                    <a:pt x="4914" y="10877"/>
                    <a:pt x="7582" y="10877"/>
                  </a:cubicBezTo>
                  <a:cubicBezTo>
                    <a:pt x="9813" y="10877"/>
                    <a:pt x="12034" y="10044"/>
                    <a:pt x="13541" y="8320"/>
                  </a:cubicBezTo>
                  <a:cubicBezTo>
                    <a:pt x="14189" y="7603"/>
                    <a:pt x="14735" y="6648"/>
                    <a:pt x="15316" y="6204"/>
                  </a:cubicBezTo>
                  <a:cubicBezTo>
                    <a:pt x="15783" y="5854"/>
                    <a:pt x="16270" y="5702"/>
                    <a:pt x="16776" y="5702"/>
                  </a:cubicBezTo>
                  <a:cubicBezTo>
                    <a:pt x="20081" y="5702"/>
                    <a:pt x="24191" y="12180"/>
                    <a:pt x="28871" y="12180"/>
                  </a:cubicBezTo>
                  <a:cubicBezTo>
                    <a:pt x="31009" y="12180"/>
                    <a:pt x="33266" y="10828"/>
                    <a:pt x="35619" y="6887"/>
                  </a:cubicBezTo>
                  <a:cubicBezTo>
                    <a:pt x="36608" y="5249"/>
                    <a:pt x="37530" y="3679"/>
                    <a:pt x="38929" y="3201"/>
                  </a:cubicBezTo>
                  <a:cubicBezTo>
                    <a:pt x="39263" y="3084"/>
                    <a:pt x="39604" y="3033"/>
                    <a:pt x="39945" y="3033"/>
                  </a:cubicBezTo>
                  <a:cubicBezTo>
                    <a:pt x="41585" y="3033"/>
                    <a:pt x="43204" y="4212"/>
                    <a:pt x="43911" y="4805"/>
                  </a:cubicBezTo>
                  <a:cubicBezTo>
                    <a:pt x="45685" y="6272"/>
                    <a:pt x="47221" y="8217"/>
                    <a:pt x="49473" y="9480"/>
                  </a:cubicBezTo>
                  <a:cubicBezTo>
                    <a:pt x="50605" y="10091"/>
                    <a:pt x="51965" y="10454"/>
                    <a:pt x="53300" y="10454"/>
                  </a:cubicBezTo>
                  <a:cubicBezTo>
                    <a:pt x="55022" y="10454"/>
                    <a:pt x="56703" y="9849"/>
                    <a:pt x="57799" y="8388"/>
                  </a:cubicBezTo>
                  <a:cubicBezTo>
                    <a:pt x="58754" y="7125"/>
                    <a:pt x="59164" y="4669"/>
                    <a:pt x="59744" y="3918"/>
                  </a:cubicBezTo>
                  <a:cubicBezTo>
                    <a:pt x="60189" y="3350"/>
                    <a:pt x="60916" y="3107"/>
                    <a:pt x="61731" y="3107"/>
                  </a:cubicBezTo>
                  <a:cubicBezTo>
                    <a:pt x="62729" y="3107"/>
                    <a:pt x="63858" y="3472"/>
                    <a:pt x="64760" y="4054"/>
                  </a:cubicBezTo>
                  <a:cubicBezTo>
                    <a:pt x="66807" y="5351"/>
                    <a:pt x="68582" y="7501"/>
                    <a:pt x="71175" y="8661"/>
                  </a:cubicBezTo>
                  <a:cubicBezTo>
                    <a:pt x="72440" y="9233"/>
                    <a:pt x="73765" y="9472"/>
                    <a:pt x="75039" y="9472"/>
                  </a:cubicBezTo>
                  <a:cubicBezTo>
                    <a:pt x="79539" y="9472"/>
                    <a:pt x="83409" y="6500"/>
                    <a:pt x="81787" y="4771"/>
                  </a:cubicBezTo>
                  <a:cubicBezTo>
                    <a:pt x="81485" y="4451"/>
                    <a:pt x="81080" y="4288"/>
                    <a:pt x="80675" y="4288"/>
                  </a:cubicBezTo>
                  <a:cubicBezTo>
                    <a:pt x="80303" y="4288"/>
                    <a:pt x="79931" y="4425"/>
                    <a:pt x="79637" y="4703"/>
                  </a:cubicBezTo>
                  <a:cubicBezTo>
                    <a:pt x="78431" y="5842"/>
                    <a:pt x="76713" y="6455"/>
                    <a:pt x="75009" y="6455"/>
                  </a:cubicBezTo>
                  <a:cubicBezTo>
                    <a:pt x="74110" y="6455"/>
                    <a:pt x="73216" y="6285"/>
                    <a:pt x="72403" y="5931"/>
                  </a:cubicBezTo>
                  <a:cubicBezTo>
                    <a:pt x="70390" y="5010"/>
                    <a:pt x="68547" y="2860"/>
                    <a:pt x="66364" y="1495"/>
                  </a:cubicBezTo>
                  <a:cubicBezTo>
                    <a:pt x="65008" y="642"/>
                    <a:pt x="63332" y="108"/>
                    <a:pt x="61727" y="108"/>
                  </a:cubicBezTo>
                  <a:cubicBezTo>
                    <a:pt x="60059" y="108"/>
                    <a:pt x="58467" y="684"/>
                    <a:pt x="57389" y="2075"/>
                  </a:cubicBezTo>
                  <a:cubicBezTo>
                    <a:pt x="56400" y="3338"/>
                    <a:pt x="55990" y="5829"/>
                    <a:pt x="55410" y="6579"/>
                  </a:cubicBezTo>
                  <a:cubicBezTo>
                    <a:pt x="54933" y="7197"/>
                    <a:pt x="54137" y="7459"/>
                    <a:pt x="53281" y="7459"/>
                  </a:cubicBezTo>
                  <a:cubicBezTo>
                    <a:pt x="52482" y="7459"/>
                    <a:pt x="51632" y="7231"/>
                    <a:pt x="50940" y="6852"/>
                  </a:cubicBezTo>
                  <a:cubicBezTo>
                    <a:pt x="48258" y="5392"/>
                    <a:pt x="44742" y="1"/>
                    <a:pt x="40053"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307" name="Google Shape;307;p38"/>
            <p:cNvSpPr/>
            <p:nvPr/>
          </p:nvSpPr>
          <p:spPr>
            <a:xfrm>
              <a:off x="2133275" y="3039450"/>
              <a:ext cx="1916450" cy="225400"/>
            </a:xfrm>
            <a:custGeom>
              <a:rect b="b" l="l" r="r" t="t"/>
              <a:pathLst>
                <a:path extrusionOk="0" h="9016" w="76658">
                  <a:moveTo>
                    <a:pt x="55958" y="0"/>
                  </a:moveTo>
                  <a:cubicBezTo>
                    <a:pt x="51270" y="0"/>
                    <a:pt x="50701" y="5856"/>
                    <a:pt x="48420" y="6013"/>
                  </a:cubicBezTo>
                  <a:cubicBezTo>
                    <a:pt x="48394" y="6015"/>
                    <a:pt x="48366" y="6016"/>
                    <a:pt x="48338" y="6016"/>
                  </a:cubicBezTo>
                  <a:cubicBezTo>
                    <a:pt x="46323" y="6016"/>
                    <a:pt x="41190" y="866"/>
                    <a:pt x="36327" y="866"/>
                  </a:cubicBezTo>
                  <a:cubicBezTo>
                    <a:pt x="34372" y="866"/>
                    <a:pt x="32460" y="1698"/>
                    <a:pt x="30813" y="4034"/>
                  </a:cubicBezTo>
                  <a:cubicBezTo>
                    <a:pt x="30540" y="4443"/>
                    <a:pt x="30267" y="4853"/>
                    <a:pt x="29960" y="5092"/>
                  </a:cubicBezTo>
                  <a:cubicBezTo>
                    <a:pt x="29550" y="5440"/>
                    <a:pt x="29035" y="5589"/>
                    <a:pt x="28464" y="5589"/>
                  </a:cubicBezTo>
                  <a:cubicBezTo>
                    <a:pt x="27136" y="5589"/>
                    <a:pt x="25506" y="4784"/>
                    <a:pt x="24193" y="3829"/>
                  </a:cubicBezTo>
                  <a:lnTo>
                    <a:pt x="24022" y="3693"/>
                  </a:lnTo>
                  <a:cubicBezTo>
                    <a:pt x="20849" y="1418"/>
                    <a:pt x="18663" y="604"/>
                    <a:pt x="16980" y="604"/>
                  </a:cubicBezTo>
                  <a:cubicBezTo>
                    <a:pt x="14067" y="604"/>
                    <a:pt x="12659" y="3044"/>
                    <a:pt x="10237" y="4580"/>
                  </a:cubicBezTo>
                  <a:cubicBezTo>
                    <a:pt x="9545" y="5020"/>
                    <a:pt x="8725" y="5225"/>
                    <a:pt x="7889" y="5225"/>
                  </a:cubicBezTo>
                  <a:cubicBezTo>
                    <a:pt x="6001" y="5225"/>
                    <a:pt x="4032" y="4180"/>
                    <a:pt x="3275" y="2430"/>
                  </a:cubicBezTo>
                  <a:cubicBezTo>
                    <a:pt x="3002" y="1799"/>
                    <a:pt x="2487" y="1534"/>
                    <a:pt x="1966" y="1534"/>
                  </a:cubicBezTo>
                  <a:cubicBezTo>
                    <a:pt x="994" y="1534"/>
                    <a:pt x="0" y="2459"/>
                    <a:pt x="512" y="3658"/>
                  </a:cubicBezTo>
                  <a:cubicBezTo>
                    <a:pt x="1753" y="6517"/>
                    <a:pt x="4828" y="8233"/>
                    <a:pt x="7882" y="8233"/>
                  </a:cubicBezTo>
                  <a:cubicBezTo>
                    <a:pt x="9276" y="8233"/>
                    <a:pt x="10666" y="7875"/>
                    <a:pt x="11875" y="7105"/>
                  </a:cubicBezTo>
                  <a:cubicBezTo>
                    <a:pt x="14295" y="5563"/>
                    <a:pt x="15075" y="3644"/>
                    <a:pt x="17008" y="3644"/>
                  </a:cubicBezTo>
                  <a:cubicBezTo>
                    <a:pt x="18154" y="3644"/>
                    <a:pt x="19707" y="4320"/>
                    <a:pt x="22248" y="6149"/>
                  </a:cubicBezTo>
                  <a:lnTo>
                    <a:pt x="22453" y="6286"/>
                  </a:lnTo>
                  <a:cubicBezTo>
                    <a:pt x="24439" y="7720"/>
                    <a:pt x="26460" y="8602"/>
                    <a:pt x="28340" y="8602"/>
                  </a:cubicBezTo>
                  <a:cubicBezTo>
                    <a:pt x="30173" y="8602"/>
                    <a:pt x="31871" y="7762"/>
                    <a:pt x="33270" y="5774"/>
                  </a:cubicBezTo>
                  <a:cubicBezTo>
                    <a:pt x="33509" y="5433"/>
                    <a:pt x="33713" y="5126"/>
                    <a:pt x="34020" y="4853"/>
                  </a:cubicBezTo>
                  <a:cubicBezTo>
                    <a:pt x="34749" y="4124"/>
                    <a:pt x="35571" y="3830"/>
                    <a:pt x="36454" y="3830"/>
                  </a:cubicBezTo>
                  <a:cubicBezTo>
                    <a:pt x="40160" y="3830"/>
                    <a:pt x="44935" y="9016"/>
                    <a:pt x="48352" y="9016"/>
                  </a:cubicBezTo>
                  <a:cubicBezTo>
                    <a:pt x="50707" y="9016"/>
                    <a:pt x="52003" y="7310"/>
                    <a:pt x="53232" y="5467"/>
                  </a:cubicBezTo>
                  <a:cubicBezTo>
                    <a:pt x="54475" y="3624"/>
                    <a:pt x="55329" y="2929"/>
                    <a:pt x="56287" y="2929"/>
                  </a:cubicBezTo>
                  <a:cubicBezTo>
                    <a:pt x="57563" y="2929"/>
                    <a:pt x="59023" y="4165"/>
                    <a:pt x="61831" y="5569"/>
                  </a:cubicBezTo>
                  <a:cubicBezTo>
                    <a:pt x="63515" y="6403"/>
                    <a:pt x="65284" y="6742"/>
                    <a:pt x="66966" y="6742"/>
                  </a:cubicBezTo>
                  <a:cubicBezTo>
                    <a:pt x="72235" y="6742"/>
                    <a:pt x="76657" y="3422"/>
                    <a:pt x="75002" y="1611"/>
                  </a:cubicBezTo>
                  <a:cubicBezTo>
                    <a:pt x="74710" y="1282"/>
                    <a:pt x="74300" y="1110"/>
                    <a:pt x="73888" y="1110"/>
                  </a:cubicBezTo>
                  <a:cubicBezTo>
                    <a:pt x="73531" y="1110"/>
                    <a:pt x="73172" y="1239"/>
                    <a:pt x="72886" y="1509"/>
                  </a:cubicBezTo>
                  <a:cubicBezTo>
                    <a:pt x="71309" y="2958"/>
                    <a:pt x="69120" y="3728"/>
                    <a:pt x="66942" y="3728"/>
                  </a:cubicBezTo>
                  <a:cubicBezTo>
                    <a:pt x="65632" y="3728"/>
                    <a:pt x="64327" y="3450"/>
                    <a:pt x="63161" y="2874"/>
                  </a:cubicBezTo>
                  <a:cubicBezTo>
                    <a:pt x="62615" y="2601"/>
                    <a:pt x="62069" y="2259"/>
                    <a:pt x="61489" y="1918"/>
                  </a:cubicBezTo>
                  <a:cubicBezTo>
                    <a:pt x="59163" y="534"/>
                    <a:pt x="57373" y="0"/>
                    <a:pt x="55958" y="0"/>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0"/>
          <p:cNvSpPr/>
          <p:nvPr/>
        </p:nvSpPr>
        <p:spPr>
          <a:xfrm>
            <a:off x="385499" y="1265150"/>
            <a:ext cx="4156800" cy="7518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600">
                <a:solidFill>
                  <a:srgbClr val="3C4043"/>
                </a:solidFill>
                <a:latin typeface="Google Sans Medium"/>
                <a:ea typeface="Google Sans Medium"/>
                <a:cs typeface="Google Sans Medium"/>
                <a:sym typeface="Google Sans Medium"/>
              </a:rPr>
              <a:t>Pretend you’ve seen some </a:t>
            </a:r>
            <a:br>
              <a:rPr lang="en" sz="1600">
                <a:solidFill>
                  <a:srgbClr val="3C4043"/>
                </a:solidFill>
                <a:latin typeface="Google Sans Medium"/>
                <a:ea typeface="Google Sans Medium"/>
                <a:cs typeface="Google Sans Medium"/>
                <a:sym typeface="Google Sans Medium"/>
              </a:rPr>
            </a:br>
            <a:r>
              <a:rPr lang="en" sz="1600">
                <a:solidFill>
                  <a:srgbClr val="4285F4"/>
                </a:solidFill>
                <a:latin typeface="Google Sans Medium"/>
                <a:ea typeface="Google Sans Medium"/>
                <a:cs typeface="Google Sans Medium"/>
                <a:sym typeface="Google Sans Medium"/>
              </a:rPr>
              <a:t>bad behaviour</a:t>
            </a:r>
            <a:r>
              <a:rPr lang="en" sz="1600">
                <a:solidFill>
                  <a:srgbClr val="3C4043"/>
                </a:solidFill>
                <a:latin typeface="Google Sans Medium"/>
                <a:ea typeface="Google Sans Medium"/>
                <a:cs typeface="Google Sans Medium"/>
                <a:sym typeface="Google Sans Medium"/>
              </a:rPr>
              <a:t> and </a:t>
            </a:r>
            <a:r>
              <a:rPr lang="en" sz="1600">
                <a:solidFill>
                  <a:schemeClr val="accent1"/>
                </a:solidFill>
                <a:latin typeface="Google Sans Medium"/>
                <a:ea typeface="Google Sans Medium"/>
                <a:cs typeface="Google Sans Medium"/>
                <a:sym typeface="Google Sans Medium"/>
              </a:rPr>
              <a:t>call it out</a:t>
            </a:r>
            <a:r>
              <a:rPr lang="en" sz="1600">
                <a:solidFill>
                  <a:srgbClr val="3C4043"/>
                </a:solidFill>
                <a:latin typeface="Google Sans Medium"/>
                <a:ea typeface="Google Sans Medium"/>
                <a:cs typeface="Google Sans Medium"/>
                <a:sym typeface="Google Sans Medium"/>
              </a:rPr>
              <a:t>.</a:t>
            </a:r>
            <a:endParaRPr sz="1600">
              <a:solidFill>
                <a:srgbClr val="3C4043"/>
              </a:solidFill>
              <a:latin typeface="Google Sans Medium"/>
              <a:ea typeface="Google Sans Medium"/>
              <a:cs typeface="Google Sans Medium"/>
              <a:sym typeface="Google Sans Medium"/>
            </a:endParaRPr>
          </a:p>
        </p:txBody>
      </p:sp>
      <p:sp>
        <p:nvSpPr>
          <p:cNvPr id="75" name="Google Shape;75;p10"/>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76" name="Google Shape;76;p10"/>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pic>
        <p:nvPicPr>
          <p:cNvPr id="77" name="Google Shape;77;p10"/>
          <p:cNvPicPr preferRelativeResize="0"/>
          <p:nvPr/>
        </p:nvPicPr>
        <p:blipFill rotWithShape="1">
          <a:blip r:embed="rId3">
            <a:alphaModFix/>
          </a:blip>
          <a:srcRect b="36850" l="10367" r="49634" t="5641"/>
          <a:stretch/>
        </p:blipFill>
        <p:spPr>
          <a:xfrm flipH="1" rot="-19">
            <a:off x="5453273" y="2240709"/>
            <a:ext cx="3117652" cy="29027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1"/>
          <p:cNvSpPr txBox="1"/>
          <p:nvPr/>
        </p:nvSpPr>
        <p:spPr>
          <a:xfrm>
            <a:off x="377120" y="1589850"/>
            <a:ext cx="4779900" cy="2640300"/>
          </a:xfrm>
          <a:prstGeom prst="rect">
            <a:avLst/>
          </a:prstGeom>
          <a:noFill/>
          <a:ln>
            <a:noFill/>
          </a:ln>
        </p:spPr>
        <p:txBody>
          <a:bodyPr anchorCtr="0" anchor="t" bIns="91425" lIns="0" spcFirstLastPara="1" rIns="91425" wrap="square" tIns="91425">
            <a:spAutoFit/>
          </a:bodyPr>
          <a:lstStyle/>
          <a:p>
            <a:pPr indent="0" lvl="0" marL="0" rtl="0" algn="l">
              <a:lnSpc>
                <a:spcPct val="90000"/>
              </a:lnSpc>
              <a:spcBef>
                <a:spcPts val="0"/>
              </a:spcBef>
              <a:spcAft>
                <a:spcPts val="0"/>
              </a:spcAft>
              <a:buNone/>
            </a:pPr>
            <a:r>
              <a:rPr lang="en" sz="2800">
                <a:solidFill>
                  <a:schemeClr val="lt1"/>
                </a:solidFill>
                <a:latin typeface="Google Sans Medium"/>
                <a:ea typeface="Google Sans Medium"/>
                <a:cs typeface="Google Sans Medium"/>
                <a:sym typeface="Google Sans Medium"/>
              </a:rPr>
              <a:t>Read each scenario and </a:t>
            </a:r>
            <a:br>
              <a:rPr lang="en" sz="2800">
                <a:solidFill>
                  <a:schemeClr val="lt1"/>
                </a:solidFill>
                <a:latin typeface="Google Sans Medium"/>
                <a:ea typeface="Google Sans Medium"/>
                <a:cs typeface="Google Sans Medium"/>
                <a:sym typeface="Google Sans Medium"/>
              </a:rPr>
            </a:br>
            <a:r>
              <a:rPr lang="en" sz="2800">
                <a:solidFill>
                  <a:schemeClr val="lt1"/>
                </a:solidFill>
                <a:latin typeface="Google Sans Medium"/>
                <a:ea typeface="Google Sans Medium"/>
                <a:cs typeface="Google Sans Medium"/>
                <a:sym typeface="Google Sans Medium"/>
              </a:rPr>
              <a:t>think about if they’ve </a:t>
            </a:r>
            <a:br>
              <a:rPr lang="en" sz="2800">
                <a:solidFill>
                  <a:schemeClr val="lt1"/>
                </a:solidFill>
                <a:latin typeface="Google Sans Medium"/>
                <a:ea typeface="Google Sans Medium"/>
                <a:cs typeface="Google Sans Medium"/>
                <a:sym typeface="Google Sans Medium"/>
              </a:rPr>
            </a:br>
            <a:r>
              <a:rPr lang="en" sz="2800">
                <a:solidFill>
                  <a:schemeClr val="lt1"/>
                </a:solidFill>
                <a:latin typeface="Google Sans Medium"/>
                <a:ea typeface="Google Sans Medium"/>
                <a:cs typeface="Google Sans Medium"/>
                <a:sym typeface="Google Sans Medium"/>
              </a:rPr>
              <a:t>ever happened to you.</a:t>
            </a:r>
            <a:endParaRPr sz="2800">
              <a:solidFill>
                <a:schemeClr val="lt1"/>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800">
                <a:solidFill>
                  <a:srgbClr val="3C4043"/>
                </a:solidFill>
                <a:latin typeface="Google Sans Medium"/>
                <a:ea typeface="Google Sans Medium"/>
                <a:cs typeface="Google Sans Medium"/>
                <a:sym typeface="Google Sans Medium"/>
              </a:rPr>
              <a:t>Raise your hand to share what you did (or didn’t do) and why.</a:t>
            </a:r>
            <a:endParaRPr sz="2800">
              <a:solidFill>
                <a:srgbClr val="3C4043"/>
              </a:solidFill>
              <a:latin typeface="Google Sans Medium"/>
              <a:ea typeface="Google Sans Medium"/>
              <a:cs typeface="Google Sans Medium"/>
              <a:sym typeface="Google Sans Medium"/>
            </a:endParaRPr>
          </a:p>
        </p:txBody>
      </p:sp>
      <p:sp>
        <p:nvSpPr>
          <p:cNvPr id="83" name="Google Shape;83;p11"/>
          <p:cNvSpPr/>
          <p:nvPr/>
        </p:nvSpPr>
        <p:spPr>
          <a:xfrm flipH="1" rot="10800000">
            <a:off x="5136000" y="12"/>
            <a:ext cx="4016023"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84" name="Google Shape;84;p11"/>
          <p:cNvSpPr txBox="1"/>
          <p:nvPr/>
        </p:nvSpPr>
        <p:spPr>
          <a:xfrm>
            <a:off x="356515" y="370650"/>
            <a:ext cx="55191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4400">
                <a:solidFill>
                  <a:srgbClr val="FEBF24"/>
                </a:solidFill>
                <a:latin typeface="Google Sans"/>
                <a:ea typeface="Google Sans"/>
                <a:cs typeface="Google Sans"/>
                <a:sym typeface="Google Sans"/>
              </a:rPr>
              <a:t>Asking for help </a:t>
            </a:r>
            <a:br>
              <a:rPr b="1" lang="en" sz="4400">
                <a:solidFill>
                  <a:srgbClr val="FEBF24"/>
                </a:solidFill>
                <a:latin typeface="Google Sans"/>
                <a:ea typeface="Google Sans"/>
                <a:cs typeface="Google Sans"/>
                <a:sym typeface="Google Sans"/>
              </a:rPr>
            </a:br>
            <a:r>
              <a:rPr b="1" lang="en" sz="4400">
                <a:solidFill>
                  <a:srgbClr val="FEBF24"/>
                </a:solidFill>
                <a:latin typeface="Google Sans"/>
                <a:ea typeface="Google Sans"/>
                <a:cs typeface="Google Sans"/>
                <a:sym typeface="Google Sans"/>
              </a:rPr>
              <a:t>is brave</a:t>
            </a:r>
            <a:endParaRPr b="1" sz="4400">
              <a:solidFill>
                <a:srgbClr val="FEBF24"/>
              </a:solidFill>
              <a:latin typeface="Google Sans"/>
              <a:ea typeface="Google Sans"/>
              <a:cs typeface="Google Sans"/>
              <a:sym typeface="Google Sans"/>
            </a:endParaRPr>
          </a:p>
        </p:txBody>
      </p:sp>
      <p:sp>
        <p:nvSpPr>
          <p:cNvPr id="85" name="Google Shape;85;p11"/>
          <p:cNvSpPr txBox="1"/>
          <p:nvPr/>
        </p:nvSpPr>
        <p:spPr>
          <a:xfrm>
            <a:off x="379950" y="1589850"/>
            <a:ext cx="4779900" cy="1348200"/>
          </a:xfrm>
          <a:prstGeom prst="rect">
            <a:avLst/>
          </a:prstGeom>
          <a:noFill/>
          <a:ln>
            <a:noFill/>
          </a:ln>
        </p:spPr>
        <p:txBody>
          <a:bodyPr anchorCtr="0" anchor="t" bIns="91425" lIns="0" spcFirstLastPara="1" rIns="91425" wrap="square" tIns="91425">
            <a:spAutoFit/>
          </a:bodyPr>
          <a:lstStyle/>
          <a:p>
            <a:pPr indent="0" lvl="0" marL="0" rtl="0" algn="l">
              <a:lnSpc>
                <a:spcPct val="90000"/>
              </a:lnSpc>
              <a:spcBef>
                <a:spcPts val="0"/>
              </a:spcBef>
              <a:spcAft>
                <a:spcPts val="1000"/>
              </a:spcAft>
              <a:buNone/>
            </a:pPr>
            <a:r>
              <a:rPr lang="en" sz="2800">
                <a:solidFill>
                  <a:srgbClr val="3C4043"/>
                </a:solidFill>
                <a:latin typeface="Google Sans Medium"/>
                <a:ea typeface="Google Sans Medium"/>
                <a:cs typeface="Google Sans Medium"/>
                <a:sym typeface="Google Sans Medium"/>
              </a:rPr>
              <a:t>Read each scenario and </a:t>
            </a:r>
            <a:br>
              <a:rPr lang="en" sz="2800">
                <a:solidFill>
                  <a:srgbClr val="3C4043"/>
                </a:solidFill>
                <a:latin typeface="Google Sans Medium"/>
                <a:ea typeface="Google Sans Medium"/>
                <a:cs typeface="Google Sans Medium"/>
                <a:sym typeface="Google Sans Medium"/>
              </a:rPr>
            </a:br>
            <a:r>
              <a:rPr lang="en" sz="2800">
                <a:solidFill>
                  <a:srgbClr val="3C4043"/>
                </a:solidFill>
                <a:latin typeface="Google Sans Medium"/>
                <a:ea typeface="Google Sans Medium"/>
                <a:cs typeface="Google Sans Medium"/>
                <a:sym typeface="Google Sans Medium"/>
              </a:rPr>
              <a:t>think about if they’ve </a:t>
            </a:r>
            <a:br>
              <a:rPr lang="en" sz="2800">
                <a:solidFill>
                  <a:srgbClr val="3C4043"/>
                </a:solidFill>
                <a:latin typeface="Google Sans Medium"/>
                <a:ea typeface="Google Sans Medium"/>
                <a:cs typeface="Google Sans Medium"/>
                <a:sym typeface="Google Sans Medium"/>
              </a:rPr>
            </a:br>
            <a:r>
              <a:rPr lang="en" sz="2800">
                <a:solidFill>
                  <a:srgbClr val="3C4043"/>
                </a:solidFill>
                <a:latin typeface="Google Sans Medium"/>
                <a:ea typeface="Google Sans Medium"/>
                <a:cs typeface="Google Sans Medium"/>
                <a:sym typeface="Google Sans Medium"/>
              </a:rPr>
              <a:t>ever happened to you.</a:t>
            </a:r>
            <a:endParaRPr sz="2800">
              <a:solidFill>
                <a:srgbClr val="3C4043"/>
              </a:solidFill>
              <a:latin typeface="Google Sans Medium"/>
              <a:ea typeface="Google Sans Medium"/>
              <a:cs typeface="Google Sans Medium"/>
              <a:sym typeface="Google Sans Medium"/>
            </a:endParaRPr>
          </a:p>
        </p:txBody>
      </p:sp>
      <p:pic>
        <p:nvPicPr>
          <p:cNvPr id="86" name="Google Shape;86;p11"/>
          <p:cNvPicPr preferRelativeResize="0"/>
          <p:nvPr/>
        </p:nvPicPr>
        <p:blipFill>
          <a:blip r:embed="rId3">
            <a:alphaModFix/>
          </a:blip>
          <a:stretch>
            <a:fillRect/>
          </a:stretch>
        </p:blipFill>
        <p:spPr>
          <a:xfrm flipH="1" rot="-422316">
            <a:off x="5084893" y="1709191"/>
            <a:ext cx="3428741" cy="31979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C05"/>
        </a:solidFill>
      </p:bgPr>
    </p:bg>
    <p:spTree>
      <p:nvGrpSpPr>
        <p:cNvPr id="90" name="Shape 90"/>
        <p:cNvGrpSpPr/>
        <p:nvPr/>
      </p:nvGrpSpPr>
      <p:grpSpPr>
        <a:xfrm>
          <a:off x="0" y="0"/>
          <a:ext cx="0" cy="0"/>
          <a:chOff x="0" y="0"/>
          <a:chExt cx="0" cy="0"/>
        </a:xfrm>
      </p:grpSpPr>
      <p:sp>
        <p:nvSpPr>
          <p:cNvPr id="91" name="Google Shape;91;p1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1</a:t>
            </a:r>
            <a:endParaRPr b="1" sz="4400">
              <a:solidFill>
                <a:schemeClr val="lt1"/>
              </a:solidFill>
              <a:latin typeface="Google Sans"/>
              <a:ea typeface="Google Sans"/>
              <a:cs typeface="Google Sans"/>
              <a:sym typeface="Google Sans"/>
            </a:endParaRPr>
          </a:p>
        </p:txBody>
      </p:sp>
      <p:sp>
        <p:nvSpPr>
          <p:cNvPr id="92" name="Google Shape;92;p12"/>
          <p:cNvSpPr/>
          <p:nvPr/>
        </p:nvSpPr>
        <p:spPr>
          <a:xfrm>
            <a:off x="1435800" y="1363150"/>
            <a:ext cx="6272400" cy="1760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2"/>
          <p:cNvSpPr txBox="1"/>
          <p:nvPr/>
        </p:nvSpPr>
        <p:spPr>
          <a:xfrm rot="175">
            <a:off x="1629400" y="1735600"/>
            <a:ext cx="5876700" cy="101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1200"/>
              </a:spcAft>
              <a:buNone/>
            </a:pPr>
            <a:r>
              <a:rPr lang="en" sz="3000">
                <a:solidFill>
                  <a:srgbClr val="3C4043"/>
                </a:solidFill>
                <a:latin typeface="Google Sans Medium"/>
                <a:ea typeface="Google Sans Medium"/>
                <a:cs typeface="Google Sans Medium"/>
                <a:sym typeface="Google Sans Medium"/>
              </a:rPr>
              <a:t>You need help</a:t>
            </a:r>
            <a:r>
              <a:rPr lang="en" sz="3000">
                <a:solidFill>
                  <a:srgbClr val="666666"/>
                </a:solidFill>
                <a:latin typeface="Google Sans"/>
                <a:ea typeface="Google Sans"/>
                <a:cs typeface="Google Sans"/>
                <a:sym typeface="Google Sans"/>
              </a:rPr>
              <a:t> </a:t>
            </a:r>
            <a:br>
              <a:rPr lang="en" sz="3000">
                <a:solidFill>
                  <a:srgbClr val="666666"/>
                </a:solidFill>
                <a:latin typeface="Google Sans"/>
                <a:ea typeface="Google Sans"/>
                <a:cs typeface="Google Sans"/>
                <a:sym typeface="Google Sans"/>
              </a:rPr>
            </a:br>
            <a:r>
              <a:rPr lang="en" sz="3000">
                <a:solidFill>
                  <a:schemeClr val="accent3"/>
                </a:solidFill>
                <a:latin typeface="Google Sans Medium"/>
                <a:ea typeface="Google Sans Medium"/>
                <a:cs typeface="Google Sans Medium"/>
                <a:sym typeface="Google Sans Medium"/>
              </a:rPr>
              <a:t>remembering a password</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7" name="Shape 97"/>
        <p:cNvGrpSpPr/>
        <p:nvPr/>
      </p:nvGrpSpPr>
      <p:grpSpPr>
        <a:xfrm>
          <a:off x="0" y="0"/>
          <a:ext cx="0" cy="0"/>
          <a:chOff x="0" y="0"/>
          <a:chExt cx="0" cy="0"/>
        </a:xfrm>
      </p:grpSpPr>
      <p:sp>
        <p:nvSpPr>
          <p:cNvPr id="98" name="Google Shape;98;p13"/>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2</a:t>
            </a:r>
            <a:endParaRPr b="1" sz="4400">
              <a:solidFill>
                <a:schemeClr val="lt1"/>
              </a:solidFill>
              <a:latin typeface="Google Sans"/>
              <a:ea typeface="Google Sans"/>
              <a:cs typeface="Google Sans"/>
              <a:sym typeface="Google Sans"/>
            </a:endParaRPr>
          </a:p>
        </p:txBody>
      </p:sp>
      <p:sp>
        <p:nvSpPr>
          <p:cNvPr id="99" name="Google Shape;99;p13"/>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nvSpPr>
        <p:spPr>
          <a:xfrm rot="175">
            <a:off x="1629400" y="1178275"/>
            <a:ext cx="5876700" cy="200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Another gamer really</a:t>
            </a:r>
            <a:r>
              <a:rPr lang="en" sz="3000">
                <a:solidFill>
                  <a:schemeClr val="accent3"/>
                </a:solidFill>
                <a:latin typeface="Google Sans Medium"/>
                <a:ea typeface="Google Sans Medium"/>
                <a:cs typeface="Google Sans Medium"/>
                <a:sym typeface="Google Sans Medium"/>
              </a:rPr>
              <a:t> likes </a:t>
            </a:r>
            <a:br>
              <a:rPr lang="en" sz="3000">
                <a:solidFill>
                  <a:schemeClr val="accent3"/>
                </a:solidFill>
                <a:latin typeface="Google Sans Medium"/>
                <a:ea typeface="Google Sans Medium"/>
                <a:cs typeface="Google Sans Medium"/>
                <a:sym typeface="Google Sans Medium"/>
              </a:rPr>
            </a:br>
            <a:r>
              <a:rPr lang="en" sz="3000">
                <a:solidFill>
                  <a:schemeClr val="accent3"/>
                </a:solidFill>
                <a:latin typeface="Google Sans Medium"/>
                <a:ea typeface="Google Sans Medium"/>
                <a:cs typeface="Google Sans Medium"/>
                <a:sym typeface="Google Sans Medium"/>
              </a:rPr>
              <a:t>your skin</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and offers to</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pay </a:t>
            </a:r>
            <a:br>
              <a:rPr lang="en" sz="3000">
                <a:solidFill>
                  <a:schemeClr val="accent3"/>
                </a:solidFill>
                <a:latin typeface="Google Sans Medium"/>
                <a:ea typeface="Google Sans Medium"/>
                <a:cs typeface="Google Sans Medium"/>
                <a:sym typeface="Google Sans Medium"/>
              </a:rPr>
            </a:br>
            <a:r>
              <a:rPr lang="en" sz="3000">
                <a:solidFill>
                  <a:schemeClr val="accent3"/>
                </a:solidFill>
                <a:latin typeface="Google Sans Medium"/>
                <a:ea typeface="Google Sans Medium"/>
                <a:cs typeface="Google Sans Medium"/>
                <a:sym typeface="Google Sans Medium"/>
              </a:rPr>
              <a:t>you game money</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for it.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chemeClr val="accent3"/>
                </a:solidFill>
                <a:latin typeface="Google Sans Medium"/>
                <a:ea typeface="Google Sans Medium"/>
                <a:cs typeface="Google Sans Medium"/>
                <a:sym typeface="Google Sans Medium"/>
              </a:rPr>
              <a:t>How do you decide?</a:t>
            </a:r>
            <a:endParaRPr sz="4400">
              <a:solidFill>
                <a:schemeClr val="accent3"/>
              </a:solidFill>
              <a:latin typeface="Google Sans Medium"/>
              <a:ea typeface="Google Sans Medium"/>
              <a:cs typeface="Google Sans Medium"/>
              <a:sym typeface="Google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F24"/>
        </a:solidFill>
      </p:bgPr>
    </p:bg>
    <p:spTree>
      <p:nvGrpSpPr>
        <p:cNvPr id="104" name="Shape 104"/>
        <p:cNvGrpSpPr/>
        <p:nvPr/>
      </p:nvGrpSpPr>
      <p:grpSpPr>
        <a:xfrm>
          <a:off x="0" y="0"/>
          <a:ext cx="0" cy="0"/>
          <a:chOff x="0" y="0"/>
          <a:chExt cx="0" cy="0"/>
        </a:xfrm>
      </p:grpSpPr>
      <p:sp>
        <p:nvSpPr>
          <p:cNvPr id="105" name="Google Shape;105;p14"/>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3</a:t>
            </a:r>
            <a:endParaRPr b="1" sz="4400">
              <a:solidFill>
                <a:schemeClr val="lt1"/>
              </a:solidFill>
              <a:latin typeface="Google Sans"/>
              <a:ea typeface="Google Sans"/>
              <a:cs typeface="Google Sans"/>
              <a:sym typeface="Google Sans"/>
            </a:endParaRPr>
          </a:p>
        </p:txBody>
      </p:sp>
      <p:sp>
        <p:nvSpPr>
          <p:cNvPr id="106" name="Google Shape;106;p14"/>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txBox="1"/>
          <p:nvPr/>
        </p:nvSpPr>
        <p:spPr>
          <a:xfrm rot="175">
            <a:off x="1629400" y="1255225"/>
            <a:ext cx="58767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1200"/>
              </a:spcAft>
              <a:buNone/>
            </a:pPr>
            <a:r>
              <a:rPr lang="en" sz="3000">
                <a:solidFill>
                  <a:srgbClr val="3C4043"/>
                </a:solidFill>
                <a:latin typeface="Google Sans Medium"/>
                <a:ea typeface="Google Sans Medium"/>
                <a:cs typeface="Google Sans Medium"/>
                <a:sym typeface="Google Sans Medium"/>
              </a:rPr>
              <a:t>You see some</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really </a:t>
            </a:r>
            <a:br>
              <a:rPr lang="en" sz="3000">
                <a:solidFill>
                  <a:schemeClr val="accent3"/>
                </a:solidFill>
                <a:latin typeface="Google Sans Medium"/>
                <a:ea typeface="Google Sans Medium"/>
                <a:cs typeface="Google Sans Medium"/>
                <a:sym typeface="Google Sans Medium"/>
              </a:rPr>
            </a:br>
            <a:r>
              <a:rPr lang="en" sz="3000">
                <a:solidFill>
                  <a:schemeClr val="accent3"/>
                </a:solidFill>
                <a:latin typeface="Google Sans Medium"/>
                <a:ea typeface="Google Sans Medium"/>
                <a:cs typeface="Google Sans Medium"/>
                <a:sym typeface="Google Sans Medium"/>
              </a:rPr>
              <a:t>mean behaviour</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in a video </a:t>
            </a:r>
            <a:br>
              <a:rPr lang="en" sz="3000">
                <a:solidFill>
                  <a:srgbClr val="3C4043"/>
                </a:solidFill>
                <a:latin typeface="Google Sans Medium"/>
                <a:ea typeface="Google Sans Medium"/>
                <a:cs typeface="Google Sans Medium"/>
                <a:sym typeface="Google Sans Medium"/>
              </a:rPr>
            </a:br>
            <a:r>
              <a:rPr lang="en" sz="3000">
                <a:solidFill>
                  <a:srgbClr val="3C4043"/>
                </a:solidFill>
                <a:latin typeface="Google Sans Medium"/>
                <a:ea typeface="Google Sans Medium"/>
                <a:cs typeface="Google Sans Medium"/>
                <a:sym typeface="Google Sans Medium"/>
              </a:rPr>
              <a:t>and</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aren’t sure what to </a:t>
            </a:r>
            <a:br>
              <a:rPr lang="en" sz="3000">
                <a:solidFill>
                  <a:schemeClr val="accent3"/>
                </a:solidFill>
                <a:latin typeface="Google Sans Medium"/>
                <a:ea typeface="Google Sans Medium"/>
                <a:cs typeface="Google Sans Medium"/>
                <a:sym typeface="Google Sans Medium"/>
              </a:rPr>
            </a:br>
            <a:r>
              <a:rPr lang="en" sz="3000">
                <a:solidFill>
                  <a:schemeClr val="accent3"/>
                </a:solidFill>
                <a:latin typeface="Google Sans Medium"/>
                <a:ea typeface="Google Sans Medium"/>
                <a:cs typeface="Google Sans Medium"/>
                <a:sym typeface="Google Sans Medium"/>
              </a:rPr>
              <a:t>do about it</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F24"/>
        </a:solidFill>
      </p:bgPr>
    </p:bg>
    <p:spTree>
      <p:nvGrpSpPr>
        <p:cNvPr id="111" name="Shape 111"/>
        <p:cNvGrpSpPr/>
        <p:nvPr/>
      </p:nvGrpSpPr>
      <p:grpSpPr>
        <a:xfrm>
          <a:off x="0" y="0"/>
          <a:ext cx="0" cy="0"/>
          <a:chOff x="0" y="0"/>
          <a:chExt cx="0" cy="0"/>
        </a:xfrm>
      </p:grpSpPr>
      <p:sp>
        <p:nvSpPr>
          <p:cNvPr id="112" name="Google Shape;112;p15"/>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lt1"/>
                </a:solidFill>
                <a:latin typeface="Google Sans"/>
                <a:ea typeface="Google Sans"/>
                <a:cs typeface="Google Sans"/>
                <a:sym typeface="Google Sans"/>
              </a:rPr>
              <a:t>4</a:t>
            </a:r>
            <a:endParaRPr b="1" sz="4400">
              <a:solidFill>
                <a:schemeClr val="lt1"/>
              </a:solidFill>
              <a:latin typeface="Google Sans"/>
              <a:ea typeface="Google Sans"/>
              <a:cs typeface="Google Sans"/>
              <a:sym typeface="Google Sans"/>
            </a:endParaRPr>
          </a:p>
        </p:txBody>
      </p:sp>
      <p:sp>
        <p:nvSpPr>
          <p:cNvPr id="113" name="Google Shape;113;p15"/>
          <p:cNvSpPr/>
          <p:nvPr/>
        </p:nvSpPr>
        <p:spPr>
          <a:xfrm>
            <a:off x="1435800" y="627625"/>
            <a:ext cx="6272400" cy="3102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txBox="1"/>
          <p:nvPr/>
        </p:nvSpPr>
        <p:spPr>
          <a:xfrm rot="175">
            <a:off x="1629400" y="1386025"/>
            <a:ext cx="5876700" cy="1585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200"/>
              </a:spcBef>
              <a:spcAft>
                <a:spcPts val="0"/>
              </a:spcAft>
              <a:buNone/>
            </a:pPr>
            <a:r>
              <a:rPr lang="en" sz="3000">
                <a:solidFill>
                  <a:srgbClr val="3C4043"/>
                </a:solidFill>
                <a:latin typeface="Google Sans Medium"/>
                <a:ea typeface="Google Sans Medium"/>
                <a:cs typeface="Google Sans Medium"/>
                <a:sym typeface="Google Sans Medium"/>
              </a:rPr>
              <a:t>Another gamer asks</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how old you are</a:t>
            </a:r>
            <a:r>
              <a:rPr lang="en" sz="3000">
                <a:solidFill>
                  <a:srgbClr val="666666"/>
                </a:solidFill>
                <a:latin typeface="Google Sans Medium"/>
                <a:ea typeface="Google Sans Medium"/>
                <a:cs typeface="Google Sans Medium"/>
                <a:sym typeface="Google Sans Medium"/>
              </a:rPr>
              <a:t> </a:t>
            </a:r>
            <a:r>
              <a:rPr lang="en" sz="3000">
                <a:solidFill>
                  <a:srgbClr val="3C4043"/>
                </a:solidFill>
                <a:latin typeface="Google Sans Medium"/>
                <a:ea typeface="Google Sans Medium"/>
                <a:cs typeface="Google Sans Medium"/>
                <a:sym typeface="Google Sans Medium"/>
              </a:rPr>
              <a:t>and</a:t>
            </a:r>
            <a:r>
              <a:rPr lang="en" sz="3000">
                <a:solidFill>
                  <a:srgbClr val="666666"/>
                </a:solidFill>
                <a:latin typeface="Google Sans Medium"/>
                <a:ea typeface="Google Sans Medium"/>
                <a:cs typeface="Google Sans Medium"/>
                <a:sym typeface="Google Sans Medium"/>
              </a:rPr>
              <a:t> </a:t>
            </a:r>
            <a:r>
              <a:rPr lang="en" sz="3000">
                <a:solidFill>
                  <a:schemeClr val="accent3"/>
                </a:solidFill>
                <a:latin typeface="Google Sans Medium"/>
                <a:ea typeface="Google Sans Medium"/>
                <a:cs typeface="Google Sans Medium"/>
                <a:sym typeface="Google Sans Medium"/>
              </a:rPr>
              <a:t>where you live</a:t>
            </a:r>
            <a:r>
              <a:rPr lang="en" sz="3000">
                <a:solidFill>
                  <a:srgbClr val="3C4043"/>
                </a:solidFill>
                <a:latin typeface="Google Sans Medium"/>
                <a:ea typeface="Google Sans Medium"/>
                <a:cs typeface="Google Sans Medium"/>
                <a:sym typeface="Google Sans Medium"/>
              </a:rPr>
              <a:t>.</a:t>
            </a:r>
            <a:endParaRPr sz="3000">
              <a:solidFill>
                <a:srgbClr val="3C4043"/>
              </a:solidFill>
              <a:latin typeface="Google Sans Medium"/>
              <a:ea typeface="Google Sans Medium"/>
              <a:cs typeface="Google Sans Medium"/>
              <a:sym typeface="Google Sans Medium"/>
            </a:endParaRPr>
          </a:p>
          <a:p>
            <a:pPr indent="0" lvl="0" marL="0" rtl="0" algn="ctr">
              <a:lnSpc>
                <a:spcPct val="90000"/>
              </a:lnSpc>
              <a:spcBef>
                <a:spcPts val="1200"/>
              </a:spcBef>
              <a:spcAft>
                <a:spcPts val="1200"/>
              </a:spcAft>
              <a:buNone/>
            </a:pPr>
            <a:r>
              <a:rPr lang="en" sz="3000">
                <a:solidFill>
                  <a:schemeClr val="accent3"/>
                </a:solidFill>
                <a:latin typeface="Google Sans Medium"/>
                <a:ea typeface="Google Sans Medium"/>
                <a:cs typeface="Google Sans Medium"/>
                <a:sym typeface="Google Sans Medium"/>
              </a:rPr>
              <a:t>Do you tell them?</a:t>
            </a:r>
            <a:endParaRPr sz="3000">
              <a:solidFill>
                <a:schemeClr val="accent3"/>
              </a:solidFill>
              <a:latin typeface="Google Sans Medium"/>
              <a:ea typeface="Google Sans Medium"/>
              <a:cs typeface="Google Sans Medium"/>
              <a:sym typeface="Google Sans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