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Google Sans SemiBold"/>
      <p:regular r:id="rId32"/>
      <p:bold r:id="rId33"/>
      <p:italic r:id="rId34"/>
      <p:boldItalic r:id="rId35"/>
    </p:embeddedFont>
    <p:embeddedFont>
      <p:font typeface="Google Sans"/>
      <p:regular r:id="rId36"/>
      <p:bold r:id="rId37"/>
      <p:italic r:id="rId38"/>
      <p:boldItalic r:id="rId39"/>
    </p:embeddedFont>
    <p:embeddedFont>
      <p:font typeface="Google Sans Medium"/>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guide id="5" orient="horz" pos="69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 pos="69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Medium-regular.fntdata"/><Relationship Id="rId20" Type="http://schemas.openxmlformats.org/officeDocument/2006/relationships/slide" Target="slides/slide15.xml"/><Relationship Id="rId42" Type="http://schemas.openxmlformats.org/officeDocument/2006/relationships/font" Target="fonts/GoogleSansMedium-italic.fntdata"/><Relationship Id="rId41" Type="http://schemas.openxmlformats.org/officeDocument/2006/relationships/font" Target="fonts/GoogleSansMedium-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GoogleSansMedium-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GoogleSansSemiBold-bold.fntdata"/><Relationship Id="rId10" Type="http://schemas.openxmlformats.org/officeDocument/2006/relationships/slide" Target="slides/slide5.xml"/><Relationship Id="rId32" Type="http://schemas.openxmlformats.org/officeDocument/2006/relationships/font" Target="fonts/GoogleSansSemiBold-regular.fntdata"/><Relationship Id="rId13" Type="http://schemas.openxmlformats.org/officeDocument/2006/relationships/slide" Target="slides/slide8.xml"/><Relationship Id="rId35" Type="http://schemas.openxmlformats.org/officeDocument/2006/relationships/font" Target="fonts/GoogleSansSemiBold-boldItalic.fntdata"/><Relationship Id="rId12" Type="http://schemas.openxmlformats.org/officeDocument/2006/relationships/slide" Target="slides/slide7.xml"/><Relationship Id="rId34" Type="http://schemas.openxmlformats.org/officeDocument/2006/relationships/font" Target="fonts/GoogleSansSemiBold-italic.fntdata"/><Relationship Id="rId15" Type="http://schemas.openxmlformats.org/officeDocument/2006/relationships/slide" Target="slides/slide10.xml"/><Relationship Id="rId37" Type="http://schemas.openxmlformats.org/officeDocument/2006/relationships/font" Target="fonts/GoogleSans-bold.fntdata"/><Relationship Id="rId14" Type="http://schemas.openxmlformats.org/officeDocument/2006/relationships/slide" Target="slides/slide9.xml"/><Relationship Id="rId36" Type="http://schemas.openxmlformats.org/officeDocument/2006/relationships/font" Target="fonts/GoogleSans-regular.fntdata"/><Relationship Id="rId17" Type="http://schemas.openxmlformats.org/officeDocument/2006/relationships/slide" Target="slides/slide12.xml"/><Relationship Id="rId39" Type="http://schemas.openxmlformats.org/officeDocument/2006/relationships/font" Target="fonts/GoogleSans-boldItalic.fntdata"/><Relationship Id="rId16" Type="http://schemas.openxmlformats.org/officeDocument/2006/relationships/slide" Target="slides/slide11.xml"/><Relationship Id="rId38" Type="http://schemas.openxmlformats.org/officeDocument/2006/relationships/font" Target="fonts/Google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3b568dc5e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3b568dc5e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a943af6f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a943af6f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Whose profile is this, anyway?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 copies of the fictitious characters sheet from Be Internet Sharp: Activity 2</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study a collection of online personal information about three fictitious characters to see what it tells them about each one.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list at least two pieces of personal information they have obtained by reading each character’s profile.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Pupils who need more support could use highlighter pens to underline the personal information on their sheet instead of writing it out. Pupils who need a challenge could write or prepare to present to the group a short ‘future forecast’ outlining the possible impact of the information that has been shared on their character’s future life.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35a701ba7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35a701ba7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Whose profile is this, anyway?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On a scale of 1-10, how would they rate their character’s digital footprint in terms of  risk now?</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5a701ba7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5a701ba7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Whose profile is this, anyway?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On a scale of 1-10, how would they rate their character’s digital footprint in terms of risk in the future?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35a701ba7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35a701ba7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Whose profile is this, anyway?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Discussion: How much can we find out about someone just from what they post online, even if we don’t know them?</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5a701ba7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35a701ba79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How do others see us?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Please note: this requires the completion of Activity 2 first.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Recap with pupils the possible consequences of their characters sharing more information than they intended to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3b568dc5e4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3b568dc5e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How do others see us?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consider the viewpoints of how other people might view the characters’ profiles.</a:t>
            </a:r>
            <a:endParaRPr sz="1000">
              <a:solidFill>
                <a:schemeClr val="dk1"/>
              </a:solidFill>
              <a:latin typeface="Google Sans"/>
              <a:ea typeface="Google Sans"/>
              <a:cs typeface="Google Sans"/>
              <a:sym typeface="Google Sans"/>
            </a:endParaRPr>
          </a:p>
          <a:p>
            <a:pPr indent="0" lvl="0" marL="0" rtl="0" algn="l">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 groups, ask pupils to choose a different point of view and to look at Gurpreet, Mark, and Leah’s information again from a new perspective.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5e46334f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5e46334f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How do others see us? </a:t>
            </a:r>
            <a:r>
              <a:rPr lang="en" sz="1000">
                <a:solidFill>
                  <a:srgbClr val="666666"/>
                </a:solidFill>
                <a:latin typeface="Google Sans"/>
                <a:ea typeface="Google Sans"/>
                <a:cs typeface="Google Sans"/>
                <a:sym typeface="Google Sans"/>
              </a:rPr>
              <a:t>(20 mins)</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 the following in groups:</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292100" lvl="0" marL="457200" rtl="0" algn="l">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What’s important to each of these people? </a:t>
            </a:r>
            <a:endParaRPr sz="1000">
              <a:solidFill>
                <a:schemeClr val="dk1"/>
              </a:solidFill>
              <a:latin typeface="Google Sans"/>
              <a:ea typeface="Google Sans"/>
              <a:cs typeface="Google Sans"/>
              <a:sym typeface="Google Sans"/>
            </a:endParaRPr>
          </a:p>
          <a:p>
            <a:pPr indent="-292100" lvl="0" marL="457200" rtl="0" algn="l">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 conclusions would they reach about this profile?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Cross out the information that you think your character wouldn’t want your group to see or that it would be unwise for them to reveal.</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35a701ba7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35a701ba7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35a701ba79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35a701ba7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35a701ba79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35a701ba79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Write the following on the board: Your online reputation is anything that appears about you on the internet.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a943af6f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a943af6f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3a943af6f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13a943af6f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aa2429f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aa2429f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4 - </a:t>
            </a:r>
            <a:r>
              <a:rPr b="1" lang="en" sz="1000">
                <a:solidFill>
                  <a:srgbClr val="666666"/>
                </a:solidFill>
                <a:latin typeface="Google Sans"/>
                <a:ea typeface="Google Sans"/>
                <a:cs typeface="Google Sans"/>
                <a:sym typeface="Google Sans"/>
              </a:rPr>
              <a:t>Keeping it private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work in groups in order to review the three written privacy scenarios.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each group to discuss and agree upon the best privacy solution for each character.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Pictures have been provided of each scenario for pupils who need more support.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For each scenario ask: ‘Is this OK to share?’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For pupils who need a challenge, ask how each scenario could damage someone’s online reputation, both now and in the future, and how it might leave a negative digital footprint.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35a701ba79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35a701ba79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Additional activity: Be Internet Sharp: Activity 7 - </a:t>
            </a:r>
            <a:r>
              <a:rPr b="1" lang="en" sz="1000">
                <a:solidFill>
                  <a:srgbClr val="666666"/>
                </a:solidFill>
                <a:latin typeface="Google Sans"/>
                <a:ea typeface="Google Sans"/>
                <a:cs typeface="Google Sans"/>
                <a:sym typeface="Google Sans"/>
              </a:rPr>
              <a:t>Mindful Mountain </a:t>
            </a:r>
            <a:r>
              <a:rPr lang="en" sz="1000">
                <a:solidFill>
                  <a:srgbClr val="666666"/>
                </a:solidFill>
                <a:latin typeface="Google Sans"/>
                <a:ea typeface="Google Sans"/>
                <a:cs typeface="Google Sans"/>
                <a:sym typeface="Google Sans"/>
              </a:rPr>
              <a:t>(20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Mindful Mountain in Interland, you can do this as a class or on separate devices.</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5a701ba79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5a701ba7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Additional activity: Be Internet Sharp: Activity 7 - </a:t>
            </a:r>
            <a:r>
              <a:rPr b="1" lang="en" sz="1000">
                <a:solidFill>
                  <a:srgbClr val="666666"/>
                </a:solidFill>
                <a:latin typeface="Google Sans"/>
                <a:ea typeface="Google Sans"/>
                <a:cs typeface="Google Sans"/>
                <a:sym typeface="Google Sans"/>
              </a:rPr>
              <a:t>Mindful Mountain </a:t>
            </a:r>
            <a:r>
              <a:rPr lang="en" sz="1000">
                <a:solidFill>
                  <a:srgbClr val="666666"/>
                </a:solidFill>
                <a:latin typeface="Google Sans"/>
                <a:ea typeface="Google Sans"/>
                <a:cs typeface="Google Sans"/>
                <a:sym typeface="Google Sans"/>
              </a:rPr>
              <a:t>(20 mins)</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Mindful Mountain: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Why is the character in the game called Oversharer?</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do Oversharer’s actions affect the game?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Of all the posts you shared in the game, which type do you think you would share most often in real life? Why?</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has playing the game made you think about what people should share online?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can sharing something publicly online instead of just with friends affect someone’s online reputation?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is one example of a possible negative consequence from sharing something with the public instead of just your friends?</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or how can they get help, if they share something they later regret online?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b568dc5e4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b568dc5e4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Additional activity: Be Internet Sharp: Activity 7 - </a:t>
            </a:r>
            <a:r>
              <a:rPr b="1" lang="en" sz="1000">
                <a:solidFill>
                  <a:srgbClr val="666666"/>
                </a:solidFill>
                <a:latin typeface="Google Sans"/>
                <a:ea typeface="Google Sans"/>
                <a:cs typeface="Google Sans"/>
                <a:sym typeface="Google Sans"/>
              </a:rPr>
              <a:t>Mindful Mountain </a:t>
            </a:r>
            <a:r>
              <a:rPr lang="en" sz="1000">
                <a:solidFill>
                  <a:srgbClr val="666666"/>
                </a:solidFill>
                <a:latin typeface="Google Sans"/>
                <a:ea typeface="Google Sans"/>
                <a:cs typeface="Google Sans"/>
                <a:sym typeface="Google Sans"/>
              </a:rPr>
              <a:t>(20 mins)</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Mindful Mountain: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Why is the character in the game called Oversharer?</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do Oversharer’s actions affect the game?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Of all the posts you shared in the game, which type do you think you would share most often in real life? Why?</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has playing the game made you think about what people should share online?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How can sharing something publicly online instead of just with friends affect someone’s online reputation?</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is one example of a possible negative consequence from sharing something with the public instead of just your friends?</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or how can they get help, if they share something they later regret online?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3b568dc5e4_0_5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3b568dc5e4_0_5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 3-2-1 (5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spend a few minutes reflecting on the activities in the lesson and ask them to write down or draw the following: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Three ways in which they can create a positive digital footprint.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Two ways in which someone can ask for help if they regret posting something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One question they have – they should be given the opportunity to provide this anonymously.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design a Be Internet Sharp advice leaflet or poster based on what they have learned in the activities. They could take this home to their parents to teach them what it means to Be Internet Sharp with tips on how they can achieve this.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674b5f2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3674b5f2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‘How could someone create a positive digital footprint for themselves in order to help protect their online reputation?’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work in pairs and come up with three suggestions which they write on sticky notes.</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a943af6f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a943af6f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pairs to share their responses with their table group. Ask each group to then share with the rest of the class one or two of what they consider to be the most important points about creating a positive digital footprint to maintain their online reputation.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Examples of responses may include: don’t post embarrassing photos or videos online, don’t write unkind or hurtful comments and posts online, be kind to others, check privacy settings to make sure people can’t see all your personal information.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After discussion, reiterate the theme of the lesson: ‘Being Internet Sharp means knowing what kind of information to put online to create a positive digital footprint and protect your online reputation.’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674b5f2d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3674b5f2d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After discussion, reiterate the theme of the lesson: ‘Being Internet Sharp means knowing what kind of information to put online to create a positive digital footprint and protect your online reputation.’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b568dc5e4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b568dc5e4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1 - </a:t>
            </a:r>
            <a:r>
              <a:rPr b="1" lang="en" sz="1000">
                <a:solidFill>
                  <a:srgbClr val="666666"/>
                </a:solidFill>
                <a:latin typeface="Google Sans"/>
                <a:ea typeface="Google Sans"/>
                <a:cs typeface="Google Sans"/>
                <a:sym typeface="Google Sans"/>
              </a:rPr>
              <a:t>Is it OK to share?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 pairs, ask pupils to invent a character around their age. Ask them to draw this character or write the character’s name in the middle of a piece of paper, and around the outside, write or draw ‘personal’ information about this person.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Remind pupils that this shouldn’t be real information, or about themselves or anyone they know.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Examples of information could include things like favourite foods or colours, names of teddies or toys, silly nicknames, number of siblings, the school they attend, etc.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5a701ba7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5a701ba7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1 - </a:t>
            </a:r>
            <a:r>
              <a:rPr b="1" lang="en" sz="1000">
                <a:solidFill>
                  <a:srgbClr val="666666"/>
                </a:solidFill>
                <a:latin typeface="Google Sans"/>
                <a:ea typeface="Google Sans"/>
                <a:cs typeface="Google Sans"/>
                <a:sym typeface="Google Sans"/>
              </a:rPr>
              <a:t>Is it OK to share?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When they have finished, ask pupils to look at each piece of ‘personal’ information and identify whether it is OK to share that information online or not.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What effect might sharing have on the character’s online reputation?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pupils need more support, provide them with a list of a character’s ‘personal’ information (e.g. name, address, photo of a friend, date of birth, password) – we have provided a support worksheet on </a:t>
            </a:r>
            <a:r>
              <a:rPr b="1" lang="en" sz="1000">
                <a:solidFill>
                  <a:srgbClr val="FF0000"/>
                </a:solidFill>
                <a:latin typeface="Google Sans"/>
                <a:ea typeface="Google Sans"/>
                <a:cs typeface="Google Sans"/>
                <a:sym typeface="Google Sans"/>
              </a:rPr>
              <a:t>page 18 in the booklet</a:t>
            </a:r>
            <a:r>
              <a:rPr lang="en" sz="1000">
                <a:solidFill>
                  <a:schemeClr val="dk1"/>
                </a:solidFill>
                <a:latin typeface="Google Sans"/>
                <a:ea typeface="Google Sans"/>
                <a:cs typeface="Google Sans"/>
                <a:sym typeface="Google Sans"/>
              </a:rPr>
              <a:t>, although this will be used for the next part of the lesson. Ask them to say or to put a smiley or sad face next to each aspect to indicate if it is OK to share this information online or not.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pupils need more of a challenge, ask them to create two social media profiles of their character: one with personal information that would create a negative digital footprint, and one which would create a positive digital footprint.</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f48d416e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f48d416e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1 - </a:t>
            </a:r>
            <a:r>
              <a:rPr b="1" lang="en" sz="1000">
                <a:solidFill>
                  <a:srgbClr val="666666"/>
                </a:solidFill>
                <a:latin typeface="Google Sans"/>
                <a:ea typeface="Google Sans"/>
                <a:cs typeface="Google Sans"/>
                <a:sym typeface="Google Sans"/>
              </a:rPr>
              <a:t>Is it OK to share?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When they have finished, ask pupils to look at each piece of ‘personal’ information and identify whether it is OK to share that information online or not.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What effect might sharing have on the character’s online reputation?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pupils need more support, provide them with a list of a character’s ‘personal’ information (e.g. name, address, photo of a friend, date of birth, password) – we have provided a support worksheet on </a:t>
            </a:r>
            <a:r>
              <a:rPr b="1" lang="en" sz="1000">
                <a:solidFill>
                  <a:srgbClr val="FF0000"/>
                </a:solidFill>
                <a:latin typeface="Google Sans"/>
                <a:ea typeface="Google Sans"/>
                <a:cs typeface="Google Sans"/>
                <a:sym typeface="Google Sans"/>
              </a:rPr>
              <a:t>page 18 in the booklet</a:t>
            </a:r>
            <a:r>
              <a:rPr lang="en" sz="1000">
                <a:solidFill>
                  <a:schemeClr val="dk1"/>
                </a:solidFill>
                <a:latin typeface="Google Sans"/>
                <a:ea typeface="Google Sans"/>
                <a:cs typeface="Google Sans"/>
                <a:sym typeface="Google Sans"/>
              </a:rPr>
              <a:t>, although this will be used for the next part of the lesson. Ask them to say or to put a smiley or sad face next to each aspect to indicate if it is OK to share this information online or not.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If pupils need more of a challenge, ask them to create two social media profiles of their character: one with personal information that would create a negative digital footprint, and one which would create a positive digital footprint.</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None/>
            </a:pP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35a701ba7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35a701ba7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Whose profile is this, anyway? </a:t>
            </a:r>
            <a:r>
              <a:rPr lang="en" sz="1000">
                <a:solidFill>
                  <a:srgbClr val="666666"/>
                </a:solidFill>
                <a:latin typeface="Google Sans"/>
                <a:ea typeface="Google Sans"/>
                <a:cs typeface="Google Sans"/>
                <a:sym typeface="Google Sans"/>
              </a:rPr>
              <a:t>(10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need copies of the fictitious characters sheet from Be Internet Sharp: Activity 2</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study a collection of online personal information about three fictitious characters to see what it tells them about each one.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list at least two pieces of personal information they have obtained by reading each character’s profile.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Pupils who need more support could use highlighter pens to underline the personal information on their sheet instead of writing it out. Pupils who need a challenge could write or prepare to present to the group a short ‘future forecast’ outlining the possible impact of the information that has been shared on their character’s future life.</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hyperlink" Target="https://beinternetawesome.withgoogle.com/en_uk/interland" TargetMode="External"/><Relationship Id="rId6" Type="http://schemas.openxmlformats.org/officeDocument/2006/relationships/image" Target="../media/image1.png"/><Relationship Id="rId7"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30332" y="1125575"/>
            <a:ext cx="55332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5550">
                <a:solidFill>
                  <a:srgbClr val="4285F4"/>
                </a:solidFill>
                <a:latin typeface="Google Sans"/>
                <a:ea typeface="Google Sans"/>
                <a:cs typeface="Google Sans"/>
                <a:sym typeface="Google Sans"/>
              </a:rPr>
              <a:t>Positive Digital</a:t>
            </a:r>
            <a:endParaRPr b="1" sz="5550">
              <a:solidFill>
                <a:srgbClr val="4285F4"/>
              </a:solidFill>
              <a:latin typeface="Google Sans"/>
              <a:ea typeface="Google Sans"/>
              <a:cs typeface="Google Sans"/>
              <a:sym typeface="Google Sans"/>
            </a:endParaRPr>
          </a:p>
          <a:p>
            <a:pPr indent="0" lvl="0" marL="0" rtl="0" algn="l">
              <a:lnSpc>
                <a:spcPct val="90000"/>
              </a:lnSpc>
              <a:spcBef>
                <a:spcPts val="0"/>
              </a:spcBef>
              <a:spcAft>
                <a:spcPts val="0"/>
              </a:spcAft>
              <a:buNone/>
            </a:pPr>
            <a:r>
              <a:rPr b="1" lang="en" sz="5550">
                <a:solidFill>
                  <a:srgbClr val="4285F4"/>
                </a:solidFill>
                <a:latin typeface="Google Sans"/>
                <a:ea typeface="Google Sans"/>
                <a:cs typeface="Google Sans"/>
                <a:sym typeface="Google Sans"/>
              </a:rPr>
              <a:t>Footprints</a:t>
            </a:r>
            <a:endParaRPr b="1" sz="5550">
              <a:solidFill>
                <a:srgbClr val="4285F4"/>
              </a:solidFill>
              <a:latin typeface="Google Sans"/>
              <a:ea typeface="Google Sans"/>
              <a:cs typeface="Google Sans"/>
              <a:sym typeface="Google Sans"/>
            </a:endParaRPr>
          </a:p>
        </p:txBody>
      </p:sp>
      <p:sp>
        <p:nvSpPr>
          <p:cNvPr id="50" name="Google Shape;50;p7"/>
          <p:cNvSpPr txBox="1"/>
          <p:nvPr/>
        </p:nvSpPr>
        <p:spPr>
          <a:xfrm>
            <a:off x="371180" y="3215125"/>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lang="en" sz="1800">
                <a:solidFill>
                  <a:schemeClr val="accent5"/>
                </a:solidFill>
                <a:latin typeface="Google Sans SemiBold"/>
                <a:ea typeface="Google Sans SemiBold"/>
                <a:cs typeface="Google Sans SemiBold"/>
                <a:sym typeface="Google Sans SemiBold"/>
              </a:rPr>
              <a:t>How to build and maintain yours</a:t>
            </a:r>
            <a:endParaRPr sz="1800">
              <a:solidFill>
                <a:schemeClr val="accent5"/>
              </a:solidFill>
              <a:latin typeface="Google Sans SemiBold"/>
              <a:ea typeface="Google Sans SemiBold"/>
              <a:cs typeface="Google Sans SemiBold"/>
              <a:sym typeface="Google Sans SemiBold"/>
            </a:endParaRPr>
          </a:p>
        </p:txBody>
      </p:sp>
      <p:pic>
        <p:nvPicPr>
          <p:cNvPr id="51" name="Google Shape;51;p7"/>
          <p:cNvPicPr preferRelativeResize="0"/>
          <p:nvPr/>
        </p:nvPicPr>
        <p:blipFill rotWithShape="1">
          <a:blip r:embed="rId3">
            <a:alphaModFix/>
          </a:blip>
          <a:srcRect b="0" l="159" r="159" t="0"/>
          <a:stretch/>
        </p:blipFill>
        <p:spPr>
          <a:xfrm>
            <a:off x="3950475" y="0"/>
            <a:ext cx="5127219" cy="5143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6" name="Shape 136"/>
        <p:cNvGrpSpPr/>
        <p:nvPr/>
      </p:nvGrpSpPr>
      <p:grpSpPr>
        <a:xfrm>
          <a:off x="0" y="0"/>
          <a:ext cx="0" cy="0"/>
          <a:chOff x="0" y="0"/>
          <a:chExt cx="0" cy="0"/>
        </a:xfrm>
      </p:grpSpPr>
      <p:sp>
        <p:nvSpPr>
          <p:cNvPr id="137" name="Google Shape;137;p16"/>
          <p:cNvSpPr/>
          <p:nvPr/>
        </p:nvSpPr>
        <p:spPr>
          <a:xfrm flipH="1" rot="10800000">
            <a:off x="5994075" y="12"/>
            <a:ext cx="315789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38" name="Google Shape;138;p16"/>
          <p:cNvSpPr/>
          <p:nvPr/>
        </p:nvSpPr>
        <p:spPr>
          <a:xfrm>
            <a:off x="1998125" y="1130550"/>
            <a:ext cx="5489100" cy="3356100"/>
          </a:xfrm>
          <a:prstGeom prst="roundRect">
            <a:avLst>
              <a:gd fmla="val 9462" name="adj"/>
            </a:avLst>
          </a:prstGeom>
          <a:solidFill>
            <a:srgbClr val="FFFFFF"/>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6"/>
                </a:solidFill>
                <a:latin typeface="Google Sans"/>
                <a:ea typeface="Google Sans"/>
                <a:cs typeface="Google Sans"/>
                <a:sym typeface="Google Sans"/>
              </a:rPr>
              <a:t>Let’s practise…</a:t>
            </a:r>
            <a:endParaRPr b="1" sz="4400">
              <a:solidFill>
                <a:schemeClr val="accent6"/>
              </a:solidFill>
              <a:latin typeface="Google Sans"/>
              <a:ea typeface="Google Sans"/>
              <a:cs typeface="Google Sans"/>
              <a:sym typeface="Google Sans"/>
            </a:endParaRPr>
          </a:p>
        </p:txBody>
      </p:sp>
      <p:grpSp>
        <p:nvGrpSpPr>
          <p:cNvPr id="140" name="Google Shape;140;p16"/>
          <p:cNvGrpSpPr/>
          <p:nvPr/>
        </p:nvGrpSpPr>
        <p:grpSpPr>
          <a:xfrm>
            <a:off x="2390719" y="1239147"/>
            <a:ext cx="4703912" cy="3201747"/>
            <a:chOff x="2390719" y="1239147"/>
            <a:chExt cx="4703912" cy="3201747"/>
          </a:xfrm>
        </p:grpSpPr>
        <p:pic>
          <p:nvPicPr>
            <p:cNvPr id="141" name="Google Shape;141;p16"/>
            <p:cNvPicPr preferRelativeResize="0"/>
            <p:nvPr/>
          </p:nvPicPr>
          <p:blipFill rotWithShape="1">
            <a:blip r:embed="rId3">
              <a:alphaModFix/>
            </a:blip>
            <a:srcRect b="0" l="0" r="0" t="13239"/>
            <a:stretch/>
          </p:blipFill>
          <p:spPr>
            <a:xfrm>
              <a:off x="2390719" y="1516520"/>
              <a:ext cx="4703912" cy="2924375"/>
            </a:xfrm>
            <a:prstGeom prst="rect">
              <a:avLst/>
            </a:prstGeom>
            <a:noFill/>
            <a:ln>
              <a:noFill/>
            </a:ln>
          </p:spPr>
        </p:pic>
        <p:pic>
          <p:nvPicPr>
            <p:cNvPr id="142" name="Google Shape;142;p16"/>
            <p:cNvPicPr preferRelativeResize="0"/>
            <p:nvPr/>
          </p:nvPicPr>
          <p:blipFill rotWithShape="1">
            <a:blip r:embed="rId3">
              <a:alphaModFix/>
            </a:blip>
            <a:srcRect b="90524" l="0" r="0" t="0"/>
            <a:stretch/>
          </p:blipFill>
          <p:spPr>
            <a:xfrm>
              <a:off x="2486876" y="1239147"/>
              <a:ext cx="4548075" cy="30881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6" name="Shape 146"/>
        <p:cNvGrpSpPr/>
        <p:nvPr/>
      </p:nvGrpSpPr>
      <p:grpSpPr>
        <a:xfrm>
          <a:off x="0" y="0"/>
          <a:ext cx="0" cy="0"/>
          <a:chOff x="0" y="0"/>
          <a:chExt cx="0" cy="0"/>
        </a:xfrm>
      </p:grpSpPr>
      <p:sp>
        <p:nvSpPr>
          <p:cNvPr id="147" name="Google Shape;147;p17"/>
          <p:cNvSpPr/>
          <p:nvPr/>
        </p:nvSpPr>
        <p:spPr>
          <a:xfrm>
            <a:off x="385375" y="2710675"/>
            <a:ext cx="8373300" cy="1097400"/>
          </a:xfrm>
          <a:prstGeom prst="roundRect">
            <a:avLst>
              <a:gd fmla="val 16667" name="adj"/>
            </a:avLst>
          </a:prstGeom>
          <a:solidFill>
            <a:srgbClr val="FFFFFF"/>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nvSpPr>
        <p:spPr>
          <a:xfrm>
            <a:off x="-125" y="779200"/>
            <a:ext cx="91440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4000">
                <a:solidFill>
                  <a:schemeClr val="lt1"/>
                </a:solidFill>
                <a:latin typeface="Google Sans Medium"/>
                <a:ea typeface="Google Sans Medium"/>
                <a:cs typeface="Google Sans Medium"/>
                <a:sym typeface="Google Sans Medium"/>
              </a:rPr>
              <a:t>How risky is your character’s </a:t>
            </a:r>
            <a:br>
              <a:rPr lang="en" sz="4000">
                <a:solidFill>
                  <a:schemeClr val="lt1"/>
                </a:solidFill>
                <a:latin typeface="Google Sans Medium"/>
                <a:ea typeface="Google Sans Medium"/>
                <a:cs typeface="Google Sans Medium"/>
                <a:sym typeface="Google Sans Medium"/>
              </a:rPr>
            </a:br>
            <a:r>
              <a:rPr lang="en" sz="4000">
                <a:solidFill>
                  <a:schemeClr val="lt1"/>
                </a:solidFill>
                <a:latin typeface="Google Sans Medium"/>
                <a:ea typeface="Google Sans Medium"/>
                <a:cs typeface="Google Sans Medium"/>
                <a:sym typeface="Google Sans Medium"/>
              </a:rPr>
              <a:t>digital footprint?</a:t>
            </a:r>
            <a:endParaRPr sz="4000">
              <a:solidFill>
                <a:schemeClr val="lt1"/>
              </a:solidFill>
              <a:latin typeface="Google Sans Medium"/>
              <a:ea typeface="Google Sans Medium"/>
              <a:cs typeface="Google Sans Medium"/>
              <a:sym typeface="Google Sans Medium"/>
            </a:endParaRPr>
          </a:p>
        </p:txBody>
      </p:sp>
      <p:sp>
        <p:nvSpPr>
          <p:cNvPr id="149" name="Google Shape;149;p17"/>
          <p:cNvSpPr txBox="1"/>
          <p:nvPr/>
        </p:nvSpPr>
        <p:spPr>
          <a:xfrm>
            <a:off x="464100" y="3142966"/>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Not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risky</a:t>
            </a:r>
            <a:endParaRPr sz="1600">
              <a:solidFill>
                <a:srgbClr val="5F6368"/>
              </a:solidFill>
              <a:latin typeface="Google Sans Medium"/>
              <a:ea typeface="Google Sans Medium"/>
              <a:cs typeface="Google Sans Medium"/>
              <a:sym typeface="Google Sans Medium"/>
            </a:endParaRPr>
          </a:p>
        </p:txBody>
      </p:sp>
      <p:sp>
        <p:nvSpPr>
          <p:cNvPr id="150" name="Google Shape;150;p17"/>
          <p:cNvSpPr txBox="1"/>
          <p:nvPr/>
        </p:nvSpPr>
        <p:spPr>
          <a:xfrm>
            <a:off x="6499025" y="3142966"/>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Very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risky</a:t>
            </a:r>
            <a:endParaRPr sz="1600">
              <a:solidFill>
                <a:srgbClr val="5F6368"/>
              </a:solidFill>
              <a:latin typeface="Google Sans Medium"/>
              <a:ea typeface="Google Sans Medium"/>
              <a:cs typeface="Google Sans Medium"/>
              <a:sym typeface="Google Sans Medium"/>
            </a:endParaRPr>
          </a:p>
        </p:txBody>
      </p:sp>
      <p:sp>
        <p:nvSpPr>
          <p:cNvPr id="151" name="Google Shape;151;p17"/>
          <p:cNvSpPr txBox="1"/>
          <p:nvPr/>
        </p:nvSpPr>
        <p:spPr>
          <a:xfrm>
            <a:off x="1267126" y="2958486"/>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accent2"/>
                </a:solidFill>
                <a:latin typeface="Google Sans"/>
                <a:ea typeface="Google Sans"/>
                <a:cs typeface="Google Sans"/>
                <a:sym typeface="Google Sans"/>
              </a:rPr>
              <a:t>1    2    3    4    5    6    7    8    9    10</a:t>
            </a:r>
            <a:endParaRPr sz="3000">
              <a:solidFill>
                <a:schemeClr val="accent2"/>
              </a:solidFill>
            </a:endParaRPr>
          </a:p>
        </p:txBody>
      </p:sp>
      <p:sp>
        <p:nvSpPr>
          <p:cNvPr id="152" name="Google Shape;152;p17"/>
          <p:cNvSpPr txBox="1"/>
          <p:nvPr/>
        </p:nvSpPr>
        <p:spPr>
          <a:xfrm>
            <a:off x="-125" y="294450"/>
            <a:ext cx="9144000" cy="8172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2600">
                <a:solidFill>
                  <a:schemeClr val="lt1"/>
                </a:solidFill>
                <a:latin typeface="Google Sans"/>
                <a:ea typeface="Google Sans"/>
                <a:cs typeface="Google Sans"/>
                <a:sym typeface="Google Sans"/>
              </a:rPr>
              <a:t>Think about Gurpreet, Mark, and Leah</a:t>
            </a:r>
            <a:endParaRPr b="1" sz="2600">
              <a:solidFill>
                <a:schemeClr val="lt1"/>
              </a:solidFill>
              <a:latin typeface="Google Sans"/>
              <a:ea typeface="Google Sans"/>
              <a:cs typeface="Google Sans"/>
              <a:sym typeface="Google Sans"/>
            </a:endParaRPr>
          </a:p>
        </p:txBody>
      </p:sp>
      <p:cxnSp>
        <p:nvCxnSpPr>
          <p:cNvPr id="153" name="Google Shape;153;p17"/>
          <p:cNvCxnSpPr/>
          <p:nvPr/>
        </p:nvCxnSpPr>
        <p:spPr>
          <a:xfrm>
            <a:off x="1743410" y="3565375"/>
            <a:ext cx="5612700" cy="0"/>
          </a:xfrm>
          <a:prstGeom prst="straightConnector1">
            <a:avLst/>
          </a:prstGeom>
          <a:noFill/>
          <a:ln cap="flat" cmpd="sng" w="28575">
            <a:solidFill>
              <a:schemeClr val="accent2"/>
            </a:solidFill>
            <a:prstDash val="solid"/>
            <a:round/>
            <a:headEnd len="med" w="med" type="none"/>
            <a:tailEnd len="med" w="med" type="none"/>
          </a:ln>
        </p:spPr>
      </p:cxnSp>
      <p:pic>
        <p:nvPicPr>
          <p:cNvPr id="154" name="Google Shape;154;p17"/>
          <p:cNvPicPr preferRelativeResize="0"/>
          <p:nvPr/>
        </p:nvPicPr>
        <p:blipFill>
          <a:blip r:embed="rId3">
            <a:alphaModFix/>
          </a:blip>
          <a:stretch>
            <a:fillRect/>
          </a:stretch>
        </p:blipFill>
        <p:spPr>
          <a:xfrm rot="272828">
            <a:off x="7320589" y="2197251"/>
            <a:ext cx="887442" cy="1283107"/>
          </a:xfrm>
          <a:prstGeom prst="rect">
            <a:avLst/>
          </a:prstGeom>
          <a:noFill/>
          <a:ln>
            <a:noFill/>
          </a:ln>
        </p:spPr>
      </p:pic>
      <p:pic>
        <p:nvPicPr>
          <p:cNvPr id="155" name="Google Shape;155;p17"/>
          <p:cNvPicPr preferRelativeResize="0"/>
          <p:nvPr/>
        </p:nvPicPr>
        <p:blipFill>
          <a:blip r:embed="rId4">
            <a:alphaModFix/>
          </a:blip>
          <a:stretch>
            <a:fillRect/>
          </a:stretch>
        </p:blipFill>
        <p:spPr>
          <a:xfrm>
            <a:off x="650391" y="2149750"/>
            <a:ext cx="1334911" cy="13494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9" name="Shape 159"/>
        <p:cNvGrpSpPr/>
        <p:nvPr/>
      </p:nvGrpSpPr>
      <p:grpSpPr>
        <a:xfrm>
          <a:off x="0" y="0"/>
          <a:ext cx="0" cy="0"/>
          <a:chOff x="0" y="0"/>
          <a:chExt cx="0" cy="0"/>
        </a:xfrm>
      </p:grpSpPr>
      <p:sp>
        <p:nvSpPr>
          <p:cNvPr id="160" name="Google Shape;160;p18"/>
          <p:cNvSpPr/>
          <p:nvPr/>
        </p:nvSpPr>
        <p:spPr>
          <a:xfrm>
            <a:off x="385375" y="2710675"/>
            <a:ext cx="8373300" cy="1097400"/>
          </a:xfrm>
          <a:prstGeom prst="roundRect">
            <a:avLst>
              <a:gd fmla="val 16667" name="adj"/>
            </a:avLst>
          </a:prstGeom>
          <a:solidFill>
            <a:srgbClr val="FFFFFF"/>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nvSpPr>
        <p:spPr>
          <a:xfrm>
            <a:off x="-125" y="779200"/>
            <a:ext cx="91440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4000">
                <a:solidFill>
                  <a:schemeClr val="lt1"/>
                </a:solidFill>
                <a:latin typeface="Google Sans Medium"/>
                <a:ea typeface="Google Sans Medium"/>
                <a:cs typeface="Google Sans Medium"/>
                <a:sym typeface="Google Sans Medium"/>
              </a:rPr>
              <a:t>How risky might their digital </a:t>
            </a:r>
            <a:br>
              <a:rPr lang="en" sz="4000">
                <a:solidFill>
                  <a:schemeClr val="lt1"/>
                </a:solidFill>
                <a:latin typeface="Google Sans Medium"/>
                <a:ea typeface="Google Sans Medium"/>
                <a:cs typeface="Google Sans Medium"/>
                <a:sym typeface="Google Sans Medium"/>
              </a:rPr>
            </a:br>
            <a:r>
              <a:rPr lang="en" sz="4000">
                <a:solidFill>
                  <a:schemeClr val="lt1"/>
                </a:solidFill>
                <a:latin typeface="Google Sans Medium"/>
                <a:ea typeface="Google Sans Medium"/>
                <a:cs typeface="Google Sans Medium"/>
                <a:sym typeface="Google Sans Medium"/>
              </a:rPr>
              <a:t>footprint be in the future?</a:t>
            </a:r>
            <a:endParaRPr sz="4000">
              <a:solidFill>
                <a:schemeClr val="lt1"/>
              </a:solidFill>
              <a:latin typeface="Google Sans Medium"/>
              <a:ea typeface="Google Sans Medium"/>
              <a:cs typeface="Google Sans Medium"/>
              <a:sym typeface="Google Sans Medium"/>
            </a:endParaRPr>
          </a:p>
        </p:txBody>
      </p:sp>
      <p:sp>
        <p:nvSpPr>
          <p:cNvPr id="162" name="Google Shape;162;p18"/>
          <p:cNvSpPr txBox="1"/>
          <p:nvPr/>
        </p:nvSpPr>
        <p:spPr>
          <a:xfrm>
            <a:off x="464100" y="3142966"/>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Not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risky</a:t>
            </a:r>
            <a:endParaRPr sz="1600">
              <a:solidFill>
                <a:srgbClr val="5F6368"/>
              </a:solidFill>
              <a:latin typeface="Google Sans Medium"/>
              <a:ea typeface="Google Sans Medium"/>
              <a:cs typeface="Google Sans Medium"/>
              <a:sym typeface="Google Sans Medium"/>
            </a:endParaRPr>
          </a:p>
        </p:txBody>
      </p:sp>
      <p:sp>
        <p:nvSpPr>
          <p:cNvPr id="163" name="Google Shape;163;p18"/>
          <p:cNvSpPr txBox="1"/>
          <p:nvPr/>
        </p:nvSpPr>
        <p:spPr>
          <a:xfrm>
            <a:off x="6499025" y="3142966"/>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rgbClr val="5F6368"/>
                </a:solidFill>
                <a:latin typeface="Google Sans Medium"/>
                <a:ea typeface="Google Sans Medium"/>
                <a:cs typeface="Google Sans Medium"/>
                <a:sym typeface="Google Sans Medium"/>
              </a:rPr>
              <a:t>Very </a:t>
            </a:r>
            <a:br>
              <a:rPr lang="en" sz="1600">
                <a:solidFill>
                  <a:srgbClr val="5F6368"/>
                </a:solidFill>
                <a:latin typeface="Google Sans Medium"/>
                <a:ea typeface="Google Sans Medium"/>
                <a:cs typeface="Google Sans Medium"/>
                <a:sym typeface="Google Sans Medium"/>
              </a:rPr>
            </a:br>
            <a:r>
              <a:rPr lang="en" sz="1600">
                <a:solidFill>
                  <a:srgbClr val="5F6368"/>
                </a:solidFill>
                <a:latin typeface="Google Sans Medium"/>
                <a:ea typeface="Google Sans Medium"/>
                <a:cs typeface="Google Sans Medium"/>
                <a:sym typeface="Google Sans Medium"/>
              </a:rPr>
              <a:t>risky</a:t>
            </a:r>
            <a:endParaRPr sz="1600">
              <a:solidFill>
                <a:srgbClr val="5F6368"/>
              </a:solidFill>
              <a:latin typeface="Google Sans Medium"/>
              <a:ea typeface="Google Sans Medium"/>
              <a:cs typeface="Google Sans Medium"/>
              <a:sym typeface="Google Sans Medium"/>
            </a:endParaRPr>
          </a:p>
        </p:txBody>
      </p:sp>
      <p:sp>
        <p:nvSpPr>
          <p:cNvPr id="164" name="Google Shape;164;p18"/>
          <p:cNvSpPr txBox="1"/>
          <p:nvPr/>
        </p:nvSpPr>
        <p:spPr>
          <a:xfrm>
            <a:off x="1267126" y="2958486"/>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rgbClr val="FEBF24"/>
                </a:solidFill>
                <a:latin typeface="Google Sans"/>
                <a:ea typeface="Google Sans"/>
                <a:cs typeface="Google Sans"/>
                <a:sym typeface="Google Sans"/>
              </a:rPr>
              <a:t>1    2    3    4    5    6    7    8    9    10</a:t>
            </a:r>
            <a:endParaRPr sz="3000">
              <a:solidFill>
                <a:srgbClr val="FEBF24"/>
              </a:solidFill>
            </a:endParaRPr>
          </a:p>
        </p:txBody>
      </p:sp>
      <p:sp>
        <p:nvSpPr>
          <p:cNvPr id="165" name="Google Shape;165;p18"/>
          <p:cNvSpPr txBox="1"/>
          <p:nvPr/>
        </p:nvSpPr>
        <p:spPr>
          <a:xfrm>
            <a:off x="0" y="294450"/>
            <a:ext cx="9144000" cy="7914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2600">
                <a:solidFill>
                  <a:schemeClr val="lt1"/>
                </a:solidFill>
                <a:latin typeface="Google Sans"/>
                <a:ea typeface="Google Sans"/>
                <a:cs typeface="Google Sans"/>
                <a:sym typeface="Google Sans"/>
              </a:rPr>
              <a:t>Think about Gurpreet, Mark, and Leah</a:t>
            </a:r>
            <a:endParaRPr b="1" sz="2600">
              <a:solidFill>
                <a:schemeClr val="lt1"/>
              </a:solidFill>
              <a:latin typeface="Google Sans"/>
              <a:ea typeface="Google Sans"/>
              <a:cs typeface="Google Sans"/>
              <a:sym typeface="Google Sans"/>
            </a:endParaRPr>
          </a:p>
        </p:txBody>
      </p:sp>
      <p:cxnSp>
        <p:nvCxnSpPr>
          <p:cNvPr id="166" name="Google Shape;166;p18"/>
          <p:cNvCxnSpPr/>
          <p:nvPr/>
        </p:nvCxnSpPr>
        <p:spPr>
          <a:xfrm>
            <a:off x="1743410" y="3565375"/>
            <a:ext cx="5612700" cy="0"/>
          </a:xfrm>
          <a:prstGeom prst="straightConnector1">
            <a:avLst/>
          </a:prstGeom>
          <a:noFill/>
          <a:ln cap="flat" cmpd="sng" w="28575">
            <a:solidFill>
              <a:schemeClr val="accent3"/>
            </a:solidFill>
            <a:prstDash val="solid"/>
            <a:round/>
            <a:headEnd len="med" w="med" type="none"/>
            <a:tailEnd len="med" w="med" type="none"/>
          </a:ln>
        </p:spPr>
      </p:cxnSp>
      <p:pic>
        <p:nvPicPr>
          <p:cNvPr id="167" name="Google Shape;167;p18"/>
          <p:cNvPicPr preferRelativeResize="0"/>
          <p:nvPr/>
        </p:nvPicPr>
        <p:blipFill>
          <a:blip r:embed="rId3">
            <a:alphaModFix/>
          </a:blip>
          <a:stretch>
            <a:fillRect/>
          </a:stretch>
        </p:blipFill>
        <p:spPr>
          <a:xfrm rot="272828">
            <a:off x="7320589" y="2197251"/>
            <a:ext cx="887442" cy="1283107"/>
          </a:xfrm>
          <a:prstGeom prst="rect">
            <a:avLst/>
          </a:prstGeom>
          <a:noFill/>
          <a:ln>
            <a:noFill/>
          </a:ln>
        </p:spPr>
      </p:pic>
      <p:pic>
        <p:nvPicPr>
          <p:cNvPr id="168" name="Google Shape;168;p18"/>
          <p:cNvPicPr preferRelativeResize="0"/>
          <p:nvPr/>
        </p:nvPicPr>
        <p:blipFill>
          <a:blip r:embed="rId4">
            <a:alphaModFix/>
          </a:blip>
          <a:stretch>
            <a:fillRect/>
          </a:stretch>
        </p:blipFill>
        <p:spPr>
          <a:xfrm>
            <a:off x="650391" y="2149750"/>
            <a:ext cx="1334911" cy="13494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2" name="Shape 172"/>
        <p:cNvGrpSpPr/>
        <p:nvPr/>
      </p:nvGrpSpPr>
      <p:grpSpPr>
        <a:xfrm>
          <a:off x="0" y="0"/>
          <a:ext cx="0" cy="0"/>
          <a:chOff x="0" y="0"/>
          <a:chExt cx="0" cy="0"/>
        </a:xfrm>
      </p:grpSpPr>
      <p:sp>
        <p:nvSpPr>
          <p:cNvPr id="173" name="Google Shape;173;p19"/>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74" name="Google Shape;174;p19"/>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pic>
        <p:nvPicPr>
          <p:cNvPr id="175" name="Google Shape;175;p19"/>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76" name="Google Shape;176;p19"/>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77" name="Google Shape;177;p19"/>
          <p:cNvSpPr txBox="1"/>
          <p:nvPr/>
        </p:nvSpPr>
        <p:spPr>
          <a:xfrm>
            <a:off x="363449" y="1176425"/>
            <a:ext cx="4257900" cy="1939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How much can we find out about somebody from what they post online, even if we don’t know </a:t>
            </a:r>
            <a:r>
              <a:rPr lang="en" sz="2800">
                <a:solidFill>
                  <a:schemeClr val="dk2"/>
                </a:solidFill>
                <a:latin typeface="Google Sans Medium"/>
                <a:ea typeface="Google Sans Medium"/>
                <a:cs typeface="Google Sans Medium"/>
                <a:sym typeface="Google Sans Medium"/>
              </a:rPr>
              <a:t>them</a:t>
            </a:r>
            <a:r>
              <a:rPr lang="en" sz="2800">
                <a:solidFill>
                  <a:schemeClr val="dk2"/>
                </a:solidFill>
                <a:latin typeface="Google Sans Medium"/>
                <a:ea typeface="Google Sans Medium"/>
                <a:cs typeface="Google Sans Medium"/>
                <a:sym typeface="Google Sans Medium"/>
              </a:rPr>
              <a:t>?</a:t>
            </a:r>
            <a:endParaRPr sz="3300">
              <a:solidFill>
                <a:schemeClr val="dk2"/>
              </a:solidFill>
              <a:latin typeface="Google Sans Medium"/>
              <a:ea typeface="Google Sans Medium"/>
              <a:cs typeface="Google Sans Medium"/>
              <a:sym typeface="Google Sans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1" name="Shape 181"/>
        <p:cNvGrpSpPr/>
        <p:nvPr/>
      </p:nvGrpSpPr>
      <p:grpSpPr>
        <a:xfrm>
          <a:off x="0" y="0"/>
          <a:ext cx="0" cy="0"/>
          <a:chOff x="0" y="0"/>
          <a:chExt cx="0" cy="0"/>
        </a:xfrm>
      </p:grpSpPr>
      <p:sp>
        <p:nvSpPr>
          <p:cNvPr id="182" name="Google Shape;182;p20"/>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3" name="Google Shape;183;p20"/>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184" name="Google Shape;184;p20"/>
          <p:cNvSpPr txBox="1"/>
          <p:nvPr/>
        </p:nvSpPr>
        <p:spPr>
          <a:xfrm>
            <a:off x="363450" y="1176425"/>
            <a:ext cx="48564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are the consequences of accidentally sharing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too much information online?</a:t>
            </a:r>
            <a:endParaRPr sz="3300">
              <a:solidFill>
                <a:schemeClr val="dk2"/>
              </a:solidFill>
              <a:latin typeface="Google Sans Medium"/>
              <a:ea typeface="Google Sans Medium"/>
              <a:cs typeface="Google Sans Medium"/>
              <a:sym typeface="Google Sans Medium"/>
            </a:endParaRPr>
          </a:p>
        </p:txBody>
      </p:sp>
      <p:pic>
        <p:nvPicPr>
          <p:cNvPr id="185" name="Google Shape;185;p20"/>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186" name="Google Shape;186;p20"/>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0" name="Shape 190"/>
        <p:cNvGrpSpPr/>
        <p:nvPr/>
      </p:nvGrpSpPr>
      <p:grpSpPr>
        <a:xfrm>
          <a:off x="0" y="0"/>
          <a:ext cx="0" cy="0"/>
          <a:chOff x="0" y="0"/>
          <a:chExt cx="0" cy="0"/>
        </a:xfrm>
      </p:grpSpPr>
      <p:sp>
        <p:nvSpPr>
          <p:cNvPr id="191" name="Google Shape;191;p21"/>
          <p:cNvSpPr txBox="1"/>
          <p:nvPr/>
        </p:nvSpPr>
        <p:spPr>
          <a:xfrm>
            <a:off x="-125" y="1541200"/>
            <a:ext cx="91440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800">
                <a:solidFill>
                  <a:schemeClr val="lt1"/>
                </a:solidFill>
                <a:latin typeface="Google Sans Medium"/>
                <a:ea typeface="Google Sans Medium"/>
                <a:cs typeface="Google Sans Medium"/>
                <a:sym typeface="Google Sans Medium"/>
              </a:rPr>
              <a:t>Choose a point of view:</a:t>
            </a:r>
            <a:endParaRPr sz="2800">
              <a:solidFill>
                <a:schemeClr val="lt1"/>
              </a:solidFill>
              <a:latin typeface="Google Sans Medium"/>
              <a:ea typeface="Google Sans Medium"/>
              <a:cs typeface="Google Sans Medium"/>
              <a:sym typeface="Google Sans Medium"/>
            </a:endParaRPr>
          </a:p>
        </p:txBody>
      </p:sp>
      <p:sp>
        <p:nvSpPr>
          <p:cNvPr id="192" name="Google Shape;192;p21"/>
          <p:cNvSpPr txBox="1"/>
          <p:nvPr/>
        </p:nvSpPr>
        <p:spPr>
          <a:xfrm>
            <a:off x="0" y="370650"/>
            <a:ext cx="9144000" cy="11547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None/>
            </a:pPr>
            <a:r>
              <a:rPr b="1" lang="en" sz="4000">
                <a:solidFill>
                  <a:schemeClr val="lt1"/>
                </a:solidFill>
                <a:latin typeface="Google Sans"/>
                <a:ea typeface="Google Sans"/>
                <a:cs typeface="Google Sans"/>
                <a:sym typeface="Google Sans"/>
              </a:rPr>
              <a:t>Think about Gurpreet, </a:t>
            </a:r>
            <a:br>
              <a:rPr b="1" lang="en" sz="4000">
                <a:solidFill>
                  <a:schemeClr val="lt1"/>
                </a:solidFill>
                <a:latin typeface="Google Sans"/>
                <a:ea typeface="Google Sans"/>
                <a:cs typeface="Google Sans"/>
                <a:sym typeface="Google Sans"/>
              </a:rPr>
            </a:br>
            <a:r>
              <a:rPr b="1" lang="en" sz="4000">
                <a:solidFill>
                  <a:schemeClr val="lt1"/>
                </a:solidFill>
                <a:latin typeface="Google Sans"/>
                <a:ea typeface="Google Sans"/>
                <a:cs typeface="Google Sans"/>
                <a:sym typeface="Google Sans"/>
              </a:rPr>
              <a:t>Mark, and Leah</a:t>
            </a:r>
            <a:endParaRPr b="1" sz="4000">
              <a:solidFill>
                <a:schemeClr val="lt1"/>
              </a:solidFill>
              <a:latin typeface="Google Sans"/>
              <a:ea typeface="Google Sans"/>
              <a:cs typeface="Google Sans"/>
              <a:sym typeface="Google Sans"/>
            </a:endParaRPr>
          </a:p>
        </p:txBody>
      </p:sp>
      <p:sp>
        <p:nvSpPr>
          <p:cNvPr id="193" name="Google Shape;193;p21"/>
          <p:cNvSpPr/>
          <p:nvPr/>
        </p:nvSpPr>
        <p:spPr>
          <a:xfrm>
            <a:off x="379925" y="2219616"/>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parent</a:t>
            </a:r>
            <a:endParaRPr sz="1600">
              <a:solidFill>
                <a:srgbClr val="34A853"/>
              </a:solidFill>
              <a:latin typeface="Google Sans Medium"/>
              <a:ea typeface="Google Sans Medium"/>
              <a:cs typeface="Google Sans Medium"/>
              <a:sym typeface="Google Sans Medium"/>
            </a:endParaRPr>
          </a:p>
        </p:txBody>
      </p:sp>
      <p:sp>
        <p:nvSpPr>
          <p:cNvPr id="194" name="Google Shape;194;p21"/>
          <p:cNvSpPr/>
          <p:nvPr/>
        </p:nvSpPr>
        <p:spPr>
          <a:xfrm>
            <a:off x="2510676" y="2219582"/>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friend</a:t>
            </a:r>
            <a:endParaRPr sz="1600">
              <a:solidFill>
                <a:srgbClr val="34A853"/>
              </a:solidFill>
              <a:latin typeface="Google Sans Medium"/>
              <a:ea typeface="Google Sans Medium"/>
              <a:cs typeface="Google Sans Medium"/>
              <a:sym typeface="Google Sans Medium"/>
            </a:endParaRPr>
          </a:p>
        </p:txBody>
      </p:sp>
      <p:sp>
        <p:nvSpPr>
          <p:cNvPr id="195" name="Google Shape;195;p21"/>
          <p:cNvSpPr/>
          <p:nvPr/>
        </p:nvSpPr>
        <p:spPr>
          <a:xfrm>
            <a:off x="3227148" y="3111808"/>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yourself in 10 years</a:t>
            </a:r>
            <a:endParaRPr sz="1600">
              <a:solidFill>
                <a:srgbClr val="34A853"/>
              </a:solidFill>
              <a:latin typeface="Google Sans Medium"/>
              <a:ea typeface="Google Sans Medium"/>
              <a:cs typeface="Google Sans Medium"/>
              <a:sym typeface="Google Sans Medium"/>
            </a:endParaRPr>
          </a:p>
        </p:txBody>
      </p:sp>
      <p:sp>
        <p:nvSpPr>
          <p:cNvPr id="196" name="Google Shape;196;p21"/>
          <p:cNvSpPr/>
          <p:nvPr/>
        </p:nvSpPr>
        <p:spPr>
          <a:xfrm>
            <a:off x="6772131" y="2219585"/>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sports coach</a:t>
            </a:r>
            <a:endParaRPr sz="1600">
              <a:solidFill>
                <a:srgbClr val="34A853"/>
              </a:solidFill>
              <a:latin typeface="Google Sans Medium"/>
              <a:ea typeface="Google Sans Medium"/>
              <a:cs typeface="Google Sans Medium"/>
              <a:sym typeface="Google Sans Medium"/>
            </a:endParaRPr>
          </a:p>
        </p:txBody>
      </p:sp>
      <p:sp>
        <p:nvSpPr>
          <p:cNvPr id="197" name="Google Shape;197;p21"/>
          <p:cNvSpPr/>
          <p:nvPr/>
        </p:nvSpPr>
        <p:spPr>
          <a:xfrm>
            <a:off x="385375" y="3111804"/>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police officer</a:t>
            </a:r>
            <a:endParaRPr sz="1600">
              <a:solidFill>
                <a:srgbClr val="34A853"/>
              </a:solidFill>
              <a:latin typeface="Google Sans Medium"/>
              <a:ea typeface="Google Sans Medium"/>
              <a:cs typeface="Google Sans Medium"/>
              <a:sym typeface="Google Sans Medium"/>
            </a:endParaRPr>
          </a:p>
        </p:txBody>
      </p:sp>
      <p:sp>
        <p:nvSpPr>
          <p:cNvPr id="198" name="Google Shape;198;p21"/>
          <p:cNvSpPr/>
          <p:nvPr/>
        </p:nvSpPr>
        <p:spPr>
          <a:xfrm>
            <a:off x="4641394" y="2219575"/>
            <a:ext cx="19866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advertiser</a:t>
            </a:r>
            <a:endParaRPr sz="1600">
              <a:solidFill>
                <a:srgbClr val="34A853"/>
              </a:solidFill>
              <a:latin typeface="Google Sans Medium"/>
              <a:ea typeface="Google Sans Medium"/>
              <a:cs typeface="Google Sans Medium"/>
              <a:sym typeface="Google Sans Medium"/>
            </a:endParaRPr>
          </a:p>
        </p:txBody>
      </p:sp>
      <p:sp>
        <p:nvSpPr>
          <p:cNvPr id="199" name="Google Shape;199;p21"/>
          <p:cNvSpPr/>
          <p:nvPr/>
        </p:nvSpPr>
        <p:spPr>
          <a:xfrm>
            <a:off x="6068928" y="3111805"/>
            <a:ext cx="2689800" cy="7578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rgbClr val="34A853"/>
                </a:solidFill>
                <a:latin typeface="Google Sans Medium"/>
                <a:ea typeface="Google Sans Medium"/>
                <a:cs typeface="Google Sans Medium"/>
                <a:sym typeface="Google Sans Medium"/>
              </a:rPr>
              <a:t>employer</a:t>
            </a:r>
            <a:endParaRPr sz="1600">
              <a:solidFill>
                <a:srgbClr val="34A85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3" name="Shape 203"/>
        <p:cNvGrpSpPr/>
        <p:nvPr/>
      </p:nvGrpSpPr>
      <p:grpSpPr>
        <a:xfrm>
          <a:off x="0" y="0"/>
          <a:ext cx="0" cy="0"/>
          <a:chOff x="0" y="0"/>
          <a:chExt cx="0" cy="0"/>
        </a:xfrm>
      </p:grpSpPr>
      <p:sp>
        <p:nvSpPr>
          <p:cNvPr id="204" name="Google Shape;204;p22"/>
          <p:cNvSpPr/>
          <p:nvPr/>
        </p:nvSpPr>
        <p:spPr>
          <a:xfrm>
            <a:off x="385375" y="2897237"/>
            <a:ext cx="3669000" cy="14313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wouldn’t your character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want this new person to see?</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1600">
                <a:solidFill>
                  <a:schemeClr val="accent1"/>
                </a:solidFill>
                <a:latin typeface="Google Sans Medium"/>
                <a:ea typeface="Google Sans Medium"/>
                <a:cs typeface="Google Sans Medium"/>
                <a:sym typeface="Google Sans Medium"/>
              </a:rPr>
              <a:t>Cross this information out </a:t>
            </a:r>
            <a:br>
              <a:rPr lang="en" sz="1600">
                <a:solidFill>
                  <a:schemeClr val="accent1"/>
                </a:solidFill>
                <a:latin typeface="Google Sans Medium"/>
                <a:ea typeface="Google Sans Medium"/>
                <a:cs typeface="Google Sans Medium"/>
                <a:sym typeface="Google Sans Medium"/>
              </a:rPr>
            </a:br>
            <a:r>
              <a:rPr lang="en" sz="1600">
                <a:solidFill>
                  <a:schemeClr val="accent1"/>
                </a:solidFill>
                <a:latin typeface="Google Sans Medium"/>
                <a:ea typeface="Google Sans Medium"/>
                <a:cs typeface="Google Sans Medium"/>
                <a:sym typeface="Google Sans Medium"/>
              </a:rPr>
              <a:t>on your worksheet.</a:t>
            </a:r>
            <a:endParaRPr sz="1600">
              <a:solidFill>
                <a:schemeClr val="accent1"/>
              </a:solidFill>
              <a:latin typeface="Google Sans Medium"/>
              <a:ea typeface="Google Sans Medium"/>
              <a:cs typeface="Google Sans Medium"/>
              <a:sym typeface="Google Sans Medium"/>
            </a:endParaRPr>
          </a:p>
        </p:txBody>
      </p:sp>
      <p:sp>
        <p:nvSpPr>
          <p:cNvPr id="205" name="Google Shape;205;p2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sp>
        <p:nvSpPr>
          <p:cNvPr id="206" name="Google Shape;206;p22"/>
          <p:cNvSpPr/>
          <p:nvPr/>
        </p:nvSpPr>
        <p:spPr>
          <a:xfrm>
            <a:off x="385375" y="1978638"/>
            <a:ext cx="36690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would they think about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your character?</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207" name="Google Shape;207;p22"/>
          <p:cNvSpPr/>
          <p:nvPr/>
        </p:nvSpPr>
        <p:spPr>
          <a:xfrm>
            <a:off x="385375" y="1060043"/>
            <a:ext cx="36690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is important to your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new person’s point of view?</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rgbClr val="666666"/>
              </a:solidFill>
              <a:latin typeface="Google Sans Medium"/>
              <a:ea typeface="Google Sans Medium"/>
              <a:cs typeface="Google Sans Medium"/>
              <a:sym typeface="Google Sans Medium"/>
            </a:endParaRPr>
          </a:p>
        </p:txBody>
      </p:sp>
      <p:sp>
        <p:nvSpPr>
          <p:cNvPr id="208" name="Google Shape;208;p22"/>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209" name="Google Shape;209;p22"/>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10" name="Google Shape;210;p22"/>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 name="Shape 214"/>
        <p:cNvGrpSpPr/>
        <p:nvPr/>
      </p:nvGrpSpPr>
      <p:grpSpPr>
        <a:xfrm>
          <a:off x="0" y="0"/>
          <a:ext cx="0" cy="0"/>
          <a:chOff x="0" y="0"/>
          <a:chExt cx="0" cy="0"/>
        </a:xfrm>
      </p:grpSpPr>
      <p:sp>
        <p:nvSpPr>
          <p:cNvPr id="215" name="Google Shape;215;p23"/>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1</a:t>
            </a:r>
            <a:endParaRPr b="1" sz="4400">
              <a:solidFill>
                <a:srgbClr val="3C4043"/>
              </a:solidFill>
              <a:latin typeface="Google Sans"/>
              <a:ea typeface="Google Sans"/>
              <a:cs typeface="Google Sans"/>
              <a:sym typeface="Google Sans"/>
            </a:endParaRPr>
          </a:p>
        </p:txBody>
      </p:sp>
      <p:sp>
        <p:nvSpPr>
          <p:cNvPr id="216" name="Google Shape;216;p23"/>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17" name="Google Shape;217;p23"/>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18" name="Google Shape;218;p23"/>
          <p:cNvSpPr/>
          <p:nvPr/>
        </p:nvSpPr>
        <p:spPr>
          <a:xfrm>
            <a:off x="4654850" y="1133850"/>
            <a:ext cx="3815700" cy="23031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200"/>
              </a:spcBef>
              <a:spcAft>
                <a:spcPts val="0"/>
              </a:spcAft>
              <a:buNone/>
            </a:pPr>
            <a:r>
              <a:rPr lang="en" sz="2000">
                <a:solidFill>
                  <a:schemeClr val="dk2"/>
                </a:solidFill>
                <a:latin typeface="Google Sans Medium"/>
                <a:ea typeface="Google Sans Medium"/>
                <a:cs typeface="Google Sans Medium"/>
                <a:sym typeface="Google Sans Medium"/>
              </a:rPr>
              <a:t>Someone at your </a:t>
            </a:r>
            <a:r>
              <a:rPr lang="en" sz="2000">
                <a:solidFill>
                  <a:schemeClr val="dk2"/>
                </a:solidFill>
                <a:latin typeface="Google Sans Medium"/>
                <a:ea typeface="Google Sans Medium"/>
                <a:cs typeface="Google Sans Medium"/>
                <a:sym typeface="Google Sans Medium"/>
              </a:rPr>
              <a:t>school</a:t>
            </a:r>
            <a:r>
              <a:rPr lang="en" sz="2000">
                <a:solidFill>
                  <a:schemeClr val="dk2"/>
                </a:solidFill>
                <a:latin typeface="Google Sans Medium"/>
                <a:ea typeface="Google Sans Medium"/>
                <a:cs typeface="Google Sans Medium"/>
                <a:sym typeface="Google Sans Medium"/>
              </a:rPr>
              <a:t>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has a bad haircut and isn’t happy with it. </a:t>
            </a:r>
            <a:endParaRPr sz="20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000">
                <a:solidFill>
                  <a:schemeClr val="dk2"/>
                </a:solidFill>
                <a:latin typeface="Google Sans Medium"/>
                <a:ea typeface="Google Sans Medium"/>
                <a:cs typeface="Google Sans Medium"/>
                <a:sym typeface="Google Sans Medium"/>
              </a:rPr>
              <a:t>Someone takes a </a:t>
            </a:r>
            <a:r>
              <a:rPr lang="en" sz="2000">
                <a:solidFill>
                  <a:schemeClr val="accent1"/>
                </a:solidFill>
                <a:latin typeface="Google Sans Medium"/>
                <a:ea typeface="Google Sans Medium"/>
                <a:cs typeface="Google Sans Medium"/>
                <a:sym typeface="Google Sans Medium"/>
              </a:rPr>
              <a:t>photo</a:t>
            </a:r>
            <a:r>
              <a:rPr lang="en" sz="2000">
                <a:solidFill>
                  <a:schemeClr val="dk2"/>
                </a:solidFill>
                <a:latin typeface="Google Sans Medium"/>
                <a:ea typeface="Google Sans Medium"/>
                <a:cs typeface="Google Sans Medium"/>
                <a:sym typeface="Google Sans Medium"/>
              </a:rPr>
              <a:t>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and </a:t>
            </a:r>
            <a:r>
              <a:rPr lang="en" sz="2000">
                <a:solidFill>
                  <a:schemeClr val="accent1"/>
                </a:solidFill>
                <a:latin typeface="Google Sans Medium"/>
                <a:ea typeface="Google Sans Medium"/>
                <a:cs typeface="Google Sans Medium"/>
                <a:sym typeface="Google Sans Medium"/>
              </a:rPr>
              <a:t>shares it online</a:t>
            </a:r>
            <a:r>
              <a:rPr lang="en" sz="2000">
                <a:solidFill>
                  <a:schemeClr val="dk2"/>
                </a:solidFill>
                <a:latin typeface="Google Sans Medium"/>
                <a:ea typeface="Google Sans Medium"/>
                <a:cs typeface="Google Sans Medium"/>
                <a:sym typeface="Google Sans Medium"/>
              </a:rPr>
              <a:t>.	</a:t>
            </a:r>
            <a:endParaRPr sz="2000">
              <a:solidFill>
                <a:schemeClr val="dk2"/>
              </a:solidFill>
              <a:latin typeface="Google Sans Medium"/>
              <a:ea typeface="Google Sans Medium"/>
              <a:cs typeface="Google Sans Medium"/>
              <a:sym typeface="Google Sans Medium"/>
            </a:endParaRPr>
          </a:p>
        </p:txBody>
      </p:sp>
      <p:sp>
        <p:nvSpPr>
          <p:cNvPr id="219" name="Google Shape;219;p23"/>
          <p:cNvSpPr txBox="1"/>
          <p:nvPr/>
        </p:nvSpPr>
        <p:spPr>
          <a:xfrm>
            <a:off x="385375" y="2369009"/>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10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1000"/>
                                        <p:tgtEl>
                                          <p:spTgt spid="21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 name="Shape 223"/>
        <p:cNvGrpSpPr/>
        <p:nvPr/>
      </p:nvGrpSpPr>
      <p:grpSpPr>
        <a:xfrm>
          <a:off x="0" y="0"/>
          <a:ext cx="0" cy="0"/>
          <a:chOff x="0" y="0"/>
          <a:chExt cx="0" cy="0"/>
        </a:xfrm>
      </p:grpSpPr>
      <p:sp>
        <p:nvSpPr>
          <p:cNvPr id="224" name="Google Shape;224;p24"/>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2</a:t>
            </a:r>
            <a:endParaRPr b="1" sz="4400">
              <a:solidFill>
                <a:srgbClr val="3C4043"/>
              </a:solidFill>
              <a:latin typeface="Google Sans"/>
              <a:ea typeface="Google Sans"/>
              <a:cs typeface="Google Sans"/>
              <a:sym typeface="Google Sans"/>
            </a:endParaRPr>
          </a:p>
        </p:txBody>
      </p:sp>
      <p:sp>
        <p:nvSpPr>
          <p:cNvPr id="225" name="Google Shape;225;p24"/>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26" name="Google Shape;226;p24"/>
          <p:cNvSpPr/>
          <p:nvPr/>
        </p:nvSpPr>
        <p:spPr>
          <a:xfrm>
            <a:off x="4654850" y="1130150"/>
            <a:ext cx="3815700" cy="2307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200"/>
              </a:spcBef>
              <a:spcAft>
                <a:spcPts val="0"/>
              </a:spcAft>
              <a:buNone/>
            </a:pPr>
            <a:r>
              <a:rPr lang="en" sz="2000">
                <a:solidFill>
                  <a:schemeClr val="dk2"/>
                </a:solidFill>
                <a:latin typeface="Google Sans Medium"/>
                <a:ea typeface="Google Sans Medium"/>
                <a:cs typeface="Google Sans Medium"/>
                <a:sym typeface="Google Sans Medium"/>
              </a:rPr>
              <a:t>Someone </a:t>
            </a:r>
            <a:r>
              <a:rPr lang="en" sz="2000">
                <a:solidFill>
                  <a:schemeClr val="accent1"/>
                </a:solidFill>
                <a:latin typeface="Google Sans Medium"/>
                <a:ea typeface="Google Sans Medium"/>
                <a:cs typeface="Google Sans Medium"/>
                <a:sym typeface="Google Sans Medium"/>
              </a:rPr>
              <a:t>writes </a:t>
            </a:r>
            <a:br>
              <a:rPr lang="en" sz="2000">
                <a:solidFill>
                  <a:schemeClr val="accent1"/>
                </a:solidFill>
                <a:latin typeface="Google Sans Medium"/>
                <a:ea typeface="Google Sans Medium"/>
                <a:cs typeface="Google Sans Medium"/>
                <a:sym typeface="Google Sans Medium"/>
              </a:rPr>
            </a:br>
            <a:r>
              <a:rPr lang="en" sz="2000">
                <a:solidFill>
                  <a:schemeClr val="accent1"/>
                </a:solidFill>
                <a:latin typeface="Google Sans Medium"/>
                <a:ea typeface="Google Sans Medium"/>
                <a:cs typeface="Google Sans Medium"/>
                <a:sym typeface="Google Sans Medium"/>
              </a:rPr>
              <a:t>in their diary</a:t>
            </a:r>
            <a:r>
              <a:rPr lang="en" sz="2000">
                <a:solidFill>
                  <a:schemeClr val="dk2"/>
                </a:solidFill>
                <a:latin typeface="Google Sans Medium"/>
                <a:ea typeface="Google Sans Medium"/>
                <a:cs typeface="Google Sans Medium"/>
                <a:sym typeface="Google Sans Medium"/>
              </a:rPr>
              <a:t>. </a:t>
            </a:r>
            <a:endParaRPr sz="20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000">
                <a:solidFill>
                  <a:schemeClr val="dk2"/>
                </a:solidFill>
                <a:latin typeface="Google Sans Medium"/>
                <a:ea typeface="Google Sans Medium"/>
                <a:cs typeface="Google Sans Medium"/>
                <a:sym typeface="Google Sans Medium"/>
              </a:rPr>
              <a:t>Their friend copies what they wrote and </a:t>
            </a:r>
            <a:r>
              <a:rPr lang="en" sz="2000">
                <a:solidFill>
                  <a:schemeClr val="accent1"/>
                </a:solidFill>
                <a:latin typeface="Google Sans Medium"/>
                <a:ea typeface="Google Sans Medium"/>
                <a:cs typeface="Google Sans Medium"/>
                <a:sym typeface="Google Sans Medium"/>
              </a:rPr>
              <a:t>posts it online</a:t>
            </a:r>
            <a:r>
              <a:rPr lang="en" sz="2000">
                <a:solidFill>
                  <a:schemeClr val="dk2"/>
                </a:solidFill>
                <a:latin typeface="Google Sans Medium"/>
                <a:ea typeface="Google Sans Medium"/>
                <a:cs typeface="Google Sans Medium"/>
                <a:sym typeface="Google Sans Medium"/>
              </a:rPr>
              <a:t>.	</a:t>
            </a:r>
            <a:r>
              <a:rPr lang="en" sz="2000">
                <a:solidFill>
                  <a:schemeClr val="dk2"/>
                </a:solidFill>
                <a:latin typeface="Google Sans Medium"/>
                <a:ea typeface="Google Sans Medium"/>
                <a:cs typeface="Google Sans Medium"/>
                <a:sym typeface="Google Sans Medium"/>
              </a:rPr>
              <a:t>	</a:t>
            </a:r>
            <a:endParaRPr sz="2000">
              <a:solidFill>
                <a:schemeClr val="dk2"/>
              </a:solidFill>
              <a:latin typeface="Google Sans Medium"/>
              <a:ea typeface="Google Sans Medium"/>
              <a:cs typeface="Google Sans Medium"/>
              <a:sym typeface="Google Sans Medium"/>
            </a:endParaRPr>
          </a:p>
        </p:txBody>
      </p:sp>
      <p:sp>
        <p:nvSpPr>
          <p:cNvPr id="227" name="Google Shape;227;p24"/>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28" name="Google Shape;228;p24"/>
          <p:cNvSpPr txBox="1"/>
          <p:nvPr/>
        </p:nvSpPr>
        <p:spPr>
          <a:xfrm>
            <a:off x="385375" y="2370896"/>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Effect filter="fade" transition="in">
                                      <p:cBhvr>
                                        <p:cTn dur="1000"/>
                                        <p:tgtEl>
                                          <p:spTgt spid="2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Effect filter="fade" transition="in">
                                      <p:cBhvr>
                                        <p:cTn dur="1000"/>
                                        <p:tgtEl>
                                          <p:spTgt spid="22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2" name="Shape 232"/>
        <p:cNvGrpSpPr/>
        <p:nvPr/>
      </p:nvGrpSpPr>
      <p:grpSpPr>
        <a:xfrm>
          <a:off x="0" y="0"/>
          <a:ext cx="0" cy="0"/>
          <a:chOff x="0" y="0"/>
          <a:chExt cx="0" cy="0"/>
        </a:xfrm>
      </p:grpSpPr>
      <p:sp>
        <p:nvSpPr>
          <p:cNvPr id="233" name="Google Shape;233;p25"/>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3</a:t>
            </a:r>
            <a:endParaRPr b="1" sz="4400">
              <a:solidFill>
                <a:srgbClr val="3C4043"/>
              </a:solidFill>
              <a:latin typeface="Google Sans"/>
              <a:ea typeface="Google Sans"/>
              <a:cs typeface="Google Sans"/>
              <a:sym typeface="Google Sans"/>
            </a:endParaRPr>
          </a:p>
        </p:txBody>
      </p:sp>
      <p:sp>
        <p:nvSpPr>
          <p:cNvPr id="234" name="Google Shape;234;p25"/>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35" name="Google Shape;235;p25"/>
          <p:cNvSpPr/>
          <p:nvPr/>
        </p:nvSpPr>
        <p:spPr>
          <a:xfrm>
            <a:off x="4654850" y="1538150"/>
            <a:ext cx="3815700" cy="1509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200"/>
              </a:spcBef>
              <a:spcAft>
                <a:spcPts val="1200"/>
              </a:spcAft>
              <a:buNone/>
            </a:pPr>
            <a:r>
              <a:rPr lang="en" sz="2000">
                <a:solidFill>
                  <a:schemeClr val="dk2"/>
                </a:solidFill>
                <a:latin typeface="Google Sans Medium"/>
                <a:ea typeface="Google Sans Medium"/>
                <a:cs typeface="Google Sans Medium"/>
                <a:sym typeface="Google Sans Medium"/>
              </a:rPr>
              <a:t>Someone posts </a:t>
            </a:r>
            <a:r>
              <a:rPr lang="en" sz="2000">
                <a:solidFill>
                  <a:schemeClr val="accent1"/>
                </a:solidFill>
                <a:latin typeface="Google Sans Medium"/>
                <a:ea typeface="Google Sans Medium"/>
                <a:cs typeface="Google Sans Medium"/>
                <a:sym typeface="Google Sans Medium"/>
              </a:rPr>
              <a:t>‘Have </a:t>
            </a:r>
            <a:br>
              <a:rPr lang="en" sz="2000">
                <a:solidFill>
                  <a:schemeClr val="accent1"/>
                </a:solidFill>
                <a:latin typeface="Google Sans Medium"/>
                <a:ea typeface="Google Sans Medium"/>
                <a:cs typeface="Google Sans Medium"/>
                <a:sym typeface="Google Sans Medium"/>
              </a:rPr>
            </a:br>
            <a:r>
              <a:rPr lang="en" sz="2000">
                <a:solidFill>
                  <a:schemeClr val="accent1"/>
                </a:solidFill>
                <a:latin typeface="Google Sans Medium"/>
                <a:ea typeface="Google Sans Medium"/>
                <a:cs typeface="Google Sans Medium"/>
                <a:sym typeface="Google Sans Medium"/>
              </a:rPr>
              <a:t>a great holiday!’</a:t>
            </a:r>
            <a:r>
              <a:rPr lang="en" sz="2000">
                <a:solidFill>
                  <a:schemeClr val="dk2"/>
                </a:solidFill>
                <a:latin typeface="Google Sans Medium"/>
                <a:ea typeface="Google Sans Medium"/>
                <a:cs typeface="Google Sans Medium"/>
                <a:sym typeface="Google Sans Medium"/>
              </a:rPr>
              <a:t> on a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friend’s social media page.</a:t>
            </a:r>
            <a:endParaRPr sz="2000">
              <a:solidFill>
                <a:schemeClr val="dk2"/>
              </a:solidFill>
              <a:latin typeface="Google Sans Medium"/>
              <a:ea typeface="Google Sans Medium"/>
              <a:cs typeface="Google Sans Medium"/>
              <a:sym typeface="Google Sans Medium"/>
            </a:endParaRPr>
          </a:p>
        </p:txBody>
      </p:sp>
      <p:sp>
        <p:nvSpPr>
          <p:cNvPr id="236" name="Google Shape;236;p25"/>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37" name="Google Shape;237;p25"/>
          <p:cNvSpPr txBox="1"/>
          <p:nvPr/>
        </p:nvSpPr>
        <p:spPr>
          <a:xfrm>
            <a:off x="385375" y="2370896"/>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xEl>
                                              <p:pRg end="0" st="0"/>
                                            </p:txEl>
                                          </p:spTgt>
                                        </p:tgtEl>
                                        <p:attrNameLst>
                                          <p:attrName>style.visibility</p:attrName>
                                        </p:attrNameLst>
                                      </p:cBhvr>
                                      <p:to>
                                        <p:strVal val="visible"/>
                                      </p:to>
                                    </p:set>
                                    <p:animEffect filter="fade" transition="in">
                                      <p:cBhvr>
                                        <p:cTn dur="1000"/>
                                        <p:tgtEl>
                                          <p:spTgt spid="23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55" name="Shape 55"/>
        <p:cNvGrpSpPr/>
        <p:nvPr/>
      </p:nvGrpSpPr>
      <p:grpSpPr>
        <a:xfrm>
          <a:off x="0" y="0"/>
          <a:ext cx="0" cy="0"/>
          <a:chOff x="0" y="0"/>
          <a:chExt cx="0" cy="0"/>
        </a:xfrm>
      </p:grpSpPr>
      <p:sp>
        <p:nvSpPr>
          <p:cNvPr id="56" name="Google Shape;56;p8"/>
          <p:cNvSpPr/>
          <p:nvPr/>
        </p:nvSpPr>
        <p:spPr>
          <a:xfrm>
            <a:off x="1435800" y="1027625"/>
            <a:ext cx="6272400" cy="23175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txBox="1"/>
          <p:nvPr/>
        </p:nvSpPr>
        <p:spPr>
          <a:xfrm rot="200">
            <a:off x="1995691" y="1428988"/>
            <a:ext cx="5152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rgbClr val="282828"/>
              </a:buClr>
              <a:buSzPts val="1100"/>
              <a:buFont typeface="Arial"/>
              <a:buNone/>
            </a:pPr>
            <a:r>
              <a:rPr lang="en" sz="3200">
                <a:solidFill>
                  <a:srgbClr val="3C4043"/>
                </a:solidFill>
                <a:latin typeface="Google Sans Medium"/>
                <a:ea typeface="Google Sans Medium"/>
                <a:cs typeface="Google Sans Medium"/>
                <a:sym typeface="Google Sans Medium"/>
              </a:rPr>
              <a:t>Your </a:t>
            </a:r>
            <a:r>
              <a:rPr lang="en" sz="3200">
                <a:solidFill>
                  <a:srgbClr val="34A853"/>
                </a:solidFill>
                <a:latin typeface="Google Sans Medium"/>
                <a:ea typeface="Google Sans Medium"/>
                <a:cs typeface="Google Sans Medium"/>
                <a:sym typeface="Google Sans Medium"/>
              </a:rPr>
              <a:t>‘Online Reputation’</a:t>
            </a:r>
            <a:r>
              <a:rPr lang="en" sz="3200">
                <a:solidFill>
                  <a:srgbClr val="3C4043"/>
                </a:solidFill>
                <a:latin typeface="Google Sans Medium"/>
                <a:ea typeface="Google Sans Medium"/>
                <a:cs typeface="Google Sans Medium"/>
                <a:sym typeface="Google Sans Medium"/>
              </a:rPr>
              <a:t> </a:t>
            </a:r>
            <a:br>
              <a:rPr lang="en" sz="3200">
                <a:solidFill>
                  <a:srgbClr val="3C4043"/>
                </a:solidFill>
                <a:latin typeface="Google Sans Medium"/>
                <a:ea typeface="Google Sans Medium"/>
                <a:cs typeface="Google Sans Medium"/>
                <a:sym typeface="Google Sans Medium"/>
              </a:rPr>
            </a:br>
            <a:r>
              <a:rPr lang="en" sz="3200">
                <a:solidFill>
                  <a:srgbClr val="3C4043"/>
                </a:solidFill>
                <a:latin typeface="Google Sans Medium"/>
                <a:ea typeface="Google Sans Medium"/>
                <a:cs typeface="Google Sans Medium"/>
                <a:sym typeface="Google Sans Medium"/>
              </a:rPr>
              <a:t>is anything that appears about you on the internet.</a:t>
            </a:r>
            <a:endParaRPr sz="4400">
              <a:solidFill>
                <a:srgbClr val="3C4043"/>
              </a:solidFill>
              <a:latin typeface="Google Sans Medium"/>
              <a:ea typeface="Google Sans Medium"/>
              <a:cs typeface="Google Sans Medium"/>
              <a:sym typeface="Google Sans Medium"/>
            </a:endParaRPr>
          </a:p>
        </p:txBody>
      </p:sp>
      <p:pic>
        <p:nvPicPr>
          <p:cNvPr id="58" name="Google Shape;58;p8"/>
          <p:cNvPicPr preferRelativeResize="0"/>
          <p:nvPr/>
        </p:nvPicPr>
        <p:blipFill>
          <a:blip r:embed="rId3">
            <a:alphaModFix/>
          </a:blip>
          <a:stretch>
            <a:fillRect/>
          </a:stretch>
        </p:blipFill>
        <p:spPr>
          <a:xfrm>
            <a:off x="1925050" y="3021577"/>
            <a:ext cx="690800" cy="815150"/>
          </a:xfrm>
          <a:prstGeom prst="rect">
            <a:avLst/>
          </a:prstGeom>
          <a:noFill/>
          <a:ln>
            <a:noFill/>
          </a:ln>
        </p:spPr>
      </p:pic>
      <p:pic>
        <p:nvPicPr>
          <p:cNvPr id="59" name="Google Shape;59;p8"/>
          <p:cNvPicPr preferRelativeResize="0"/>
          <p:nvPr/>
        </p:nvPicPr>
        <p:blipFill>
          <a:blip r:embed="rId4">
            <a:alphaModFix/>
          </a:blip>
          <a:stretch>
            <a:fillRect/>
          </a:stretch>
        </p:blipFill>
        <p:spPr>
          <a:xfrm>
            <a:off x="1620450" y="1176798"/>
            <a:ext cx="446825" cy="494277"/>
          </a:xfrm>
          <a:prstGeom prst="rect">
            <a:avLst/>
          </a:prstGeom>
          <a:noFill/>
          <a:ln>
            <a:noFill/>
          </a:ln>
        </p:spPr>
      </p:pic>
      <p:pic>
        <p:nvPicPr>
          <p:cNvPr id="60" name="Google Shape;60;p8"/>
          <p:cNvPicPr preferRelativeResize="0"/>
          <p:nvPr/>
        </p:nvPicPr>
        <p:blipFill>
          <a:blip r:embed="rId5">
            <a:alphaModFix/>
          </a:blip>
          <a:stretch>
            <a:fillRect/>
          </a:stretch>
        </p:blipFill>
        <p:spPr>
          <a:xfrm>
            <a:off x="6424275" y="609277"/>
            <a:ext cx="811775" cy="969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sp>
        <p:nvSpPr>
          <p:cNvPr id="242" name="Google Shape;242;p26"/>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4</a:t>
            </a:r>
            <a:endParaRPr b="1" sz="4400">
              <a:solidFill>
                <a:srgbClr val="3C4043"/>
              </a:solidFill>
              <a:latin typeface="Google Sans"/>
              <a:ea typeface="Google Sans"/>
              <a:cs typeface="Google Sans"/>
              <a:sym typeface="Google Sans"/>
            </a:endParaRPr>
          </a:p>
        </p:txBody>
      </p:sp>
      <p:sp>
        <p:nvSpPr>
          <p:cNvPr id="243" name="Google Shape;243;p26"/>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44" name="Google Shape;244;p26"/>
          <p:cNvSpPr/>
          <p:nvPr/>
        </p:nvSpPr>
        <p:spPr>
          <a:xfrm>
            <a:off x="4654850" y="724913"/>
            <a:ext cx="3815700" cy="3693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000"/>
              </a:spcBef>
              <a:spcAft>
                <a:spcPts val="0"/>
              </a:spcAft>
              <a:buNone/>
            </a:pPr>
            <a:r>
              <a:rPr lang="en" sz="2000">
                <a:solidFill>
                  <a:schemeClr val="dk2"/>
                </a:solidFill>
                <a:latin typeface="Google Sans Medium"/>
                <a:ea typeface="Google Sans Medium"/>
                <a:cs typeface="Google Sans Medium"/>
                <a:sym typeface="Google Sans Medium"/>
              </a:rPr>
              <a:t>Ronnie </a:t>
            </a:r>
            <a:r>
              <a:rPr lang="en" sz="2000">
                <a:solidFill>
                  <a:schemeClr val="accent1"/>
                </a:solidFill>
                <a:latin typeface="Google Sans Medium"/>
                <a:ea typeface="Google Sans Medium"/>
                <a:cs typeface="Google Sans Medium"/>
                <a:sym typeface="Google Sans Medium"/>
              </a:rPr>
              <a:t>updates the password</a:t>
            </a:r>
            <a:r>
              <a:rPr lang="en" sz="2000">
                <a:solidFill>
                  <a:schemeClr val="accent4"/>
                </a:solidFill>
                <a:latin typeface="Google Sans Medium"/>
                <a:ea typeface="Google Sans Medium"/>
                <a:cs typeface="Google Sans Medium"/>
                <a:sym typeface="Google Sans Medium"/>
              </a:rPr>
              <a:t> </a:t>
            </a:r>
            <a:r>
              <a:rPr lang="en" sz="2000">
                <a:solidFill>
                  <a:schemeClr val="dk2"/>
                </a:solidFill>
                <a:latin typeface="Google Sans Medium"/>
                <a:ea typeface="Google Sans Medium"/>
                <a:cs typeface="Google Sans Medium"/>
                <a:sym typeface="Google Sans Medium"/>
              </a:rPr>
              <a:t>he uses to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play his favourite game, because somebody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told him it’s a good idea.</a:t>
            </a:r>
            <a:endParaRPr sz="2000">
              <a:solidFill>
                <a:schemeClr val="dk2"/>
              </a:solidFill>
              <a:latin typeface="Google Sans Medium"/>
              <a:ea typeface="Google Sans Medium"/>
              <a:cs typeface="Google Sans Medium"/>
              <a:sym typeface="Google Sans Medium"/>
            </a:endParaRPr>
          </a:p>
          <a:p>
            <a:pPr indent="0" lvl="0" marL="0" rtl="0" algn="l">
              <a:lnSpc>
                <a:spcPct val="90000"/>
              </a:lnSpc>
              <a:spcBef>
                <a:spcPts val="800"/>
              </a:spcBef>
              <a:spcAft>
                <a:spcPts val="800"/>
              </a:spcAft>
              <a:buNone/>
            </a:pPr>
            <a:r>
              <a:rPr lang="en" sz="2000">
                <a:solidFill>
                  <a:schemeClr val="dk2"/>
                </a:solidFill>
                <a:latin typeface="Google Sans Medium"/>
                <a:ea typeface="Google Sans Medium"/>
                <a:cs typeface="Google Sans Medium"/>
                <a:sym typeface="Google Sans Medium"/>
              </a:rPr>
              <a:t>His friend Farah normally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plays the game using his account, so Ronnie </a:t>
            </a:r>
            <a:r>
              <a:rPr lang="en" sz="2000">
                <a:solidFill>
                  <a:schemeClr val="accent1"/>
                </a:solidFill>
                <a:latin typeface="Google Sans Medium"/>
                <a:ea typeface="Google Sans Medium"/>
                <a:cs typeface="Google Sans Medium"/>
                <a:sym typeface="Google Sans Medium"/>
              </a:rPr>
              <a:t>gives her his new password</a:t>
            </a:r>
            <a:r>
              <a:rPr lang="en" sz="2000">
                <a:solidFill>
                  <a:schemeClr val="dk2"/>
                </a:solidFill>
                <a:latin typeface="Google Sans Medium"/>
                <a:ea typeface="Google Sans Medium"/>
                <a:cs typeface="Google Sans Medium"/>
                <a:sym typeface="Google Sans Medium"/>
              </a:rPr>
              <a:t> so she can continue playing.</a:t>
            </a:r>
            <a:endParaRPr sz="2000">
              <a:solidFill>
                <a:schemeClr val="dk2"/>
              </a:solidFill>
              <a:latin typeface="Google Sans Medium"/>
              <a:ea typeface="Google Sans Medium"/>
              <a:cs typeface="Google Sans Medium"/>
              <a:sym typeface="Google Sans Medium"/>
            </a:endParaRPr>
          </a:p>
        </p:txBody>
      </p:sp>
      <p:sp>
        <p:nvSpPr>
          <p:cNvPr id="245" name="Google Shape;245;p26"/>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46" name="Google Shape;246;p26"/>
          <p:cNvSpPr txBox="1"/>
          <p:nvPr/>
        </p:nvSpPr>
        <p:spPr>
          <a:xfrm>
            <a:off x="385375" y="2383667"/>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1000"/>
                                        <p:tgtEl>
                                          <p:spTgt spid="24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0" name="Shape 250"/>
        <p:cNvGrpSpPr/>
        <p:nvPr/>
      </p:nvGrpSpPr>
      <p:grpSpPr>
        <a:xfrm>
          <a:off x="0" y="0"/>
          <a:ext cx="0" cy="0"/>
          <a:chOff x="0" y="0"/>
          <a:chExt cx="0" cy="0"/>
        </a:xfrm>
      </p:grpSpPr>
      <p:sp>
        <p:nvSpPr>
          <p:cNvPr id="251" name="Google Shape;251;p27"/>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5</a:t>
            </a:r>
            <a:endParaRPr b="1" sz="4400">
              <a:solidFill>
                <a:srgbClr val="3C4043"/>
              </a:solidFill>
              <a:latin typeface="Google Sans"/>
              <a:ea typeface="Google Sans"/>
              <a:cs typeface="Google Sans"/>
              <a:sym typeface="Google Sans"/>
            </a:endParaRPr>
          </a:p>
        </p:txBody>
      </p:sp>
      <p:sp>
        <p:nvSpPr>
          <p:cNvPr id="252" name="Google Shape;252;p27"/>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53" name="Google Shape;253;p27"/>
          <p:cNvSpPr/>
          <p:nvPr/>
        </p:nvSpPr>
        <p:spPr>
          <a:xfrm>
            <a:off x="4654850" y="727950"/>
            <a:ext cx="3815700" cy="3690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200"/>
              </a:spcBef>
              <a:spcAft>
                <a:spcPts val="0"/>
              </a:spcAft>
              <a:buClr>
                <a:schemeClr val="dk1"/>
              </a:buClr>
              <a:buSzPts val="1100"/>
              <a:buFont typeface="Arial"/>
              <a:buNone/>
            </a:pPr>
            <a:r>
              <a:rPr lang="en" sz="2000">
                <a:solidFill>
                  <a:schemeClr val="dk2"/>
                </a:solidFill>
                <a:latin typeface="Google Sans Medium"/>
                <a:ea typeface="Google Sans Medium"/>
                <a:cs typeface="Google Sans Medium"/>
                <a:sym typeface="Google Sans Medium"/>
              </a:rPr>
              <a:t>Some friends are </a:t>
            </a:r>
            <a:br>
              <a:rPr lang="en" sz="2000">
                <a:solidFill>
                  <a:schemeClr val="dk2"/>
                </a:solidFill>
                <a:latin typeface="Google Sans Medium"/>
                <a:ea typeface="Google Sans Medium"/>
                <a:cs typeface="Google Sans Medium"/>
                <a:sym typeface="Google Sans Medium"/>
              </a:rPr>
            </a:br>
            <a:r>
              <a:rPr lang="en" sz="2000">
                <a:solidFill>
                  <a:schemeClr val="dk2"/>
                </a:solidFill>
                <a:latin typeface="Google Sans Medium"/>
                <a:ea typeface="Google Sans Medium"/>
                <a:cs typeface="Google Sans Medium"/>
                <a:sym typeface="Google Sans Medium"/>
              </a:rPr>
              <a:t>playing video games together online.</a:t>
            </a:r>
            <a:endParaRPr sz="20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0"/>
              </a:spcAft>
              <a:buNone/>
            </a:pPr>
            <a:r>
              <a:rPr lang="en" sz="2000">
                <a:solidFill>
                  <a:schemeClr val="dk2"/>
                </a:solidFill>
                <a:latin typeface="Google Sans Medium"/>
                <a:ea typeface="Google Sans Medium"/>
                <a:cs typeface="Google Sans Medium"/>
                <a:sym typeface="Google Sans Medium"/>
              </a:rPr>
              <a:t>A </a:t>
            </a:r>
            <a:r>
              <a:rPr lang="en" sz="2000">
                <a:solidFill>
                  <a:schemeClr val="accent1"/>
                </a:solidFill>
                <a:latin typeface="Google Sans Medium"/>
                <a:ea typeface="Google Sans Medium"/>
                <a:cs typeface="Google Sans Medium"/>
                <a:sym typeface="Google Sans Medium"/>
              </a:rPr>
              <a:t>stranger</a:t>
            </a:r>
            <a:r>
              <a:rPr lang="en" sz="2000">
                <a:solidFill>
                  <a:schemeClr val="dk2"/>
                </a:solidFill>
                <a:latin typeface="Google Sans Medium"/>
                <a:ea typeface="Google Sans Medium"/>
                <a:cs typeface="Google Sans Medium"/>
                <a:sym typeface="Google Sans Medium"/>
              </a:rPr>
              <a:t> joins their chat and </a:t>
            </a:r>
            <a:r>
              <a:rPr lang="en" sz="2000">
                <a:solidFill>
                  <a:schemeClr val="accent1"/>
                </a:solidFill>
                <a:latin typeface="Google Sans Medium"/>
                <a:ea typeface="Google Sans Medium"/>
                <a:cs typeface="Google Sans Medium"/>
                <a:sym typeface="Google Sans Medium"/>
              </a:rPr>
              <a:t>asks their age</a:t>
            </a:r>
            <a:r>
              <a:rPr lang="en" sz="2000">
                <a:solidFill>
                  <a:schemeClr val="dk2"/>
                </a:solidFill>
                <a:latin typeface="Google Sans Medium"/>
                <a:ea typeface="Google Sans Medium"/>
                <a:cs typeface="Google Sans Medium"/>
                <a:sym typeface="Google Sans Medium"/>
              </a:rPr>
              <a:t>.</a:t>
            </a:r>
            <a:endParaRPr sz="2000">
              <a:solidFill>
                <a:schemeClr val="dk2"/>
              </a:solidFill>
              <a:latin typeface="Google Sans Medium"/>
              <a:ea typeface="Google Sans Medium"/>
              <a:cs typeface="Google Sans Medium"/>
              <a:sym typeface="Google Sans Medium"/>
            </a:endParaRPr>
          </a:p>
          <a:p>
            <a:pPr indent="0" lvl="0" marL="0" rtl="0" algn="l">
              <a:lnSpc>
                <a:spcPct val="90000"/>
              </a:lnSpc>
              <a:spcBef>
                <a:spcPts val="1200"/>
              </a:spcBef>
              <a:spcAft>
                <a:spcPts val="1200"/>
              </a:spcAft>
              <a:buNone/>
            </a:pPr>
            <a:r>
              <a:rPr lang="en" sz="2000">
                <a:solidFill>
                  <a:schemeClr val="dk2"/>
                </a:solidFill>
                <a:latin typeface="Google Sans Medium"/>
                <a:ea typeface="Google Sans Medium"/>
                <a:cs typeface="Google Sans Medium"/>
                <a:sym typeface="Google Sans Medium"/>
              </a:rPr>
              <a:t>One of the friends tells the stranger, who then asks more questions, like </a:t>
            </a:r>
            <a:r>
              <a:rPr lang="en" sz="2000">
                <a:solidFill>
                  <a:schemeClr val="accent1"/>
                </a:solidFill>
                <a:latin typeface="Google Sans Medium"/>
                <a:ea typeface="Google Sans Medium"/>
                <a:cs typeface="Google Sans Medium"/>
                <a:sym typeface="Google Sans Medium"/>
              </a:rPr>
              <a:t>their school and town</a:t>
            </a:r>
            <a:r>
              <a:rPr lang="en" sz="2000">
                <a:solidFill>
                  <a:schemeClr val="dk2"/>
                </a:solidFill>
                <a:latin typeface="Google Sans Medium"/>
                <a:ea typeface="Google Sans Medium"/>
                <a:cs typeface="Google Sans Medium"/>
                <a:sym typeface="Google Sans Medium"/>
              </a:rPr>
              <a:t>.</a:t>
            </a:r>
            <a:endParaRPr sz="2200">
              <a:solidFill>
                <a:schemeClr val="dk2"/>
              </a:solidFill>
              <a:latin typeface="Google Sans Medium"/>
              <a:ea typeface="Google Sans Medium"/>
              <a:cs typeface="Google Sans Medium"/>
              <a:sym typeface="Google Sans Medium"/>
            </a:endParaRPr>
          </a:p>
        </p:txBody>
      </p:sp>
      <p:sp>
        <p:nvSpPr>
          <p:cNvPr id="254" name="Google Shape;254;p27"/>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55" name="Google Shape;255;p27"/>
          <p:cNvSpPr txBox="1"/>
          <p:nvPr/>
        </p:nvSpPr>
        <p:spPr>
          <a:xfrm>
            <a:off x="385375" y="2383667"/>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0" st="0"/>
                                            </p:txEl>
                                          </p:spTgt>
                                        </p:tgtEl>
                                        <p:attrNameLst>
                                          <p:attrName>style.visibility</p:attrName>
                                        </p:attrNameLst>
                                      </p:cBhvr>
                                      <p:to>
                                        <p:strVal val="visible"/>
                                      </p:to>
                                    </p:set>
                                    <p:animEffect filter="fade" transition="in">
                                      <p:cBhvr>
                                        <p:cTn dur="1000"/>
                                        <p:tgtEl>
                                          <p:spTgt spid="2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1" st="1"/>
                                            </p:txEl>
                                          </p:spTgt>
                                        </p:tgtEl>
                                        <p:attrNameLst>
                                          <p:attrName>style.visibility</p:attrName>
                                        </p:attrNameLst>
                                      </p:cBhvr>
                                      <p:to>
                                        <p:strVal val="visible"/>
                                      </p:to>
                                    </p:set>
                                    <p:animEffect filter="fade" transition="in">
                                      <p:cBhvr>
                                        <p:cTn dur="1000"/>
                                        <p:tgtEl>
                                          <p:spTgt spid="25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xEl>
                                              <p:pRg end="2" st="2"/>
                                            </p:txEl>
                                          </p:spTgt>
                                        </p:tgtEl>
                                        <p:attrNameLst>
                                          <p:attrName>style.visibility</p:attrName>
                                        </p:attrNameLst>
                                      </p:cBhvr>
                                      <p:to>
                                        <p:strVal val="visible"/>
                                      </p:to>
                                    </p:set>
                                    <p:animEffect filter="fade" transition="in">
                                      <p:cBhvr>
                                        <p:cTn dur="1000"/>
                                        <p:tgtEl>
                                          <p:spTgt spid="25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9" name="Shape 259"/>
        <p:cNvGrpSpPr/>
        <p:nvPr/>
      </p:nvGrpSpPr>
      <p:grpSpPr>
        <a:xfrm>
          <a:off x="0" y="0"/>
          <a:ext cx="0" cy="0"/>
          <a:chOff x="0" y="0"/>
          <a:chExt cx="0" cy="0"/>
        </a:xfrm>
      </p:grpSpPr>
      <p:sp>
        <p:nvSpPr>
          <p:cNvPr id="260" name="Google Shape;260;p28"/>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6</a:t>
            </a:r>
            <a:endParaRPr b="1" sz="4400">
              <a:solidFill>
                <a:srgbClr val="3C4043"/>
              </a:solidFill>
              <a:latin typeface="Google Sans"/>
              <a:ea typeface="Google Sans"/>
              <a:cs typeface="Google Sans"/>
              <a:sym typeface="Google Sans"/>
            </a:endParaRPr>
          </a:p>
        </p:txBody>
      </p:sp>
      <p:sp>
        <p:nvSpPr>
          <p:cNvPr id="261" name="Google Shape;261;p28"/>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1"/>
          </a:solidFill>
          <a:ln>
            <a:noFill/>
          </a:ln>
        </p:spPr>
      </p:sp>
      <p:sp>
        <p:nvSpPr>
          <p:cNvPr id="262" name="Google Shape;262;p28"/>
          <p:cNvSpPr/>
          <p:nvPr/>
        </p:nvSpPr>
        <p:spPr>
          <a:xfrm>
            <a:off x="4654850" y="1133200"/>
            <a:ext cx="3815700" cy="27801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182875" spcFirstLastPara="1" rIns="274300" wrap="square" tIns="91425">
            <a:noAutofit/>
          </a:bodyPr>
          <a:lstStyle/>
          <a:p>
            <a:pPr indent="0" lvl="0" marL="0" rtl="0" algn="l">
              <a:lnSpc>
                <a:spcPct val="90000"/>
              </a:lnSpc>
              <a:spcBef>
                <a:spcPts val="1200"/>
              </a:spcBef>
              <a:spcAft>
                <a:spcPts val="1200"/>
              </a:spcAft>
              <a:buNone/>
            </a:pPr>
            <a:r>
              <a:rPr lang="en" sz="2000">
                <a:solidFill>
                  <a:schemeClr val="dk2"/>
                </a:solidFill>
                <a:latin typeface="Google Sans Medium"/>
                <a:ea typeface="Google Sans Medium"/>
                <a:cs typeface="Google Sans Medium"/>
                <a:sym typeface="Google Sans Medium"/>
              </a:rPr>
              <a:t>You know that another pupil made a </a:t>
            </a:r>
            <a:r>
              <a:rPr lang="en" sz="2000">
                <a:solidFill>
                  <a:schemeClr val="accent1"/>
                </a:solidFill>
                <a:latin typeface="Google Sans Medium"/>
                <a:ea typeface="Google Sans Medium"/>
                <a:cs typeface="Google Sans Medium"/>
                <a:sym typeface="Google Sans Medium"/>
              </a:rPr>
              <a:t>fake social media account</a:t>
            </a:r>
            <a:r>
              <a:rPr lang="en" sz="2000">
                <a:solidFill>
                  <a:schemeClr val="dk2"/>
                </a:solidFill>
                <a:latin typeface="Google Sans Medium"/>
                <a:ea typeface="Google Sans Medium"/>
                <a:cs typeface="Google Sans Medium"/>
                <a:sym typeface="Google Sans Medium"/>
              </a:rPr>
              <a:t> that’s </a:t>
            </a:r>
            <a:r>
              <a:rPr lang="en" sz="2000">
                <a:solidFill>
                  <a:schemeClr val="accent1"/>
                </a:solidFill>
                <a:latin typeface="Google Sans Medium"/>
                <a:ea typeface="Google Sans Medium"/>
                <a:cs typeface="Google Sans Medium"/>
                <a:sym typeface="Google Sans Medium"/>
              </a:rPr>
              <a:t>impersonating someone else</a:t>
            </a:r>
            <a:r>
              <a:rPr lang="en" sz="2000">
                <a:solidFill>
                  <a:schemeClr val="dk2"/>
                </a:solidFill>
                <a:latin typeface="Google Sans Medium"/>
                <a:ea typeface="Google Sans Medium"/>
                <a:cs typeface="Google Sans Medium"/>
                <a:sym typeface="Google Sans Medium"/>
              </a:rPr>
              <a:t> and </a:t>
            </a:r>
            <a:r>
              <a:rPr lang="en" sz="2000">
                <a:solidFill>
                  <a:schemeClr val="accent1"/>
                </a:solidFill>
                <a:latin typeface="Google Sans Medium"/>
                <a:ea typeface="Google Sans Medium"/>
                <a:cs typeface="Google Sans Medium"/>
                <a:sym typeface="Google Sans Medium"/>
              </a:rPr>
              <a:t>makes them look bad</a:t>
            </a:r>
            <a:r>
              <a:rPr lang="en" sz="2000">
                <a:solidFill>
                  <a:schemeClr val="dk2"/>
                </a:solidFill>
                <a:latin typeface="Google Sans Medium"/>
                <a:ea typeface="Google Sans Medium"/>
                <a:cs typeface="Google Sans Medium"/>
                <a:sym typeface="Google Sans Medium"/>
              </a:rPr>
              <a:t>. It also </a:t>
            </a:r>
            <a:r>
              <a:rPr lang="en" sz="2000">
                <a:solidFill>
                  <a:schemeClr val="accent1"/>
                </a:solidFill>
                <a:latin typeface="Google Sans Medium"/>
                <a:ea typeface="Google Sans Medium"/>
                <a:cs typeface="Google Sans Medium"/>
                <a:sym typeface="Google Sans Medium"/>
              </a:rPr>
              <a:t>includes their personal information</a:t>
            </a:r>
            <a:r>
              <a:rPr lang="en" sz="2000">
                <a:solidFill>
                  <a:schemeClr val="dk2"/>
                </a:solidFill>
                <a:latin typeface="Google Sans Medium"/>
                <a:ea typeface="Google Sans Medium"/>
                <a:cs typeface="Google Sans Medium"/>
                <a:sym typeface="Google Sans Medium"/>
              </a:rPr>
              <a:t>.</a:t>
            </a:r>
            <a:r>
              <a:rPr lang="en" sz="2000">
                <a:solidFill>
                  <a:schemeClr val="dk2"/>
                </a:solidFill>
                <a:latin typeface="Google Sans Medium"/>
                <a:ea typeface="Google Sans Medium"/>
                <a:cs typeface="Google Sans Medium"/>
                <a:sym typeface="Google Sans Medium"/>
              </a:rPr>
              <a:t>	</a:t>
            </a:r>
            <a:endParaRPr sz="2000">
              <a:solidFill>
                <a:schemeClr val="dk2"/>
              </a:solidFill>
              <a:latin typeface="Google Sans Medium"/>
              <a:ea typeface="Google Sans Medium"/>
              <a:cs typeface="Google Sans Medium"/>
              <a:sym typeface="Google Sans Medium"/>
            </a:endParaRPr>
          </a:p>
        </p:txBody>
      </p:sp>
      <p:sp>
        <p:nvSpPr>
          <p:cNvPr id="263" name="Google Shape;263;p28"/>
          <p:cNvSpPr txBox="1"/>
          <p:nvPr/>
        </p:nvSpPr>
        <p:spPr>
          <a:xfrm>
            <a:off x="385375" y="1037609"/>
            <a:ext cx="4186500" cy="1219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400">
                <a:solidFill>
                  <a:schemeClr val="accent1"/>
                </a:solidFill>
                <a:latin typeface="Google Sans"/>
                <a:ea typeface="Google Sans"/>
                <a:cs typeface="Google Sans"/>
                <a:sym typeface="Google Sans"/>
              </a:rPr>
              <a:t>Is this OK </a:t>
            </a:r>
            <a:br>
              <a:rPr b="1" lang="en" sz="4400">
                <a:solidFill>
                  <a:schemeClr val="accent1"/>
                </a:solidFill>
                <a:latin typeface="Google Sans"/>
                <a:ea typeface="Google Sans"/>
                <a:cs typeface="Google Sans"/>
                <a:sym typeface="Google Sans"/>
              </a:rPr>
            </a:br>
            <a:r>
              <a:rPr b="1" lang="en" sz="4400">
                <a:solidFill>
                  <a:schemeClr val="accent1"/>
                </a:solidFill>
                <a:latin typeface="Google Sans"/>
                <a:ea typeface="Google Sans"/>
                <a:cs typeface="Google Sans"/>
                <a:sym typeface="Google Sans"/>
              </a:rPr>
              <a:t>to share?</a:t>
            </a:r>
            <a:endParaRPr b="1" sz="2800">
              <a:solidFill>
                <a:schemeClr val="accent1"/>
              </a:solidFill>
              <a:latin typeface="Google Sans"/>
              <a:ea typeface="Google Sans"/>
              <a:cs typeface="Google Sans"/>
              <a:sym typeface="Google Sans"/>
            </a:endParaRPr>
          </a:p>
        </p:txBody>
      </p:sp>
      <p:sp>
        <p:nvSpPr>
          <p:cNvPr id="264" name="Google Shape;264;p28"/>
          <p:cNvSpPr txBox="1"/>
          <p:nvPr/>
        </p:nvSpPr>
        <p:spPr>
          <a:xfrm>
            <a:off x="385375" y="2371322"/>
            <a:ext cx="41865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In groups, discuss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and choose the best privacy solution.</a:t>
            </a:r>
            <a:endParaRPr b="1" sz="28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xEl>
                                              <p:pRg end="0" st="0"/>
                                            </p:txEl>
                                          </p:spTgt>
                                        </p:tgtEl>
                                        <p:attrNameLst>
                                          <p:attrName>style.visibility</p:attrName>
                                        </p:attrNameLst>
                                      </p:cBhvr>
                                      <p:to>
                                        <p:strVal val="visible"/>
                                      </p:to>
                                    </p:set>
                                    <p:animEffect filter="fade" transition="in">
                                      <p:cBhvr>
                                        <p:cTn dur="1000"/>
                                        <p:tgtEl>
                                          <p:spTgt spid="2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8" name="Shape 268"/>
        <p:cNvGrpSpPr/>
        <p:nvPr/>
      </p:nvGrpSpPr>
      <p:grpSpPr>
        <a:xfrm>
          <a:off x="0" y="0"/>
          <a:ext cx="0" cy="0"/>
          <a:chOff x="0" y="0"/>
          <a:chExt cx="0" cy="0"/>
        </a:xfrm>
      </p:grpSpPr>
      <p:pic>
        <p:nvPicPr>
          <p:cNvPr id="269" name="Google Shape;269;p2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270" name="Google Shape;270;p29"/>
          <p:cNvPicPr preferRelativeResize="0"/>
          <p:nvPr/>
        </p:nvPicPr>
        <p:blipFill rotWithShape="1">
          <a:blip r:embed="rId4">
            <a:alphaModFix/>
          </a:blip>
          <a:srcRect b="7424" l="0" r="0" t="0"/>
          <a:stretch/>
        </p:blipFill>
        <p:spPr>
          <a:xfrm>
            <a:off x="3962400" y="0"/>
            <a:ext cx="5412325" cy="5143501"/>
          </a:xfrm>
          <a:prstGeom prst="rect">
            <a:avLst/>
          </a:prstGeom>
          <a:noFill/>
          <a:ln>
            <a:noFill/>
          </a:ln>
        </p:spPr>
      </p:pic>
      <p:sp>
        <p:nvSpPr>
          <p:cNvPr id="271" name="Google Shape;271;p29"/>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Mindful Mountain</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5">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
        <p:nvSpPr>
          <p:cNvPr id="272" name="Google Shape;272;p2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FFFFFF"/>
              </a:solidFill>
              <a:latin typeface="Google Sans"/>
              <a:ea typeface="Google Sans"/>
              <a:cs typeface="Google Sans"/>
              <a:sym typeface="Google Sans"/>
            </a:endParaRPr>
          </a:p>
        </p:txBody>
      </p:sp>
      <p:sp>
        <p:nvSpPr>
          <p:cNvPr id="273" name="Google Shape;273;p29"/>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74" name="Google Shape;274;p29"/>
          <p:cNvGrpSpPr/>
          <p:nvPr/>
        </p:nvGrpSpPr>
        <p:grpSpPr>
          <a:xfrm>
            <a:off x="379916" y="4579468"/>
            <a:ext cx="2000359" cy="285300"/>
            <a:chOff x="379916" y="4579468"/>
            <a:chExt cx="2000359" cy="285300"/>
          </a:xfrm>
        </p:grpSpPr>
        <p:cxnSp>
          <p:nvCxnSpPr>
            <p:cNvPr id="275" name="Google Shape;275;p29"/>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76" name="Google Shape;276;p29"/>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277" name="Google Shape;277;p29"/>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1" name="Shape 281"/>
        <p:cNvGrpSpPr/>
        <p:nvPr/>
      </p:nvGrpSpPr>
      <p:grpSpPr>
        <a:xfrm>
          <a:off x="0" y="0"/>
          <a:ext cx="0" cy="0"/>
          <a:chOff x="0" y="0"/>
          <a:chExt cx="0" cy="0"/>
        </a:xfrm>
      </p:grpSpPr>
      <p:sp>
        <p:nvSpPr>
          <p:cNvPr id="282" name="Google Shape;282;p30"/>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83" name="Google Shape;283;p30"/>
          <p:cNvSpPr txBox="1"/>
          <p:nvPr/>
        </p:nvSpPr>
        <p:spPr>
          <a:xfrm>
            <a:off x="385375" y="370650"/>
            <a:ext cx="41100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3C4043"/>
              </a:solidFill>
              <a:latin typeface="Google Sans"/>
              <a:ea typeface="Google Sans"/>
              <a:cs typeface="Google Sans"/>
              <a:sym typeface="Google Sans"/>
            </a:endParaRPr>
          </a:p>
        </p:txBody>
      </p:sp>
      <p:sp>
        <p:nvSpPr>
          <p:cNvPr id="284" name="Google Shape;284;p30"/>
          <p:cNvSpPr/>
          <p:nvPr/>
        </p:nvSpPr>
        <p:spPr>
          <a:xfrm>
            <a:off x="385375" y="1060050"/>
            <a:ext cx="5255400" cy="507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Why are they called an</a:t>
            </a:r>
            <a:r>
              <a:rPr lang="en" sz="1600">
                <a:solidFill>
                  <a:schemeClr val="accent1"/>
                </a:solidFill>
                <a:latin typeface="Google Sans Medium"/>
                <a:ea typeface="Google Sans Medium"/>
                <a:cs typeface="Google Sans Medium"/>
                <a:sym typeface="Google Sans Medium"/>
              </a:rPr>
              <a:t> Oversharer?</a:t>
            </a:r>
            <a:endParaRPr sz="1600">
              <a:solidFill>
                <a:schemeClr val="accent1"/>
              </a:solidFill>
              <a:latin typeface="Google Sans Medium"/>
              <a:ea typeface="Google Sans Medium"/>
              <a:cs typeface="Google Sans Medium"/>
              <a:sym typeface="Google Sans Medium"/>
            </a:endParaRPr>
          </a:p>
        </p:txBody>
      </p:sp>
      <p:sp>
        <p:nvSpPr>
          <p:cNvPr id="285" name="Google Shape;285;p30"/>
          <p:cNvSpPr/>
          <p:nvPr/>
        </p:nvSpPr>
        <p:spPr>
          <a:xfrm>
            <a:off x="385375" y="2309245"/>
            <a:ext cx="5255400" cy="10242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Of the posts you </a:t>
            </a:r>
            <a:r>
              <a:rPr lang="en" sz="1600">
                <a:solidFill>
                  <a:schemeClr val="accent1"/>
                </a:solidFill>
                <a:latin typeface="Google Sans Medium"/>
                <a:ea typeface="Google Sans Medium"/>
                <a:cs typeface="Google Sans Medium"/>
                <a:sym typeface="Google Sans Medium"/>
              </a:rPr>
              <a:t>shared in Mindful Mountain</a:t>
            </a:r>
            <a:r>
              <a:rPr lang="en" sz="1600">
                <a:solidFill>
                  <a:schemeClr val="dk2"/>
                </a:solidFill>
                <a:latin typeface="Google Sans Medium"/>
                <a:ea typeface="Google Sans Medium"/>
                <a:cs typeface="Google Sans Medium"/>
                <a:sym typeface="Google Sans Medium"/>
              </a:rPr>
              <a:t>,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which </a:t>
            </a:r>
            <a:r>
              <a:rPr lang="en" sz="1600">
                <a:solidFill>
                  <a:schemeClr val="accent1"/>
                </a:solidFill>
                <a:latin typeface="Google Sans Medium"/>
                <a:ea typeface="Google Sans Medium"/>
                <a:cs typeface="Google Sans Medium"/>
                <a:sym typeface="Google Sans Medium"/>
              </a:rPr>
              <a:t>type</a:t>
            </a:r>
            <a:r>
              <a:rPr lang="en" sz="1600">
                <a:solidFill>
                  <a:schemeClr val="dk2"/>
                </a:solidFill>
                <a:latin typeface="Google Sans Medium"/>
                <a:ea typeface="Google Sans Medium"/>
                <a:cs typeface="Google Sans Medium"/>
                <a:sym typeface="Google Sans Medium"/>
              </a:rPr>
              <a:t> do you think you would share </a:t>
            </a:r>
            <a:br>
              <a:rPr lang="en" sz="1600">
                <a:solidFill>
                  <a:schemeClr val="dk2"/>
                </a:solidFill>
                <a:latin typeface="Google Sans Medium"/>
                <a:ea typeface="Google Sans Medium"/>
                <a:cs typeface="Google Sans Medium"/>
                <a:sym typeface="Google Sans Medium"/>
              </a:rPr>
            </a:br>
            <a:r>
              <a:rPr lang="en" sz="1600">
                <a:solidFill>
                  <a:schemeClr val="accent1"/>
                </a:solidFill>
                <a:latin typeface="Google Sans Medium"/>
                <a:ea typeface="Google Sans Medium"/>
                <a:cs typeface="Google Sans Medium"/>
                <a:sym typeface="Google Sans Medium"/>
              </a:rPr>
              <a:t>most often</a:t>
            </a:r>
            <a:r>
              <a:rPr lang="en" sz="1600">
                <a:solidFill>
                  <a:schemeClr val="dk2"/>
                </a:solidFill>
                <a:latin typeface="Google Sans Medium"/>
                <a:ea typeface="Google Sans Medium"/>
                <a:cs typeface="Google Sans Medium"/>
                <a:sym typeface="Google Sans Medium"/>
              </a:rPr>
              <a:t> in </a:t>
            </a:r>
            <a:r>
              <a:rPr lang="en" sz="1600">
                <a:solidFill>
                  <a:schemeClr val="accent1"/>
                </a:solidFill>
                <a:latin typeface="Google Sans Medium"/>
                <a:ea typeface="Google Sans Medium"/>
                <a:cs typeface="Google Sans Medium"/>
                <a:sym typeface="Google Sans Medium"/>
              </a:rPr>
              <a:t>real life? Why?</a:t>
            </a:r>
            <a:endParaRPr sz="1900">
              <a:solidFill>
                <a:schemeClr val="accent1"/>
              </a:solidFill>
              <a:latin typeface="Google Sans Medium"/>
              <a:ea typeface="Google Sans Medium"/>
              <a:cs typeface="Google Sans Medium"/>
              <a:sym typeface="Google Sans Medium"/>
            </a:endParaRPr>
          </a:p>
        </p:txBody>
      </p:sp>
      <p:sp>
        <p:nvSpPr>
          <p:cNvPr id="286" name="Google Shape;286;p30"/>
          <p:cNvSpPr/>
          <p:nvPr/>
        </p:nvSpPr>
        <p:spPr>
          <a:xfrm>
            <a:off x="385375" y="3450153"/>
            <a:ext cx="5255400" cy="7596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has</a:t>
            </a:r>
            <a:r>
              <a:rPr lang="en" sz="1600">
                <a:solidFill>
                  <a:srgbClr val="666666"/>
                </a:solidFill>
                <a:latin typeface="Google Sans Medium"/>
                <a:ea typeface="Google Sans Medium"/>
                <a:cs typeface="Google Sans Medium"/>
                <a:sym typeface="Google Sans Medium"/>
              </a:rPr>
              <a:t> </a:t>
            </a:r>
            <a:r>
              <a:rPr lang="en" sz="1600">
                <a:solidFill>
                  <a:schemeClr val="accent1"/>
                </a:solidFill>
                <a:latin typeface="Google Sans Medium"/>
                <a:ea typeface="Google Sans Medium"/>
                <a:cs typeface="Google Sans Medium"/>
                <a:sym typeface="Google Sans Medium"/>
              </a:rPr>
              <a:t>Mindful Mountain</a:t>
            </a:r>
            <a:r>
              <a:rPr lang="en" sz="1600">
                <a:solidFill>
                  <a:srgbClr val="666666"/>
                </a:solidFill>
                <a:latin typeface="Google Sans Medium"/>
                <a:ea typeface="Google Sans Medium"/>
                <a:cs typeface="Google Sans Medium"/>
                <a:sym typeface="Google Sans Medium"/>
              </a:rPr>
              <a:t> </a:t>
            </a:r>
            <a:r>
              <a:rPr lang="en" sz="1600">
                <a:solidFill>
                  <a:schemeClr val="dk2"/>
                </a:solidFill>
                <a:latin typeface="Google Sans Medium"/>
                <a:ea typeface="Google Sans Medium"/>
                <a:cs typeface="Google Sans Medium"/>
                <a:sym typeface="Google Sans Medium"/>
              </a:rPr>
              <a:t>made you think about</a:t>
            </a:r>
            <a:r>
              <a:rPr lang="en" sz="1600">
                <a:solidFill>
                  <a:srgbClr val="666666"/>
                </a:solidFill>
                <a:latin typeface="Google Sans Medium"/>
                <a:ea typeface="Google Sans Medium"/>
                <a:cs typeface="Google Sans Medium"/>
                <a:sym typeface="Google Sans Medium"/>
              </a:rPr>
              <a:t> </a:t>
            </a:r>
            <a:br>
              <a:rPr lang="en" sz="1600">
                <a:solidFill>
                  <a:srgbClr val="666666"/>
                </a:solidFill>
                <a:latin typeface="Google Sans Medium"/>
                <a:ea typeface="Google Sans Medium"/>
                <a:cs typeface="Google Sans Medium"/>
                <a:sym typeface="Google Sans Medium"/>
              </a:rPr>
            </a:br>
            <a:r>
              <a:rPr lang="en" sz="1600">
                <a:solidFill>
                  <a:schemeClr val="accent1"/>
                </a:solidFill>
                <a:latin typeface="Google Sans Medium"/>
                <a:ea typeface="Google Sans Medium"/>
                <a:cs typeface="Google Sans Medium"/>
                <a:sym typeface="Google Sans Medium"/>
              </a:rPr>
              <a:t>what people should share</a:t>
            </a:r>
            <a:r>
              <a:rPr lang="en" sz="1600">
                <a:solidFill>
                  <a:srgbClr val="666666"/>
                </a:solidFill>
                <a:latin typeface="Google Sans Medium"/>
                <a:ea typeface="Google Sans Medium"/>
                <a:cs typeface="Google Sans Medium"/>
                <a:sym typeface="Google Sans Medium"/>
              </a:rPr>
              <a:t> </a:t>
            </a:r>
            <a:r>
              <a:rPr lang="en" sz="1600">
                <a:solidFill>
                  <a:schemeClr val="accent1"/>
                </a:solidFill>
                <a:latin typeface="Google Sans Medium"/>
                <a:ea typeface="Google Sans Medium"/>
                <a:cs typeface="Google Sans Medium"/>
                <a:sym typeface="Google Sans Medium"/>
              </a:rPr>
              <a:t>online?</a:t>
            </a:r>
            <a:endParaRPr sz="1600">
              <a:solidFill>
                <a:schemeClr val="accent1"/>
              </a:solidFill>
              <a:latin typeface="Google Sans Medium"/>
              <a:ea typeface="Google Sans Medium"/>
              <a:cs typeface="Google Sans Medium"/>
              <a:sym typeface="Google Sans Medium"/>
            </a:endParaRPr>
          </a:p>
        </p:txBody>
      </p:sp>
      <p:sp>
        <p:nvSpPr>
          <p:cNvPr id="287" name="Google Shape;287;p30"/>
          <p:cNvSpPr/>
          <p:nvPr/>
        </p:nvSpPr>
        <p:spPr>
          <a:xfrm>
            <a:off x="385375" y="1684652"/>
            <a:ext cx="5255400" cy="507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do </a:t>
            </a:r>
            <a:r>
              <a:rPr lang="en" sz="1600">
                <a:solidFill>
                  <a:schemeClr val="accent1"/>
                </a:solidFill>
                <a:latin typeface="Google Sans Medium"/>
                <a:ea typeface="Google Sans Medium"/>
                <a:cs typeface="Google Sans Medium"/>
                <a:sym typeface="Google Sans Medium"/>
              </a:rPr>
              <a:t>Oversharer’s actions</a:t>
            </a:r>
            <a:r>
              <a:rPr lang="en" sz="1600">
                <a:solidFill>
                  <a:schemeClr val="dk2"/>
                </a:solidFill>
                <a:latin typeface="Google Sans Medium"/>
                <a:ea typeface="Google Sans Medium"/>
                <a:cs typeface="Google Sans Medium"/>
                <a:sym typeface="Google Sans Medium"/>
              </a:rPr>
              <a:t> affect the game?</a:t>
            </a:r>
            <a:endParaRPr sz="1600">
              <a:solidFill>
                <a:schemeClr val="dk2"/>
              </a:solidFill>
              <a:latin typeface="Google Sans Medium"/>
              <a:ea typeface="Google Sans Medium"/>
              <a:cs typeface="Google Sans Medium"/>
              <a:sym typeface="Google Sans Medium"/>
            </a:endParaRPr>
          </a:p>
        </p:txBody>
      </p:sp>
      <p:pic>
        <p:nvPicPr>
          <p:cNvPr id="288" name="Google Shape;288;p30"/>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89" name="Google Shape;289;p30"/>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3" name="Shape 293"/>
        <p:cNvGrpSpPr/>
        <p:nvPr/>
      </p:nvGrpSpPr>
      <p:grpSpPr>
        <a:xfrm>
          <a:off x="0" y="0"/>
          <a:ext cx="0" cy="0"/>
          <a:chOff x="0" y="0"/>
          <a:chExt cx="0" cy="0"/>
        </a:xfrm>
      </p:grpSpPr>
      <p:sp>
        <p:nvSpPr>
          <p:cNvPr id="294" name="Google Shape;294;p31"/>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95" name="Google Shape;295;p31"/>
          <p:cNvSpPr txBox="1"/>
          <p:nvPr/>
        </p:nvSpPr>
        <p:spPr>
          <a:xfrm>
            <a:off x="385375" y="370650"/>
            <a:ext cx="41100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3C4043"/>
              </a:solidFill>
              <a:latin typeface="Google Sans"/>
              <a:ea typeface="Google Sans"/>
              <a:cs typeface="Google Sans"/>
              <a:sym typeface="Google Sans"/>
            </a:endParaRPr>
          </a:p>
        </p:txBody>
      </p:sp>
      <p:sp>
        <p:nvSpPr>
          <p:cNvPr id="296" name="Google Shape;296;p31"/>
          <p:cNvSpPr/>
          <p:nvPr/>
        </p:nvSpPr>
        <p:spPr>
          <a:xfrm>
            <a:off x="385375" y="1941174"/>
            <a:ext cx="5255400" cy="7596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Could anything </a:t>
            </a:r>
            <a:r>
              <a:rPr lang="en" sz="1600">
                <a:solidFill>
                  <a:schemeClr val="accent1"/>
                </a:solidFill>
                <a:latin typeface="Google Sans Medium"/>
                <a:ea typeface="Google Sans Medium"/>
                <a:cs typeface="Google Sans Medium"/>
                <a:sym typeface="Google Sans Medium"/>
              </a:rPr>
              <a:t>bad</a:t>
            </a:r>
            <a:r>
              <a:rPr lang="en" sz="1600">
                <a:solidFill>
                  <a:schemeClr val="dk2"/>
                </a:solidFill>
                <a:latin typeface="Google Sans Medium"/>
                <a:ea typeface="Google Sans Medium"/>
                <a:cs typeface="Google Sans Medium"/>
                <a:sym typeface="Google Sans Medium"/>
              </a:rPr>
              <a:t> happen if you share something with the </a:t>
            </a:r>
            <a:r>
              <a:rPr lang="en" sz="1600">
                <a:solidFill>
                  <a:schemeClr val="accent1"/>
                </a:solidFill>
                <a:latin typeface="Google Sans Medium"/>
                <a:ea typeface="Google Sans Medium"/>
                <a:cs typeface="Google Sans Medium"/>
                <a:sym typeface="Google Sans Medium"/>
              </a:rPr>
              <a:t>public</a:t>
            </a:r>
            <a:r>
              <a:rPr lang="en" sz="1600">
                <a:solidFill>
                  <a:schemeClr val="dk2"/>
                </a:solidFill>
                <a:latin typeface="Google Sans Medium"/>
                <a:ea typeface="Google Sans Medium"/>
                <a:cs typeface="Google Sans Medium"/>
                <a:sym typeface="Google Sans Medium"/>
              </a:rPr>
              <a:t> instead of just your </a:t>
            </a:r>
            <a:r>
              <a:rPr lang="en" sz="1600">
                <a:solidFill>
                  <a:schemeClr val="accent1"/>
                </a:solidFill>
                <a:latin typeface="Google Sans Medium"/>
                <a:ea typeface="Google Sans Medium"/>
                <a:cs typeface="Google Sans Medium"/>
                <a:sym typeface="Google Sans Medium"/>
              </a:rPr>
              <a:t>friends?</a:t>
            </a:r>
            <a:endParaRPr sz="1600">
              <a:solidFill>
                <a:schemeClr val="accent1"/>
              </a:solidFill>
              <a:latin typeface="Google Sans Medium"/>
              <a:ea typeface="Google Sans Medium"/>
              <a:cs typeface="Google Sans Medium"/>
              <a:sym typeface="Google Sans Medium"/>
            </a:endParaRPr>
          </a:p>
        </p:txBody>
      </p:sp>
      <p:sp>
        <p:nvSpPr>
          <p:cNvPr id="297" name="Google Shape;297;p31"/>
          <p:cNvSpPr/>
          <p:nvPr/>
        </p:nvSpPr>
        <p:spPr>
          <a:xfrm>
            <a:off x="385375" y="1060053"/>
            <a:ext cx="5255400" cy="7596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How can </a:t>
            </a:r>
            <a:r>
              <a:rPr lang="en" sz="1600">
                <a:solidFill>
                  <a:schemeClr val="accent1"/>
                </a:solidFill>
                <a:latin typeface="Google Sans Medium"/>
                <a:ea typeface="Google Sans Medium"/>
                <a:cs typeface="Google Sans Medium"/>
                <a:sym typeface="Google Sans Medium"/>
              </a:rPr>
              <a:t>sharing something publicly online</a:t>
            </a:r>
            <a:r>
              <a:rPr lang="en" sz="1600">
                <a:solidFill>
                  <a:schemeClr val="dk2"/>
                </a:solidFill>
                <a:latin typeface="Google Sans Medium"/>
                <a:ea typeface="Google Sans Medium"/>
                <a:cs typeface="Google Sans Medium"/>
                <a:sym typeface="Google Sans Medium"/>
              </a:rPr>
              <a:t> affect someone’s </a:t>
            </a:r>
            <a:r>
              <a:rPr lang="en" sz="1600">
                <a:solidFill>
                  <a:schemeClr val="accent1"/>
                </a:solidFill>
                <a:latin typeface="Google Sans Medium"/>
                <a:ea typeface="Google Sans Medium"/>
                <a:cs typeface="Google Sans Medium"/>
                <a:sym typeface="Google Sans Medium"/>
              </a:rPr>
              <a:t>online reputation?</a:t>
            </a:r>
            <a:endParaRPr sz="1600">
              <a:solidFill>
                <a:schemeClr val="dk2"/>
              </a:solidFill>
              <a:latin typeface="Google Sans Medium"/>
              <a:ea typeface="Google Sans Medium"/>
              <a:cs typeface="Google Sans Medium"/>
              <a:sym typeface="Google Sans Medium"/>
            </a:endParaRPr>
          </a:p>
        </p:txBody>
      </p:sp>
      <p:sp>
        <p:nvSpPr>
          <p:cNvPr id="298" name="Google Shape;298;p31"/>
          <p:cNvSpPr/>
          <p:nvPr/>
        </p:nvSpPr>
        <p:spPr>
          <a:xfrm>
            <a:off x="385375" y="2822299"/>
            <a:ext cx="5255400" cy="7596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91425" wrap="square" tIns="128000">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can someone do if they </a:t>
            </a:r>
            <a:r>
              <a:rPr lang="en" sz="1600">
                <a:solidFill>
                  <a:schemeClr val="accent1"/>
                </a:solidFill>
                <a:latin typeface="Google Sans Medium"/>
                <a:ea typeface="Google Sans Medium"/>
                <a:cs typeface="Google Sans Medium"/>
                <a:sym typeface="Google Sans Medium"/>
              </a:rPr>
              <a:t>share something online </a:t>
            </a:r>
            <a:r>
              <a:rPr lang="en" sz="1600">
                <a:solidFill>
                  <a:schemeClr val="dk2"/>
                </a:solidFill>
                <a:latin typeface="Google Sans Medium"/>
                <a:ea typeface="Google Sans Medium"/>
                <a:cs typeface="Google Sans Medium"/>
                <a:sym typeface="Google Sans Medium"/>
              </a:rPr>
              <a:t>and then </a:t>
            </a:r>
            <a:r>
              <a:rPr lang="en" sz="1600">
                <a:solidFill>
                  <a:schemeClr val="accent1"/>
                </a:solidFill>
                <a:latin typeface="Google Sans Medium"/>
                <a:ea typeface="Google Sans Medium"/>
                <a:cs typeface="Google Sans Medium"/>
                <a:sym typeface="Google Sans Medium"/>
              </a:rPr>
              <a:t>regret it?</a:t>
            </a:r>
            <a:endParaRPr sz="1600">
              <a:solidFill>
                <a:schemeClr val="accent1"/>
              </a:solidFill>
              <a:latin typeface="Google Sans Medium"/>
              <a:ea typeface="Google Sans Medium"/>
              <a:cs typeface="Google Sans Medium"/>
              <a:sym typeface="Google Sans Medium"/>
            </a:endParaRPr>
          </a:p>
        </p:txBody>
      </p:sp>
      <p:pic>
        <p:nvPicPr>
          <p:cNvPr id="299" name="Google Shape;299;p31"/>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300" name="Google Shape;300;p31"/>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32"/>
          <p:cNvSpPr/>
          <p:nvPr/>
        </p:nvSpPr>
        <p:spPr>
          <a:xfrm flipH="1" rot="10800000">
            <a:off x="5843628" y="12"/>
            <a:ext cx="3307922"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306" name="Google Shape;306;p3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 sz="4400">
                <a:solidFill>
                  <a:schemeClr val="accent3"/>
                </a:solidFill>
                <a:latin typeface="Google Sans"/>
                <a:ea typeface="Google Sans"/>
                <a:cs typeface="Google Sans"/>
                <a:sym typeface="Google Sans"/>
              </a:rPr>
              <a:t>Draw and write!</a:t>
            </a:r>
            <a:endParaRPr b="1" sz="4400">
              <a:solidFill>
                <a:schemeClr val="accent3"/>
              </a:solidFill>
              <a:latin typeface="Google Sans"/>
              <a:ea typeface="Google Sans"/>
              <a:cs typeface="Google Sans"/>
              <a:sym typeface="Google Sans"/>
            </a:endParaRPr>
          </a:p>
        </p:txBody>
      </p:sp>
      <p:pic>
        <p:nvPicPr>
          <p:cNvPr id="307" name="Google Shape;307;p32"/>
          <p:cNvPicPr preferRelativeResize="0"/>
          <p:nvPr/>
        </p:nvPicPr>
        <p:blipFill>
          <a:blip r:embed="rId3">
            <a:alphaModFix/>
          </a:blip>
          <a:stretch>
            <a:fillRect/>
          </a:stretch>
        </p:blipFill>
        <p:spPr>
          <a:xfrm rot="1434808">
            <a:off x="4762359" y="142013"/>
            <a:ext cx="576684" cy="905389"/>
          </a:xfrm>
          <a:prstGeom prst="rect">
            <a:avLst/>
          </a:prstGeom>
          <a:noFill/>
          <a:ln>
            <a:noFill/>
          </a:ln>
        </p:spPr>
      </p:pic>
      <p:sp>
        <p:nvSpPr>
          <p:cNvPr id="308" name="Google Shape;308;p32"/>
          <p:cNvSpPr/>
          <p:nvPr/>
        </p:nvSpPr>
        <p:spPr>
          <a:xfrm>
            <a:off x="385375" y="1597596"/>
            <a:ext cx="2559300" cy="20991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chemeClr val="accent3"/>
                </a:solidFill>
                <a:latin typeface="Google Sans"/>
                <a:ea typeface="Google Sans"/>
                <a:cs typeface="Google Sans"/>
                <a:sym typeface="Google Sans"/>
              </a:rPr>
              <a:t>3</a:t>
            </a:r>
            <a:r>
              <a:rPr b="1" lang="en" sz="3800">
                <a:solidFill>
                  <a:schemeClr val="dk2"/>
                </a:solidFill>
                <a:latin typeface="Google Sans"/>
                <a:ea typeface="Google Sans"/>
                <a:cs typeface="Google Sans"/>
                <a:sym typeface="Google Sans"/>
              </a:rPr>
              <a:t> </a:t>
            </a:r>
            <a:br>
              <a:rPr b="1" lang="en" sz="3800">
                <a:solidFill>
                  <a:schemeClr val="dk2"/>
                </a:solidFill>
                <a:latin typeface="Google Sans"/>
                <a:ea typeface="Google Sans"/>
                <a:cs typeface="Google Sans"/>
                <a:sym typeface="Google Sans"/>
              </a:rPr>
            </a:br>
            <a:r>
              <a:rPr lang="en" sz="1600">
                <a:solidFill>
                  <a:schemeClr val="dk2"/>
                </a:solidFill>
                <a:latin typeface="Google Sans Medium"/>
                <a:ea typeface="Google Sans Medium"/>
                <a:cs typeface="Google Sans Medium"/>
                <a:sym typeface="Google Sans Medium"/>
              </a:rPr>
              <a:t>ways you can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create a positive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digital footprint.</a:t>
            </a:r>
            <a:endParaRPr sz="1600">
              <a:solidFill>
                <a:schemeClr val="dk2"/>
              </a:solidFill>
              <a:latin typeface="Google Sans Medium"/>
              <a:ea typeface="Google Sans Medium"/>
              <a:cs typeface="Google Sans Medium"/>
              <a:sym typeface="Google Sans Medium"/>
            </a:endParaRPr>
          </a:p>
        </p:txBody>
      </p:sp>
      <p:sp>
        <p:nvSpPr>
          <p:cNvPr id="309" name="Google Shape;309;p32"/>
          <p:cNvSpPr/>
          <p:nvPr/>
        </p:nvSpPr>
        <p:spPr>
          <a:xfrm>
            <a:off x="3151525" y="1597596"/>
            <a:ext cx="2559300" cy="20991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chemeClr val="accent3"/>
                </a:solidFill>
                <a:latin typeface="Google Sans"/>
                <a:ea typeface="Google Sans"/>
                <a:cs typeface="Google Sans"/>
                <a:sym typeface="Google Sans"/>
              </a:rPr>
              <a:t>2</a:t>
            </a:r>
            <a:r>
              <a:rPr b="1" lang="en" sz="3800">
                <a:solidFill>
                  <a:schemeClr val="dk2"/>
                </a:solidFill>
                <a:latin typeface="Google Sans"/>
                <a:ea typeface="Google Sans"/>
                <a:cs typeface="Google Sans"/>
                <a:sym typeface="Google Sans"/>
              </a:rPr>
              <a:t> </a:t>
            </a:r>
            <a:br>
              <a:rPr b="1" lang="en" sz="3800">
                <a:solidFill>
                  <a:schemeClr val="dk2"/>
                </a:solidFill>
                <a:latin typeface="Google Sans"/>
                <a:ea typeface="Google Sans"/>
                <a:cs typeface="Google Sans"/>
                <a:sym typeface="Google Sans"/>
              </a:rPr>
            </a:br>
            <a:r>
              <a:rPr lang="en" sz="1600">
                <a:solidFill>
                  <a:schemeClr val="dk2"/>
                </a:solidFill>
                <a:latin typeface="Google Sans Medium"/>
                <a:ea typeface="Google Sans Medium"/>
                <a:cs typeface="Google Sans Medium"/>
                <a:sym typeface="Google Sans Medium"/>
              </a:rPr>
              <a:t>ways you can ask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for help if you regret posting something online.</a:t>
            </a:r>
            <a:endParaRPr sz="1600">
              <a:solidFill>
                <a:schemeClr val="dk2"/>
              </a:solidFill>
              <a:latin typeface="Google Sans Medium"/>
              <a:ea typeface="Google Sans Medium"/>
              <a:cs typeface="Google Sans Medium"/>
              <a:sym typeface="Google Sans Medium"/>
            </a:endParaRPr>
          </a:p>
        </p:txBody>
      </p:sp>
      <p:sp>
        <p:nvSpPr>
          <p:cNvPr id="310" name="Google Shape;310;p32"/>
          <p:cNvSpPr/>
          <p:nvPr/>
        </p:nvSpPr>
        <p:spPr>
          <a:xfrm>
            <a:off x="5917675" y="1597596"/>
            <a:ext cx="2559300" cy="20991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chemeClr val="accent3"/>
                </a:solidFill>
                <a:latin typeface="Google Sans"/>
                <a:ea typeface="Google Sans"/>
                <a:cs typeface="Google Sans"/>
                <a:sym typeface="Google Sans"/>
              </a:rPr>
              <a:t>1</a:t>
            </a:r>
            <a:r>
              <a:rPr b="1" lang="en" sz="3800">
                <a:solidFill>
                  <a:schemeClr val="dk2"/>
                </a:solidFill>
                <a:latin typeface="Google Sans"/>
                <a:ea typeface="Google Sans"/>
                <a:cs typeface="Google Sans"/>
                <a:sym typeface="Google Sans"/>
              </a:rPr>
              <a:t> </a:t>
            </a:r>
            <a:br>
              <a:rPr b="1" lang="en" sz="3800">
                <a:solidFill>
                  <a:schemeClr val="dk2"/>
                </a:solidFill>
                <a:latin typeface="Google Sans"/>
                <a:ea typeface="Google Sans"/>
                <a:cs typeface="Google Sans"/>
                <a:sym typeface="Google Sans"/>
              </a:rPr>
            </a:br>
            <a:r>
              <a:rPr lang="en" sz="1600">
                <a:solidFill>
                  <a:schemeClr val="dk2"/>
                </a:solidFill>
                <a:latin typeface="Google Sans Medium"/>
                <a:ea typeface="Google Sans Medium"/>
                <a:cs typeface="Google Sans Medium"/>
                <a:sym typeface="Google Sans Medium"/>
              </a:rPr>
              <a:t>question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you have.</a:t>
            </a:r>
            <a:endParaRPr sz="1600">
              <a:solidFill>
                <a:schemeClr val="accent3"/>
              </a:solidFill>
              <a:latin typeface="Google Sans Medium"/>
              <a:ea typeface="Google Sans Medium"/>
              <a:cs typeface="Google Sans Medium"/>
              <a:sym typeface="Google Sans Medium"/>
            </a:endParaRPr>
          </a:p>
          <a:p>
            <a:pPr indent="0" lvl="0" marL="0" rtl="0" algn="ctr">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 name="Shape 64"/>
        <p:cNvGrpSpPr/>
        <p:nvPr/>
      </p:nvGrpSpPr>
      <p:grpSpPr>
        <a:xfrm>
          <a:off x="0" y="0"/>
          <a:ext cx="0" cy="0"/>
          <a:chOff x="0" y="0"/>
          <a:chExt cx="0" cy="0"/>
        </a:xfrm>
      </p:grpSpPr>
      <p:sp>
        <p:nvSpPr>
          <p:cNvPr id="65" name="Google Shape;65;p9"/>
          <p:cNvSpPr/>
          <p:nvPr/>
        </p:nvSpPr>
        <p:spPr>
          <a:xfrm flipH="1" rot="10800000">
            <a:off x="6669930" y="12"/>
            <a:ext cx="2485010" cy="5143413"/>
          </a:xfrm>
          <a:custGeom>
            <a:rect b="b" l="l" r="r" t="t"/>
            <a:pathLst>
              <a:path extrusionOk="0" h="209529" w="118362">
                <a:moveTo>
                  <a:pt x="118362" y="0"/>
                </a:moveTo>
                <a:lnTo>
                  <a:pt x="0" y="0"/>
                </a:lnTo>
                <a:lnTo>
                  <a:pt x="39454" y="209529"/>
                </a:lnTo>
                <a:lnTo>
                  <a:pt x="118139" y="209529"/>
                </a:lnTo>
                <a:close/>
              </a:path>
            </a:pathLst>
          </a:custGeom>
          <a:solidFill>
            <a:schemeClr val="accent6"/>
          </a:solidFill>
          <a:ln>
            <a:noFill/>
          </a:ln>
        </p:spPr>
      </p:sp>
      <p:sp>
        <p:nvSpPr>
          <p:cNvPr id="66" name="Google Shape;66;p9"/>
          <p:cNvSpPr txBox="1"/>
          <p:nvPr/>
        </p:nvSpPr>
        <p:spPr>
          <a:xfrm>
            <a:off x="385375" y="370650"/>
            <a:ext cx="7823700" cy="3047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b="1" lang="en" sz="4400">
                <a:solidFill>
                  <a:schemeClr val="dk2"/>
                </a:solidFill>
                <a:latin typeface="Google Sans"/>
                <a:ea typeface="Google Sans"/>
                <a:cs typeface="Google Sans"/>
                <a:sym typeface="Google Sans"/>
              </a:rPr>
              <a:t>How can you create </a:t>
            </a:r>
            <a:br>
              <a:rPr b="1" lang="en" sz="4400">
                <a:solidFill>
                  <a:schemeClr val="dk2"/>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a positive digital </a:t>
            </a:r>
            <a:br>
              <a:rPr b="1" lang="en" sz="4400">
                <a:solidFill>
                  <a:schemeClr val="dk2"/>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footprint for yourself </a:t>
            </a:r>
            <a:br>
              <a:rPr b="1" lang="en" sz="4400">
                <a:solidFill>
                  <a:schemeClr val="dk2"/>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to help protect your </a:t>
            </a:r>
            <a:br>
              <a:rPr b="1" lang="en" sz="4400">
                <a:solidFill>
                  <a:schemeClr val="dk2"/>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online reputation?</a:t>
            </a:r>
            <a:endParaRPr b="1" sz="4400">
              <a:solidFill>
                <a:schemeClr val="dk2"/>
              </a:solidFill>
              <a:latin typeface="Google Sans"/>
              <a:ea typeface="Google Sans"/>
              <a:cs typeface="Google Sans"/>
              <a:sym typeface="Google Sans"/>
            </a:endParaRPr>
          </a:p>
        </p:txBody>
      </p:sp>
      <p:sp>
        <p:nvSpPr>
          <p:cNvPr id="67" name="Google Shape;67;p9"/>
          <p:cNvSpPr/>
          <p:nvPr/>
        </p:nvSpPr>
        <p:spPr>
          <a:xfrm rot="620047">
            <a:off x="5955188" y="2673051"/>
            <a:ext cx="2363032" cy="2047398"/>
          </a:xfrm>
          <a:prstGeom prst="foldedCorner">
            <a:avLst>
              <a:gd fmla="val 30618" name="adj"/>
            </a:avLst>
          </a:prstGeom>
          <a:solidFill>
            <a:srgbClr val="FBBC05"/>
          </a:solidFill>
          <a:ln>
            <a:noFill/>
          </a:ln>
        </p:spPr>
        <p:txBody>
          <a:bodyPr anchorCtr="0" anchor="ctr" bIns="91425" lIns="182875" spcFirstLastPara="1" rIns="91425" wrap="square" tIns="1097275">
            <a:noAutofit/>
          </a:bodyPr>
          <a:lstStyle/>
          <a:p>
            <a:pPr indent="0" lvl="0" marL="0" rtl="0" algn="l">
              <a:lnSpc>
                <a:spcPct val="90000"/>
              </a:lnSpc>
              <a:spcBef>
                <a:spcPts val="1200"/>
              </a:spcBef>
              <a:spcAft>
                <a:spcPts val="0"/>
              </a:spcAft>
              <a:buNone/>
            </a:pPr>
            <a:r>
              <a:t/>
            </a:r>
            <a:endParaRPr sz="4000">
              <a:solidFill>
                <a:schemeClr val="dk2"/>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p:txBody>
      </p:sp>
      <p:grpSp>
        <p:nvGrpSpPr>
          <p:cNvPr id="68" name="Google Shape;68;p9"/>
          <p:cNvGrpSpPr/>
          <p:nvPr/>
        </p:nvGrpSpPr>
        <p:grpSpPr>
          <a:xfrm rot="620739">
            <a:off x="6278953" y="3221536"/>
            <a:ext cx="1664266" cy="881725"/>
            <a:chOff x="2133275" y="3039450"/>
            <a:chExt cx="2103300" cy="1114325"/>
          </a:xfrm>
        </p:grpSpPr>
        <p:sp>
          <p:nvSpPr>
            <p:cNvPr id="69" name="Google Shape;69;p9"/>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0" name="Google Shape;70;p9"/>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sp>
          <p:nvSpPr>
            <p:cNvPr id="71" name="Google Shape;71;p9"/>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2"/>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5" name="Shape 75"/>
        <p:cNvGrpSpPr/>
        <p:nvPr/>
      </p:nvGrpSpPr>
      <p:grpSpPr>
        <a:xfrm>
          <a:off x="0" y="0"/>
          <a:ext cx="0" cy="0"/>
          <a:chOff x="0" y="0"/>
          <a:chExt cx="0" cy="0"/>
        </a:xfrm>
      </p:grpSpPr>
      <p:sp>
        <p:nvSpPr>
          <p:cNvPr id="76" name="Google Shape;76;p10"/>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77" name="Google Shape;77;p10"/>
          <p:cNvSpPr txBox="1"/>
          <p:nvPr/>
        </p:nvSpPr>
        <p:spPr>
          <a:xfrm>
            <a:off x="34151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p:txBody>
      </p:sp>
      <p:pic>
        <p:nvPicPr>
          <p:cNvPr id="78" name="Google Shape;78;p10"/>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79" name="Google Shape;79;p10"/>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80" name="Google Shape;80;p10"/>
          <p:cNvSpPr txBox="1"/>
          <p:nvPr/>
        </p:nvSpPr>
        <p:spPr>
          <a:xfrm>
            <a:off x="363449" y="1176425"/>
            <a:ext cx="42579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800">
                <a:solidFill>
                  <a:schemeClr val="dk2"/>
                </a:solidFill>
                <a:latin typeface="Google Sans Medium"/>
                <a:ea typeface="Google Sans Medium"/>
                <a:cs typeface="Google Sans Medium"/>
                <a:sym typeface="Google Sans Medium"/>
              </a:rPr>
              <a:t>Share your responses with your table and choose the best ones to discuss with the class.</a:t>
            </a:r>
            <a:endParaRPr sz="28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4" name="Shape 84"/>
        <p:cNvGrpSpPr/>
        <p:nvPr/>
      </p:nvGrpSpPr>
      <p:grpSpPr>
        <a:xfrm>
          <a:off x="0" y="0"/>
          <a:ext cx="0" cy="0"/>
          <a:chOff x="0" y="0"/>
          <a:chExt cx="0" cy="0"/>
        </a:xfrm>
      </p:grpSpPr>
      <p:sp>
        <p:nvSpPr>
          <p:cNvPr id="85" name="Google Shape;85;p11"/>
          <p:cNvSpPr/>
          <p:nvPr/>
        </p:nvSpPr>
        <p:spPr>
          <a:xfrm>
            <a:off x="-100" y="4214825"/>
            <a:ext cx="9144190" cy="928675"/>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86" name="Google Shape;86;p11"/>
          <p:cNvGrpSpPr/>
          <p:nvPr/>
        </p:nvGrpSpPr>
        <p:grpSpPr>
          <a:xfrm>
            <a:off x="303675" y="4587358"/>
            <a:ext cx="2344549" cy="330063"/>
            <a:chOff x="673550" y="543150"/>
            <a:chExt cx="2638178" cy="371400"/>
          </a:xfrm>
        </p:grpSpPr>
        <p:pic>
          <p:nvPicPr>
            <p:cNvPr id="87" name="Google Shape;87;p11"/>
            <p:cNvPicPr preferRelativeResize="0"/>
            <p:nvPr/>
          </p:nvPicPr>
          <p:blipFill>
            <a:blip r:embed="rId3">
              <a:alphaModFix/>
            </a:blip>
            <a:stretch>
              <a:fillRect/>
            </a:stretch>
          </p:blipFill>
          <p:spPr>
            <a:xfrm>
              <a:off x="1817478" y="576548"/>
              <a:ext cx="1494251" cy="317650"/>
            </a:xfrm>
            <a:prstGeom prst="rect">
              <a:avLst/>
            </a:prstGeom>
            <a:noFill/>
            <a:ln>
              <a:noFill/>
            </a:ln>
          </p:spPr>
        </p:pic>
        <p:cxnSp>
          <p:nvCxnSpPr>
            <p:cNvPr id="88" name="Google Shape;88;p11"/>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89" name="Google Shape;89;p11"/>
            <p:cNvPicPr preferRelativeResize="0"/>
            <p:nvPr/>
          </p:nvPicPr>
          <p:blipFill>
            <a:blip r:embed="rId4">
              <a:alphaModFix/>
            </a:blip>
            <a:stretch>
              <a:fillRect/>
            </a:stretch>
          </p:blipFill>
          <p:spPr>
            <a:xfrm>
              <a:off x="673550" y="613146"/>
              <a:ext cx="810625" cy="263745"/>
            </a:xfrm>
            <a:prstGeom prst="rect">
              <a:avLst/>
            </a:prstGeom>
            <a:noFill/>
            <a:ln>
              <a:noFill/>
            </a:ln>
          </p:spPr>
        </p:pic>
      </p:grpSp>
      <p:sp>
        <p:nvSpPr>
          <p:cNvPr id="90" name="Google Shape;90;p11"/>
          <p:cNvSpPr/>
          <p:nvPr/>
        </p:nvSpPr>
        <p:spPr>
          <a:xfrm>
            <a:off x="4582804" y="0"/>
            <a:ext cx="4572028" cy="5143413"/>
          </a:xfrm>
          <a:custGeom>
            <a:rect b="b" l="l" r="r" t="t"/>
            <a:pathLst>
              <a:path extrusionOk="0" h="209529" w="118362">
                <a:moveTo>
                  <a:pt x="118362" y="0"/>
                </a:moveTo>
                <a:lnTo>
                  <a:pt x="0" y="0"/>
                </a:lnTo>
                <a:lnTo>
                  <a:pt x="39454" y="209529"/>
                </a:lnTo>
                <a:lnTo>
                  <a:pt x="118139" y="209529"/>
                </a:lnTo>
                <a:close/>
              </a:path>
            </a:pathLst>
          </a:custGeom>
          <a:solidFill>
            <a:srgbClr val="3569B2"/>
          </a:solidFill>
          <a:ln>
            <a:noFill/>
          </a:ln>
        </p:spPr>
      </p:sp>
      <p:sp>
        <p:nvSpPr>
          <p:cNvPr id="91" name="Google Shape;91;p11"/>
          <p:cNvSpPr txBox="1"/>
          <p:nvPr/>
        </p:nvSpPr>
        <p:spPr>
          <a:xfrm>
            <a:off x="385375" y="370650"/>
            <a:ext cx="4186500" cy="3688500"/>
          </a:xfrm>
          <a:prstGeom prst="rect">
            <a:avLst/>
          </a:prstGeom>
          <a:noFill/>
          <a:ln>
            <a:noFill/>
          </a:ln>
        </p:spPr>
        <p:txBody>
          <a:bodyPr anchorCtr="0" anchor="t" bIns="0" lIns="0" spcFirstLastPara="1" rIns="0" wrap="square" tIns="0">
            <a:spAutoFit/>
          </a:bodyPr>
          <a:lstStyle/>
          <a:p>
            <a:pPr indent="0" lvl="0" marL="0" rtl="0" algn="l">
              <a:lnSpc>
                <a:spcPct val="80000"/>
              </a:lnSpc>
              <a:spcBef>
                <a:spcPts val="0"/>
              </a:spcBef>
              <a:spcAft>
                <a:spcPts val="0"/>
              </a:spcAft>
              <a:buClr>
                <a:srgbClr val="282828"/>
              </a:buClr>
              <a:buSzPts val="1100"/>
              <a:buFont typeface="Arial"/>
              <a:buNone/>
            </a:pPr>
            <a:r>
              <a:rPr b="1" lang="en" sz="4800">
                <a:solidFill>
                  <a:srgbClr val="3569B2"/>
                </a:solidFill>
                <a:latin typeface="Google Sans"/>
                <a:ea typeface="Google Sans"/>
                <a:cs typeface="Google Sans"/>
                <a:sym typeface="Google Sans"/>
              </a:rPr>
              <a:t>Being </a:t>
            </a:r>
            <a:br>
              <a:rPr b="1" lang="en" sz="4800">
                <a:solidFill>
                  <a:srgbClr val="3569B2"/>
                </a:solidFill>
                <a:latin typeface="Google Sans"/>
                <a:ea typeface="Google Sans"/>
                <a:cs typeface="Google Sans"/>
                <a:sym typeface="Google Sans"/>
              </a:rPr>
            </a:br>
            <a:r>
              <a:rPr b="1" lang="en" sz="4800">
                <a:solidFill>
                  <a:srgbClr val="3569B2"/>
                </a:solidFill>
                <a:latin typeface="Google Sans"/>
                <a:ea typeface="Google Sans"/>
                <a:cs typeface="Google Sans"/>
                <a:sym typeface="Google Sans"/>
              </a:rPr>
              <a:t>Internet</a:t>
            </a:r>
            <a:r>
              <a:rPr b="1" lang="en" sz="4800">
                <a:solidFill>
                  <a:srgbClr val="3569B2"/>
                </a:solidFill>
                <a:latin typeface="Google Sans"/>
                <a:ea typeface="Google Sans"/>
                <a:cs typeface="Google Sans"/>
                <a:sym typeface="Google Sans"/>
              </a:rPr>
              <a:t> </a:t>
            </a:r>
            <a:br>
              <a:rPr b="1" lang="en" sz="4800">
                <a:solidFill>
                  <a:srgbClr val="3569B2"/>
                </a:solidFill>
                <a:latin typeface="Google Sans"/>
                <a:ea typeface="Google Sans"/>
                <a:cs typeface="Google Sans"/>
                <a:sym typeface="Google Sans"/>
              </a:rPr>
            </a:br>
            <a:r>
              <a:rPr b="1" lang="en" sz="4800">
                <a:solidFill>
                  <a:srgbClr val="3569B2"/>
                </a:solidFill>
                <a:latin typeface="Google Sans"/>
                <a:ea typeface="Google Sans"/>
                <a:cs typeface="Google Sans"/>
                <a:sym typeface="Google Sans"/>
              </a:rPr>
              <a:t>Sharp</a:t>
            </a:r>
            <a:endParaRPr b="1" sz="4800">
              <a:solidFill>
                <a:srgbClr val="3569B2"/>
              </a:solidFill>
              <a:latin typeface="Google Sans"/>
              <a:ea typeface="Google Sans"/>
              <a:cs typeface="Google Sans"/>
              <a:sym typeface="Google Sans"/>
            </a:endParaRPr>
          </a:p>
          <a:p>
            <a:pPr indent="0" lvl="0" marL="0" rtl="0" algn="l">
              <a:lnSpc>
                <a:spcPct val="90000"/>
              </a:lnSpc>
              <a:spcBef>
                <a:spcPts val="1000"/>
              </a:spcBef>
              <a:spcAft>
                <a:spcPts val="0"/>
              </a:spcAft>
              <a:buClr>
                <a:srgbClr val="282828"/>
              </a:buClr>
              <a:buSzPts val="1100"/>
              <a:buFont typeface="Arial"/>
              <a:buNone/>
            </a:pPr>
            <a:r>
              <a:rPr lang="en" sz="2800">
                <a:solidFill>
                  <a:srgbClr val="3569B2"/>
                </a:solidFill>
                <a:latin typeface="Google Sans Medium"/>
                <a:ea typeface="Google Sans Medium"/>
                <a:cs typeface="Google Sans Medium"/>
                <a:sym typeface="Google Sans Medium"/>
              </a:rPr>
              <a:t>means knowing what </a:t>
            </a:r>
            <a:br>
              <a:rPr lang="en" sz="2800">
                <a:solidFill>
                  <a:srgbClr val="3569B2"/>
                </a:solidFill>
                <a:latin typeface="Google Sans Medium"/>
                <a:ea typeface="Google Sans Medium"/>
                <a:cs typeface="Google Sans Medium"/>
                <a:sym typeface="Google Sans Medium"/>
              </a:rPr>
            </a:br>
            <a:r>
              <a:rPr lang="en" sz="2800">
                <a:solidFill>
                  <a:srgbClr val="3569B2"/>
                </a:solidFill>
                <a:latin typeface="Google Sans Medium"/>
                <a:ea typeface="Google Sans Medium"/>
                <a:cs typeface="Google Sans Medium"/>
                <a:sym typeface="Google Sans Medium"/>
              </a:rPr>
              <a:t>to put online to protect your online reputation </a:t>
            </a:r>
            <a:endParaRPr sz="2800">
              <a:solidFill>
                <a:srgbClr val="3569B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Clr>
                <a:srgbClr val="282828"/>
              </a:buClr>
              <a:buSzPts val="1100"/>
              <a:buFont typeface="Arial"/>
              <a:buNone/>
            </a:pPr>
            <a:r>
              <a:t/>
            </a:r>
            <a:endParaRPr b="1" sz="4500">
              <a:solidFill>
                <a:srgbClr val="3569B2"/>
              </a:solidFill>
              <a:latin typeface="Google Sans"/>
              <a:ea typeface="Google Sans"/>
              <a:cs typeface="Google Sans"/>
              <a:sym typeface="Google Sans"/>
            </a:endParaRPr>
          </a:p>
        </p:txBody>
      </p:sp>
      <p:pic>
        <p:nvPicPr>
          <p:cNvPr id="92" name="Google Shape;92;p11"/>
          <p:cNvPicPr preferRelativeResize="0"/>
          <p:nvPr/>
        </p:nvPicPr>
        <p:blipFill>
          <a:blip r:embed="rId5">
            <a:alphaModFix/>
          </a:blip>
          <a:stretch>
            <a:fillRect/>
          </a:stretch>
        </p:blipFill>
        <p:spPr>
          <a:xfrm>
            <a:off x="4508400" y="1180725"/>
            <a:ext cx="4635626" cy="37438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2"/>
          <p:cNvSpPr/>
          <p:nvPr/>
        </p:nvSpPr>
        <p:spPr>
          <a:xfrm flipH="1" rot="10800000">
            <a:off x="6367226" y="12"/>
            <a:ext cx="2785058"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pic>
        <p:nvPicPr>
          <p:cNvPr id="98" name="Google Shape;98;p12"/>
          <p:cNvPicPr preferRelativeResize="0"/>
          <p:nvPr/>
        </p:nvPicPr>
        <p:blipFill rotWithShape="1">
          <a:blip r:embed="rId3">
            <a:alphaModFix/>
          </a:blip>
          <a:srcRect b="18005" l="39972" r="0" t="0"/>
          <a:stretch/>
        </p:blipFill>
        <p:spPr>
          <a:xfrm>
            <a:off x="6270899" y="1999875"/>
            <a:ext cx="2531450" cy="2816599"/>
          </a:xfrm>
          <a:prstGeom prst="rect">
            <a:avLst/>
          </a:prstGeom>
          <a:noFill/>
          <a:ln>
            <a:noFill/>
          </a:ln>
        </p:spPr>
      </p:pic>
      <p:sp>
        <p:nvSpPr>
          <p:cNvPr id="99" name="Google Shape;99;p12"/>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80000"/>
              </a:lnSpc>
              <a:spcBef>
                <a:spcPts val="0"/>
              </a:spcBef>
              <a:spcAft>
                <a:spcPts val="0"/>
              </a:spcAft>
              <a:buNone/>
            </a:pPr>
            <a:r>
              <a:rPr b="1" lang="en" sz="4400">
                <a:solidFill>
                  <a:schemeClr val="accent3"/>
                </a:solidFill>
                <a:latin typeface="Google Sans"/>
                <a:ea typeface="Google Sans"/>
                <a:cs typeface="Google Sans"/>
                <a:sym typeface="Google Sans"/>
              </a:rPr>
              <a:t>Draw and write!</a:t>
            </a:r>
            <a:endParaRPr b="1" sz="4400">
              <a:solidFill>
                <a:schemeClr val="accent3"/>
              </a:solidFill>
              <a:latin typeface="Google Sans"/>
              <a:ea typeface="Google Sans"/>
              <a:cs typeface="Google Sans"/>
              <a:sym typeface="Google Sans"/>
            </a:endParaRPr>
          </a:p>
        </p:txBody>
      </p:sp>
      <p:pic>
        <p:nvPicPr>
          <p:cNvPr id="100" name="Google Shape;100;p12"/>
          <p:cNvPicPr preferRelativeResize="0"/>
          <p:nvPr/>
        </p:nvPicPr>
        <p:blipFill>
          <a:blip r:embed="rId4">
            <a:alphaModFix/>
          </a:blip>
          <a:stretch>
            <a:fillRect/>
          </a:stretch>
        </p:blipFill>
        <p:spPr>
          <a:xfrm rot="1434816">
            <a:off x="6064625" y="2026093"/>
            <a:ext cx="627697" cy="985484"/>
          </a:xfrm>
          <a:prstGeom prst="rect">
            <a:avLst/>
          </a:prstGeom>
          <a:noFill/>
          <a:ln>
            <a:noFill/>
          </a:ln>
        </p:spPr>
      </p:pic>
      <p:sp>
        <p:nvSpPr>
          <p:cNvPr id="101" name="Google Shape;101;p12"/>
          <p:cNvSpPr/>
          <p:nvPr/>
        </p:nvSpPr>
        <p:spPr>
          <a:xfrm>
            <a:off x="385375" y="1941175"/>
            <a:ext cx="5506500" cy="7596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128000">
            <a:noAutofit/>
          </a:bodyPr>
          <a:lstStyle/>
          <a:p>
            <a:pPr indent="-238759" lvl="0" marL="274320" rtl="0" algn="l">
              <a:lnSpc>
                <a:spcPct val="90000"/>
              </a:lnSpc>
              <a:spcBef>
                <a:spcPts val="0"/>
              </a:spcBef>
              <a:spcAft>
                <a:spcPts val="0"/>
              </a:spcAft>
              <a:buClr>
                <a:schemeClr val="dk2"/>
              </a:buClr>
              <a:buSzPts val="1600"/>
              <a:buFont typeface="Google Sans Medium"/>
              <a:buAutoNum type="arabicPeriod" startAt="2"/>
            </a:pPr>
            <a:r>
              <a:rPr lang="en" sz="1600">
                <a:solidFill>
                  <a:schemeClr val="dk2"/>
                </a:solidFill>
                <a:latin typeface="Google Sans Medium"/>
                <a:ea typeface="Google Sans Medium"/>
                <a:cs typeface="Google Sans Medium"/>
                <a:sym typeface="Google Sans Medium"/>
              </a:rPr>
              <a:t>Now write down some made up fictional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information about them.</a:t>
            </a:r>
            <a:endParaRPr sz="1600">
              <a:solidFill>
                <a:schemeClr val="dk2"/>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1600">
              <a:solidFill>
                <a:schemeClr val="accent3"/>
              </a:solidFill>
              <a:latin typeface="Google Sans Medium"/>
              <a:ea typeface="Google Sans Medium"/>
              <a:cs typeface="Google Sans Medium"/>
              <a:sym typeface="Google Sans Medium"/>
            </a:endParaRPr>
          </a:p>
        </p:txBody>
      </p:sp>
      <p:sp>
        <p:nvSpPr>
          <p:cNvPr id="102" name="Google Shape;102;p12"/>
          <p:cNvSpPr/>
          <p:nvPr/>
        </p:nvSpPr>
        <p:spPr>
          <a:xfrm>
            <a:off x="385375" y="1060050"/>
            <a:ext cx="5506500" cy="7596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t" bIns="91425" lIns="91425" spcFirstLastPara="1" rIns="91425" wrap="square" tIns="128000">
            <a:noAutofit/>
          </a:bodyPr>
          <a:lstStyle/>
          <a:p>
            <a:pPr indent="-238759" lvl="0" marL="274320" rtl="0" algn="l">
              <a:lnSpc>
                <a:spcPct val="90000"/>
              </a:lnSpc>
              <a:spcBef>
                <a:spcPts val="0"/>
              </a:spcBef>
              <a:spcAft>
                <a:spcPts val="0"/>
              </a:spcAft>
              <a:buClr>
                <a:schemeClr val="dk2"/>
              </a:buClr>
              <a:buSzPts val="1600"/>
              <a:buFont typeface="Google Sans Medium"/>
              <a:buAutoNum type="arabicPeriod"/>
            </a:pPr>
            <a:r>
              <a:rPr lang="en" sz="1600">
                <a:solidFill>
                  <a:schemeClr val="dk2"/>
                </a:solidFill>
                <a:latin typeface="Google Sans Medium"/>
                <a:ea typeface="Google Sans Medium"/>
                <a:cs typeface="Google Sans Medium"/>
                <a:sym typeface="Google Sans Medium"/>
              </a:rPr>
              <a:t>In pairs, draw a picture of someone your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age who goes to a school like yours.</a:t>
            </a:r>
            <a:endParaRPr sz="1600">
              <a:solidFill>
                <a:schemeClr val="dk2"/>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1600">
              <a:solidFill>
                <a:schemeClr val="accent3"/>
              </a:solidFill>
              <a:latin typeface="Google Sans Medium"/>
              <a:ea typeface="Google Sans Medium"/>
              <a:cs typeface="Google Sans Medium"/>
              <a:sym typeface="Google Sans Medium"/>
            </a:endParaRPr>
          </a:p>
        </p:txBody>
      </p:sp>
      <p:sp>
        <p:nvSpPr>
          <p:cNvPr id="103" name="Google Shape;103;p12"/>
          <p:cNvSpPr txBox="1"/>
          <p:nvPr/>
        </p:nvSpPr>
        <p:spPr>
          <a:xfrm>
            <a:off x="385375" y="2822300"/>
            <a:ext cx="2163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Examples</a:t>
            </a:r>
            <a:endParaRPr sz="1500">
              <a:solidFill>
                <a:schemeClr val="dk2"/>
              </a:solidFill>
              <a:latin typeface="Google Sans Medium"/>
              <a:ea typeface="Google Sans Medium"/>
              <a:cs typeface="Google Sans Medium"/>
              <a:sym typeface="Google Sans Medium"/>
            </a:endParaRPr>
          </a:p>
        </p:txBody>
      </p:sp>
      <p:sp>
        <p:nvSpPr>
          <p:cNvPr id="104" name="Google Shape;104;p12"/>
          <p:cNvSpPr/>
          <p:nvPr/>
        </p:nvSpPr>
        <p:spPr>
          <a:xfrm>
            <a:off x="385375" y="3237800"/>
            <a:ext cx="1296000" cy="9495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Favourite</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foods or</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colours</a:t>
            </a:r>
            <a:endParaRPr sz="1600">
              <a:solidFill>
                <a:srgbClr val="3C4043"/>
              </a:solidFill>
              <a:latin typeface="Google Sans Medium"/>
              <a:ea typeface="Google Sans Medium"/>
              <a:cs typeface="Google Sans Medium"/>
              <a:sym typeface="Google Sans Medium"/>
            </a:endParaRPr>
          </a:p>
        </p:txBody>
      </p:sp>
      <p:sp>
        <p:nvSpPr>
          <p:cNvPr id="105" name="Google Shape;105;p12"/>
          <p:cNvSpPr/>
          <p:nvPr/>
        </p:nvSpPr>
        <p:spPr>
          <a:xfrm>
            <a:off x="1788858" y="3237800"/>
            <a:ext cx="1296000" cy="9495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Number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of siblings</a:t>
            </a:r>
            <a:endParaRPr sz="1600">
              <a:solidFill>
                <a:schemeClr val="dk2"/>
              </a:solidFill>
              <a:latin typeface="Google Sans Medium"/>
              <a:ea typeface="Google Sans Medium"/>
              <a:cs typeface="Google Sans Medium"/>
              <a:sym typeface="Google Sans Medium"/>
            </a:endParaRPr>
          </a:p>
        </p:txBody>
      </p:sp>
      <p:sp>
        <p:nvSpPr>
          <p:cNvPr id="106" name="Google Shape;106;p12"/>
          <p:cNvSpPr/>
          <p:nvPr/>
        </p:nvSpPr>
        <p:spPr>
          <a:xfrm>
            <a:off x="3192341" y="3237800"/>
            <a:ext cx="1296000" cy="9495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Silly</a:t>
            </a:r>
            <a:endParaRPr sz="1600">
              <a:solidFill>
                <a:schemeClr val="dk2"/>
              </a:solidFill>
              <a:latin typeface="Google Sans Medium"/>
              <a:ea typeface="Google Sans Medium"/>
              <a:cs typeface="Google Sans Medium"/>
              <a:sym typeface="Google Sans Medium"/>
            </a:endParaRPr>
          </a:p>
          <a:p>
            <a:pPr indent="0" lvl="0" marL="0" rtl="0" algn="ctr">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nicknames</a:t>
            </a:r>
            <a:endParaRPr sz="1600">
              <a:solidFill>
                <a:schemeClr val="dk2"/>
              </a:solidFill>
              <a:latin typeface="Google Sans Medium"/>
              <a:ea typeface="Google Sans Medium"/>
              <a:cs typeface="Google Sans Medium"/>
              <a:sym typeface="Google Sans Medium"/>
            </a:endParaRPr>
          </a:p>
        </p:txBody>
      </p:sp>
      <p:sp>
        <p:nvSpPr>
          <p:cNvPr id="107" name="Google Shape;107;p12"/>
          <p:cNvSpPr/>
          <p:nvPr/>
        </p:nvSpPr>
        <p:spPr>
          <a:xfrm>
            <a:off x="4595823" y="3237800"/>
            <a:ext cx="1296000" cy="949500"/>
          </a:xfrm>
          <a:prstGeom prst="roundRect">
            <a:avLst>
              <a:gd fmla="val 16667" name="adj"/>
            </a:avLst>
          </a:prstGeom>
          <a:solidFill>
            <a:srgbClr val="FFFFFF"/>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Name </a:t>
            </a:r>
            <a:endParaRPr sz="1600">
              <a:solidFill>
                <a:schemeClr val="dk2"/>
              </a:solidFill>
              <a:latin typeface="Google Sans Medium"/>
              <a:ea typeface="Google Sans Medium"/>
              <a:cs typeface="Google Sans Medium"/>
              <a:sym typeface="Google Sans Medium"/>
            </a:endParaRPr>
          </a:p>
          <a:p>
            <a:pPr indent="0" lvl="0" marL="0" rtl="0" algn="ctr">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of their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school</a:t>
            </a:r>
            <a:endParaRPr sz="16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par>
                                <p:cTn fill="hold" nodeType="with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13"/>
          <p:cNvSpPr/>
          <p:nvPr/>
        </p:nvSpPr>
        <p:spPr>
          <a:xfrm flipH="1" rot="10800000">
            <a:off x="60486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113" name="Google Shape;113;p13"/>
          <p:cNvSpPr txBox="1"/>
          <p:nvPr/>
        </p:nvSpPr>
        <p:spPr>
          <a:xfrm>
            <a:off x="385375" y="370650"/>
            <a:ext cx="5752500" cy="1662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000">
                <a:solidFill>
                  <a:schemeClr val="accent3"/>
                </a:solidFill>
                <a:latin typeface="Google Sans"/>
                <a:ea typeface="Google Sans"/>
                <a:cs typeface="Google Sans"/>
                <a:sym typeface="Google Sans"/>
              </a:rPr>
              <a:t>Which of these pieces </a:t>
            </a:r>
            <a:br>
              <a:rPr b="1" lang="en" sz="4000">
                <a:solidFill>
                  <a:schemeClr val="accent3"/>
                </a:solidFill>
                <a:latin typeface="Google Sans"/>
                <a:ea typeface="Google Sans"/>
                <a:cs typeface="Google Sans"/>
                <a:sym typeface="Google Sans"/>
              </a:rPr>
            </a:br>
            <a:r>
              <a:rPr b="1" lang="en" sz="4000">
                <a:solidFill>
                  <a:schemeClr val="accent3"/>
                </a:solidFill>
                <a:latin typeface="Google Sans"/>
                <a:ea typeface="Google Sans"/>
                <a:cs typeface="Google Sans"/>
                <a:sym typeface="Google Sans"/>
              </a:rPr>
              <a:t>of information are OK </a:t>
            </a:r>
            <a:br>
              <a:rPr b="1" lang="en" sz="4000">
                <a:solidFill>
                  <a:schemeClr val="accent3"/>
                </a:solidFill>
                <a:latin typeface="Google Sans"/>
                <a:ea typeface="Google Sans"/>
                <a:cs typeface="Google Sans"/>
                <a:sym typeface="Google Sans"/>
              </a:rPr>
            </a:br>
            <a:r>
              <a:rPr b="1" lang="en" sz="4000">
                <a:solidFill>
                  <a:schemeClr val="accent3"/>
                </a:solidFill>
                <a:latin typeface="Google Sans"/>
                <a:ea typeface="Google Sans"/>
                <a:cs typeface="Google Sans"/>
                <a:sym typeface="Google Sans"/>
              </a:rPr>
              <a:t>to share?</a:t>
            </a:r>
            <a:endParaRPr b="1" sz="4000">
              <a:solidFill>
                <a:schemeClr val="accent3"/>
              </a:solidFill>
              <a:latin typeface="Google Sans"/>
              <a:ea typeface="Google Sans"/>
              <a:cs typeface="Google Sans"/>
              <a:sym typeface="Google Sans"/>
            </a:endParaRPr>
          </a:p>
        </p:txBody>
      </p:sp>
      <p:pic>
        <p:nvPicPr>
          <p:cNvPr id="114" name="Google Shape;114;p13"/>
          <p:cNvPicPr preferRelativeResize="0"/>
          <p:nvPr/>
        </p:nvPicPr>
        <p:blipFill rotWithShape="1">
          <a:blip r:embed="rId3">
            <a:alphaModFix/>
          </a:blip>
          <a:srcRect b="12701" l="32338" r="162" t="0"/>
          <a:stretch/>
        </p:blipFill>
        <p:spPr>
          <a:xfrm>
            <a:off x="5570525" y="637350"/>
            <a:ext cx="3251875" cy="42056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14"/>
          <p:cNvSpPr/>
          <p:nvPr/>
        </p:nvSpPr>
        <p:spPr>
          <a:xfrm flipH="1" rot="10800000">
            <a:off x="60486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pic>
        <p:nvPicPr>
          <p:cNvPr id="120" name="Google Shape;120;p14"/>
          <p:cNvPicPr preferRelativeResize="0"/>
          <p:nvPr/>
        </p:nvPicPr>
        <p:blipFill rotWithShape="1">
          <a:blip r:embed="rId3">
            <a:alphaModFix/>
          </a:blip>
          <a:srcRect b="12701" l="32338" r="162" t="0"/>
          <a:stretch/>
        </p:blipFill>
        <p:spPr>
          <a:xfrm>
            <a:off x="5570525" y="637350"/>
            <a:ext cx="3251875" cy="4205601"/>
          </a:xfrm>
          <a:prstGeom prst="rect">
            <a:avLst/>
          </a:prstGeom>
          <a:noFill/>
          <a:ln>
            <a:noFill/>
          </a:ln>
        </p:spPr>
      </p:pic>
      <p:sp>
        <p:nvSpPr>
          <p:cNvPr id="121" name="Google Shape;121;p14"/>
          <p:cNvSpPr txBox="1"/>
          <p:nvPr/>
        </p:nvSpPr>
        <p:spPr>
          <a:xfrm>
            <a:off x="385375" y="371573"/>
            <a:ext cx="5752500" cy="2216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1000"/>
              </a:spcAft>
              <a:buNone/>
            </a:pPr>
            <a:r>
              <a:rPr b="1" lang="en" sz="4000">
                <a:solidFill>
                  <a:schemeClr val="accent3"/>
                </a:solidFill>
                <a:latin typeface="Google Sans"/>
                <a:ea typeface="Google Sans"/>
                <a:cs typeface="Google Sans"/>
                <a:sym typeface="Google Sans"/>
              </a:rPr>
              <a:t>What effect might sharing them have</a:t>
            </a:r>
            <a:br>
              <a:rPr b="1" lang="en" sz="4000">
                <a:solidFill>
                  <a:schemeClr val="accent3"/>
                </a:solidFill>
                <a:latin typeface="Google Sans"/>
                <a:ea typeface="Google Sans"/>
                <a:cs typeface="Google Sans"/>
                <a:sym typeface="Google Sans"/>
              </a:rPr>
            </a:br>
            <a:r>
              <a:rPr b="1" lang="en" sz="4000">
                <a:solidFill>
                  <a:schemeClr val="accent3"/>
                </a:solidFill>
                <a:latin typeface="Google Sans"/>
                <a:ea typeface="Google Sans"/>
                <a:cs typeface="Google Sans"/>
                <a:sym typeface="Google Sans"/>
              </a:rPr>
              <a:t>on someone’s online reputation?</a:t>
            </a:r>
            <a:endParaRPr b="1" sz="4000">
              <a:solidFill>
                <a:schemeClr val="accent3"/>
              </a:solidFill>
              <a:latin typeface="Google Sans"/>
              <a:ea typeface="Google Sans"/>
              <a:cs typeface="Google Sans"/>
              <a:sym typeface="Google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5" name="Shape 125"/>
        <p:cNvGrpSpPr/>
        <p:nvPr/>
      </p:nvGrpSpPr>
      <p:grpSpPr>
        <a:xfrm>
          <a:off x="0" y="0"/>
          <a:ext cx="0" cy="0"/>
          <a:chOff x="0" y="0"/>
          <a:chExt cx="0" cy="0"/>
        </a:xfrm>
      </p:grpSpPr>
      <p:sp>
        <p:nvSpPr>
          <p:cNvPr id="126" name="Google Shape;126;p15"/>
          <p:cNvSpPr/>
          <p:nvPr/>
        </p:nvSpPr>
        <p:spPr>
          <a:xfrm>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6"/>
          </a:solidFill>
          <a:ln>
            <a:noFill/>
          </a:ln>
        </p:spPr>
      </p:sp>
      <p:sp>
        <p:nvSpPr>
          <p:cNvPr id="127" name="Google Shape;127;p15"/>
          <p:cNvSpPr txBox="1"/>
          <p:nvPr/>
        </p:nvSpPr>
        <p:spPr>
          <a:xfrm>
            <a:off x="385375" y="370650"/>
            <a:ext cx="5519100" cy="3530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dk2"/>
                </a:solidFill>
                <a:latin typeface="Google Sans"/>
                <a:ea typeface="Google Sans"/>
                <a:cs typeface="Google Sans"/>
                <a:sym typeface="Google Sans"/>
              </a:rPr>
              <a:t>Think about</a:t>
            </a:r>
            <a:r>
              <a:rPr b="1" lang="en" sz="4400">
                <a:solidFill>
                  <a:srgbClr val="666666"/>
                </a:solidFill>
                <a:latin typeface="Google Sans"/>
                <a:ea typeface="Google Sans"/>
                <a:cs typeface="Google Sans"/>
                <a:sym typeface="Google Sans"/>
              </a:rPr>
              <a:t> </a:t>
            </a:r>
            <a:r>
              <a:rPr b="1" lang="en" sz="4400">
                <a:solidFill>
                  <a:schemeClr val="accent6"/>
                </a:solidFill>
                <a:latin typeface="Google Sans"/>
                <a:ea typeface="Google Sans"/>
                <a:cs typeface="Google Sans"/>
                <a:sym typeface="Google Sans"/>
              </a:rPr>
              <a:t>Gurpreet</a:t>
            </a:r>
            <a:r>
              <a:rPr b="1" lang="en" sz="4400">
                <a:solidFill>
                  <a:schemeClr val="dk2"/>
                </a:solidFill>
                <a:latin typeface="Google Sans"/>
                <a:ea typeface="Google Sans"/>
                <a:cs typeface="Google Sans"/>
                <a:sym typeface="Google Sans"/>
              </a:rPr>
              <a:t>,</a:t>
            </a:r>
            <a:r>
              <a:rPr b="1" lang="en" sz="4400">
                <a:solidFill>
                  <a:srgbClr val="666666"/>
                </a:solidFill>
                <a:latin typeface="Google Sans"/>
                <a:ea typeface="Google Sans"/>
                <a:cs typeface="Google Sans"/>
                <a:sym typeface="Google Sans"/>
              </a:rPr>
              <a:t> </a:t>
            </a:r>
            <a:r>
              <a:rPr b="1" lang="en" sz="4400">
                <a:solidFill>
                  <a:schemeClr val="accent6"/>
                </a:solidFill>
                <a:latin typeface="Google Sans"/>
                <a:ea typeface="Google Sans"/>
                <a:cs typeface="Google Sans"/>
                <a:sym typeface="Google Sans"/>
              </a:rPr>
              <a:t>Mark</a:t>
            </a:r>
            <a:r>
              <a:rPr b="1" lang="en" sz="4400">
                <a:solidFill>
                  <a:schemeClr val="dk2"/>
                </a:solidFill>
                <a:latin typeface="Google Sans"/>
                <a:ea typeface="Google Sans"/>
                <a:cs typeface="Google Sans"/>
                <a:sym typeface="Google Sans"/>
              </a:rPr>
              <a:t>,</a:t>
            </a:r>
            <a:r>
              <a:rPr b="1" lang="en" sz="4400">
                <a:solidFill>
                  <a:srgbClr val="666666"/>
                </a:solidFill>
                <a:latin typeface="Google Sans"/>
                <a:ea typeface="Google Sans"/>
                <a:cs typeface="Google Sans"/>
                <a:sym typeface="Google Sans"/>
              </a:rPr>
              <a:t> </a:t>
            </a:r>
            <a:br>
              <a:rPr b="1" lang="en" sz="4400">
                <a:solidFill>
                  <a:srgbClr val="666666"/>
                </a:solidFill>
                <a:latin typeface="Google Sans"/>
                <a:ea typeface="Google Sans"/>
                <a:cs typeface="Google Sans"/>
                <a:sym typeface="Google Sans"/>
              </a:rPr>
            </a:br>
            <a:r>
              <a:rPr b="1" lang="en" sz="4400">
                <a:solidFill>
                  <a:schemeClr val="dk2"/>
                </a:solidFill>
                <a:latin typeface="Google Sans"/>
                <a:ea typeface="Google Sans"/>
                <a:cs typeface="Google Sans"/>
                <a:sym typeface="Google Sans"/>
              </a:rPr>
              <a:t>and</a:t>
            </a:r>
            <a:r>
              <a:rPr b="1" lang="en" sz="4400">
                <a:solidFill>
                  <a:srgbClr val="666666"/>
                </a:solidFill>
                <a:latin typeface="Google Sans"/>
                <a:ea typeface="Google Sans"/>
                <a:cs typeface="Google Sans"/>
                <a:sym typeface="Google Sans"/>
              </a:rPr>
              <a:t> </a:t>
            </a:r>
            <a:r>
              <a:rPr b="1" lang="en" sz="4400">
                <a:solidFill>
                  <a:schemeClr val="accent6"/>
                </a:solidFill>
                <a:latin typeface="Google Sans"/>
                <a:ea typeface="Google Sans"/>
                <a:cs typeface="Google Sans"/>
                <a:sym typeface="Google Sans"/>
              </a:rPr>
              <a:t>Leah</a:t>
            </a:r>
            <a:endParaRPr b="1" sz="4400">
              <a:solidFill>
                <a:schemeClr val="accent6"/>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4400">
              <a:solidFill>
                <a:srgbClr val="3C4043"/>
              </a:solidFill>
              <a:latin typeface="Google Sans"/>
              <a:ea typeface="Google Sans"/>
              <a:cs typeface="Google Sans"/>
              <a:sym typeface="Google Sans"/>
            </a:endParaRPr>
          </a:p>
          <a:p>
            <a:pPr indent="0" lvl="0" marL="0" rtl="0" algn="l">
              <a:lnSpc>
                <a:spcPct val="90000"/>
              </a:lnSpc>
              <a:spcBef>
                <a:spcPts val="0"/>
              </a:spcBef>
              <a:spcAft>
                <a:spcPts val="0"/>
              </a:spcAft>
              <a:buNone/>
            </a:pPr>
            <a:r>
              <a:t/>
            </a:r>
            <a:endParaRPr b="1" sz="4400">
              <a:solidFill>
                <a:srgbClr val="3C4043"/>
              </a:solidFill>
              <a:latin typeface="Google Sans"/>
              <a:ea typeface="Google Sans"/>
              <a:cs typeface="Google Sans"/>
              <a:sym typeface="Google Sans"/>
            </a:endParaRPr>
          </a:p>
        </p:txBody>
      </p:sp>
      <p:sp>
        <p:nvSpPr>
          <p:cNvPr id="128" name="Google Shape;128;p15"/>
          <p:cNvSpPr txBox="1"/>
          <p:nvPr/>
        </p:nvSpPr>
        <p:spPr>
          <a:xfrm>
            <a:off x="363449" y="2400150"/>
            <a:ext cx="42579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Write down at least two pieces of personal information that you have found out about them.</a:t>
            </a:r>
            <a:endParaRPr sz="2800">
              <a:solidFill>
                <a:schemeClr val="dk2"/>
              </a:solidFill>
              <a:latin typeface="Google Sans Medium"/>
              <a:ea typeface="Google Sans Medium"/>
              <a:cs typeface="Google Sans Medium"/>
              <a:sym typeface="Google Sans Medium"/>
            </a:endParaRPr>
          </a:p>
        </p:txBody>
      </p:sp>
      <p:grpSp>
        <p:nvGrpSpPr>
          <p:cNvPr id="129" name="Google Shape;129;p15"/>
          <p:cNvGrpSpPr/>
          <p:nvPr/>
        </p:nvGrpSpPr>
        <p:grpSpPr>
          <a:xfrm>
            <a:off x="5650775" y="713701"/>
            <a:ext cx="2851500" cy="3513000"/>
            <a:chOff x="5650775" y="713701"/>
            <a:chExt cx="2851500" cy="3513000"/>
          </a:xfrm>
        </p:grpSpPr>
        <p:sp>
          <p:nvSpPr>
            <p:cNvPr id="130" name="Google Shape;130;p15"/>
            <p:cNvSpPr/>
            <p:nvPr/>
          </p:nvSpPr>
          <p:spPr>
            <a:xfrm rot="-285520">
              <a:off x="5783719" y="815238"/>
              <a:ext cx="2585613" cy="3309927"/>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1" name="Google Shape;131;p15"/>
            <p:cNvPicPr preferRelativeResize="0"/>
            <p:nvPr/>
          </p:nvPicPr>
          <p:blipFill rotWithShape="1">
            <a:blip r:embed="rId3">
              <a:alphaModFix amt="61000"/>
            </a:blip>
            <a:srcRect b="0" l="426" r="426" t="0"/>
            <a:stretch/>
          </p:blipFill>
          <p:spPr>
            <a:xfrm rot="353203">
              <a:off x="6290972" y="1664941"/>
              <a:ext cx="1405457" cy="1813642"/>
            </a:xfrm>
            <a:prstGeom prst="rect">
              <a:avLst/>
            </a:prstGeom>
            <a:noFill/>
            <a:ln>
              <a:noFill/>
            </a:ln>
          </p:spPr>
        </p:pic>
        <p:pic>
          <p:nvPicPr>
            <p:cNvPr id="132" name="Google Shape;132;p15"/>
            <p:cNvPicPr preferRelativeResize="0"/>
            <p:nvPr/>
          </p:nvPicPr>
          <p:blipFill>
            <a:blip r:embed="rId4">
              <a:alphaModFix/>
            </a:blip>
            <a:stretch>
              <a:fillRect/>
            </a:stretch>
          </p:blipFill>
          <p:spPr>
            <a:xfrm>
              <a:off x="7674696" y="1773413"/>
              <a:ext cx="556225" cy="85180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fmla="" tm="0">
                                          <p:val>
                                            <p:strVal val="0"/>
                                          </p:val>
                                        </p:tav>
                                        <p:tav fmla="" tm="100000">
                                          <p:val>
                                            <p:strVal val="#ppt_w"/>
                                          </p:val>
                                        </p:tav>
                                      </p:tavLst>
                                    </p:anim>
                                    <p:anim calcmode="lin" valueType="num">
                                      <p:cBhvr additive="base">
                                        <p:cTn dur="10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