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Google Sans SemiBold"/>
      <p:regular r:id="rId25"/>
      <p:bold r:id="rId26"/>
      <p:italic r:id="rId27"/>
      <p:boldItalic r:id="rId28"/>
    </p:embeddedFont>
    <p:embeddedFont>
      <p:font typeface="Google Sans"/>
      <p:regular r:id="rId29"/>
      <p:bold r:id="rId30"/>
      <p:italic r:id="rId31"/>
      <p:boldItalic r:id="rId32"/>
    </p:embeddedFont>
    <p:embeddedFont>
      <p:font typeface="Google Sans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oogleSansSemiBold-bold.fntdata"/><Relationship Id="rId25" Type="http://schemas.openxmlformats.org/officeDocument/2006/relationships/font" Target="fonts/GoogleSansSemiBold-regular.fntdata"/><Relationship Id="rId28" Type="http://schemas.openxmlformats.org/officeDocument/2006/relationships/font" Target="fonts/GoogleSansSemiBold-boldItalic.fntdata"/><Relationship Id="rId27" Type="http://schemas.openxmlformats.org/officeDocument/2006/relationships/font" Target="fonts/GoogleSans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italic.fntdata"/><Relationship Id="rId30" Type="http://schemas.openxmlformats.org/officeDocument/2006/relationships/font" Target="fonts/GoogleSans-bold.fntdata"/><Relationship Id="rId11" Type="http://schemas.openxmlformats.org/officeDocument/2006/relationships/slide" Target="slides/slide6.xml"/><Relationship Id="rId33" Type="http://schemas.openxmlformats.org/officeDocument/2006/relationships/font" Target="fonts/GoogleSansMedium-regular.fntdata"/><Relationship Id="rId10" Type="http://schemas.openxmlformats.org/officeDocument/2006/relationships/slide" Target="slides/slide5.xml"/><Relationship Id="rId32" Type="http://schemas.openxmlformats.org/officeDocument/2006/relationships/font" Target="fonts/GoogleSans-boldItalic.fntdata"/><Relationship Id="rId13" Type="http://schemas.openxmlformats.org/officeDocument/2006/relationships/slide" Target="slides/slide8.xml"/><Relationship Id="rId35" Type="http://schemas.openxmlformats.org/officeDocument/2006/relationships/font" Target="fonts/GoogleSansMedium-italic.fntdata"/><Relationship Id="rId12" Type="http://schemas.openxmlformats.org/officeDocument/2006/relationships/slide" Target="slides/slide7.xml"/><Relationship Id="rId34" Type="http://schemas.openxmlformats.org/officeDocument/2006/relationships/font" Target="fonts/GoogleSansMedium-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GoogleSansMedium-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47dc932e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47dc932e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What can the person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share their responses with the rest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the teacher,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47dc932e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47dc932e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What can the person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share their responses with the rest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the teacher,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47dc932e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47dc932e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What can the person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share their responses with the rest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the teacher,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b93f81596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b93f81596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What can the person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share their responses with the rest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the teacher,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a9723a3b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a9723a3b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What can the person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share their responses with the rest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the teacher,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a9723a3b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3a9723a3b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What can the person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share their responses with the rest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the teacher,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47dc932e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47dc932e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5 - </a:t>
            </a:r>
            <a:r>
              <a:rPr b="1" lang="en" sz="1000">
                <a:solidFill>
                  <a:srgbClr val="666666"/>
                </a:solidFill>
                <a:latin typeface="Google Sans"/>
                <a:ea typeface="Google Sans"/>
                <a:cs typeface="Google Sans"/>
                <a:sym typeface="Google Sans"/>
              </a:rPr>
              <a:t>Interland: Tower of Treasure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An online game where pupils are asked to build an ‘untouchable’ password and secure made-up ‘private’ information on the game.</a:t>
            </a:r>
            <a:endParaRPr sz="1000">
              <a:solidFill>
                <a:schemeClr val="dk1"/>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Tower of Treasure in Interland, you can do this as a class or on separate devices.</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47dc932e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47dc932e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5 - </a:t>
            </a:r>
            <a:r>
              <a:rPr b="1" lang="en" sz="1000">
                <a:solidFill>
                  <a:srgbClr val="666666"/>
                </a:solidFill>
                <a:latin typeface="Google Sans"/>
                <a:ea typeface="Google Sans"/>
                <a:cs typeface="Google Sans"/>
                <a:sym typeface="Google Sans"/>
              </a:rPr>
              <a:t>Interland: Tower of Treasure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 are the elements of a super strong password?</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When is it important to create strong passwords in real life? What tips have you learned on how to do so?</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Whatʼs a Hacker? Describe this characterʼs behaviours and how they affect the game.</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Did Tower of Treasure change the way you plan to protect your information in the future? How?</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a9723a3b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a9723a3b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5 - </a:t>
            </a:r>
            <a:r>
              <a:rPr b="1" lang="en" sz="1000">
                <a:solidFill>
                  <a:srgbClr val="666666"/>
                </a:solidFill>
                <a:latin typeface="Google Sans"/>
                <a:ea typeface="Google Sans"/>
                <a:cs typeface="Google Sans"/>
                <a:sym typeface="Google Sans"/>
              </a:rPr>
              <a:t>Interland: Tower of Treasure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 are the elements of a super strong password?</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When is it important to create strong passwords in real life? What tips have you learned on how to do so?</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Whatʼs a Hacker? Describe this characterʼs behaviours and how they affect the game.</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Did Tower of Treasure change the way you plan to protect your information in the future? How?</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3b93f81596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3b93f81596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 (5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revisit the scales they filled in at the beginning of the lesson. Where would they rate their confidence levels now?</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make a poster with top tips on how to stay secure online that can be shared with their parents and siblings. This may include tips on how to create a strong password, what to do if they receive messages from people they don’t know and how to manage their privacy settings on an app of their choosing. These could also form part of a display in the classroom or elsewhere at school.</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47dc932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347dc932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Protecting my personal information online: how confident am I?</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draw a scale from 1-10. 1 representing ‘not at all confident’, all the way to 10, representing ‘very confident’.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them to mark on their scale how confident they feel in terms of their knowledge and understanding of protecting their own personal information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347dc932e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347dc932e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close their eyes and to put up their hand when you call out where they have rated themselves, 1-3, 4-7, 8-10. This will be revisited at the end of the lesson.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which privacy settings are available to use to keep safer online? Examples could include secure passwords, privacy settings on social media, two-step login process.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47dc932e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47dc932e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discuss in table groups why it is important to protect personal information and to write as many reasons as they can on separate sticky notes.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one or two pupils from each table to bring up their sticky note ideas and place them on a flipchart/display board.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Summarise and share what pupils have written on their sticky notes.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Possible answers: people may access your home address, phone number, see photos, messages and emails that you don’t want to be made public, etc.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which privacy settings are available to use to keep safer online? Examples could include secure passwords, privacy settings on social media, two-step login process.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47dc932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47dc932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2 - </a:t>
            </a:r>
            <a:r>
              <a:rPr b="1" lang="en" sz="1000">
                <a:solidFill>
                  <a:srgbClr val="666666"/>
                </a:solidFill>
                <a:latin typeface="Google Sans"/>
                <a:ea typeface="Google Sans"/>
                <a:cs typeface="Google Sans"/>
                <a:sym typeface="Google Sans"/>
              </a:rPr>
              <a:t>How to build a strong password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Remind pupils that one of the ways that can help to ensure personal information is safe online is to use a ‘strong’ password.</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them to define what they think are the features of a ‘strong’ password (mix of upper and lowercase letters, symbols, numbers for letters, etc.)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47dc932e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47dc932e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2 - </a:t>
            </a:r>
            <a:r>
              <a:rPr b="1" lang="en" sz="1000">
                <a:solidFill>
                  <a:srgbClr val="666666"/>
                </a:solidFill>
                <a:latin typeface="Google Sans"/>
                <a:ea typeface="Google Sans"/>
                <a:cs typeface="Google Sans"/>
                <a:sym typeface="Google Sans"/>
              </a:rPr>
              <a:t>How to build a strong password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pairs.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Each team has 60 seconds to come up with what they think is a ‘strong’ password.</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two teams at a time to write their ‘strong’ passwords on the board.</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the class to vote on which passwords they think are ‘strong’. Pupils could also come up with examples of weak passwords and what makes them weak.</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needing support could be given some examples of weak passwords and asked how they could improve them (e.g ‘password’ ‘school’ ‘their name’). Pupils needing to be challenged could create a ‘Dos and Don’ts’ checklist on how to write a strong password and give clues to what a weak password would be.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47dc932e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347dc932e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3 - </a:t>
            </a:r>
            <a:r>
              <a:rPr b="1" lang="en" sz="1000">
                <a:solidFill>
                  <a:srgbClr val="666666"/>
                </a:solidFill>
                <a:latin typeface="Google Sans"/>
                <a:ea typeface="Google Sans"/>
                <a:cs typeface="Google Sans"/>
                <a:sym typeface="Google Sans"/>
              </a:rPr>
              <a:t>Shh… Keep it to yourself!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Choose a school device to demonstrate where pupils can locate privacy settings.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can be undertaken on the teacher’s class computer and demonstrated via the class whiteboard, via pupils’ own school tablets or in the place in school where laptops are located for lessons in computing.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47dc932e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47dc932e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3 - </a:t>
            </a:r>
            <a:r>
              <a:rPr b="1" lang="en" sz="1000">
                <a:solidFill>
                  <a:srgbClr val="666666"/>
                </a:solidFill>
                <a:latin typeface="Google Sans"/>
                <a:ea typeface="Google Sans"/>
                <a:cs typeface="Google Sans"/>
                <a:sym typeface="Google Sans"/>
              </a:rPr>
              <a:t>Shh… Keep it to yourself!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if they have heard of the two-step verification process and explain how it works. (When you log into an account, it will be a two-step process, i.e. entering a password and another piece of memorable data about you.)</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Demonstrate going into ‘My Account’ or ‘Settings’ to explore privacy and security settings and show how privacy can be protected in this way.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b93f8159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b93f8159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3 - </a:t>
            </a:r>
            <a:r>
              <a:rPr b="1" lang="en" sz="1000">
                <a:solidFill>
                  <a:srgbClr val="666666"/>
                </a:solidFill>
                <a:latin typeface="Google Sans"/>
                <a:ea typeface="Google Sans"/>
                <a:cs typeface="Google Sans"/>
                <a:sym typeface="Google Sans"/>
              </a:rPr>
              <a:t>Shh… Keep it to yourself!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compose a short slogan which helps them to remember the key advice.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needing support should be given a one-to-one explanation of the demonstration and could create a ‘Shh... Keep it to yourself!’ cartoon giving key advice. This could be shared on the school website.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needing to be challenged could create a ‘Shh... Keep it to yourself!’ rule to be shared in assembly. This could take the form of a mnemonic/acrostic poem or rap.</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hyperlink" Target="https://beinternetawesome.withgoogle.com/en_uk/interland" TargetMode="External"/><Relationship Id="rId5" Type="http://schemas.openxmlformats.org/officeDocument/2006/relationships/image" Target="../media/image20.png"/><Relationship Id="rId6" Type="http://schemas.openxmlformats.org/officeDocument/2006/relationships/image" Target="../media/image8.png"/><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318932" y="1140900"/>
            <a:ext cx="67533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 sz="5550">
                <a:solidFill>
                  <a:schemeClr val="accent1"/>
                </a:solidFill>
                <a:latin typeface="Google Sans"/>
                <a:ea typeface="Google Sans"/>
                <a:cs typeface="Google Sans"/>
                <a:sym typeface="Google Sans"/>
              </a:rPr>
              <a:t>Sharing, Settings </a:t>
            </a:r>
            <a:br>
              <a:rPr b="1" lang="en" sz="5550">
                <a:solidFill>
                  <a:schemeClr val="accent1"/>
                </a:solidFill>
                <a:latin typeface="Google Sans"/>
                <a:ea typeface="Google Sans"/>
                <a:cs typeface="Google Sans"/>
                <a:sym typeface="Google Sans"/>
              </a:rPr>
            </a:br>
            <a:r>
              <a:rPr b="1" lang="en" sz="5550">
                <a:solidFill>
                  <a:schemeClr val="accent1"/>
                </a:solidFill>
                <a:latin typeface="Google Sans"/>
                <a:ea typeface="Google Sans"/>
                <a:cs typeface="Google Sans"/>
                <a:sym typeface="Google Sans"/>
              </a:rPr>
              <a:t>&amp; Passwords</a:t>
            </a:r>
            <a:endParaRPr b="1" sz="5550">
              <a:solidFill>
                <a:schemeClr val="accent1"/>
              </a:solidFill>
              <a:latin typeface="Google Sans"/>
              <a:ea typeface="Google Sans"/>
              <a:cs typeface="Google Sans"/>
              <a:sym typeface="Google Sans"/>
            </a:endParaRPr>
          </a:p>
        </p:txBody>
      </p:sp>
      <p:sp>
        <p:nvSpPr>
          <p:cNvPr id="50" name="Google Shape;50;p7"/>
          <p:cNvSpPr txBox="1"/>
          <p:nvPr/>
        </p:nvSpPr>
        <p:spPr>
          <a:xfrm>
            <a:off x="366167" y="3215125"/>
            <a:ext cx="5533200" cy="27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800">
                <a:solidFill>
                  <a:srgbClr val="5F6368"/>
                </a:solidFill>
                <a:latin typeface="Google Sans"/>
                <a:ea typeface="Google Sans"/>
                <a:cs typeface="Google Sans"/>
                <a:sym typeface="Google Sans"/>
              </a:rPr>
              <a:t>How to protect yourself and stay safe online</a:t>
            </a:r>
            <a:endParaRPr b="1" sz="1500">
              <a:solidFill>
                <a:srgbClr val="5F6368"/>
              </a:solidFill>
              <a:latin typeface="Google Sans"/>
              <a:ea typeface="Google Sans"/>
              <a:cs typeface="Google Sans"/>
              <a:sym typeface="Google Sans"/>
            </a:endParaRPr>
          </a:p>
        </p:txBody>
      </p:sp>
      <p:pic>
        <p:nvPicPr>
          <p:cNvPr id="51" name="Google Shape;51;p7"/>
          <p:cNvPicPr preferRelativeResize="0"/>
          <p:nvPr/>
        </p:nvPicPr>
        <p:blipFill rotWithShape="1">
          <a:blip r:embed="rId3">
            <a:alphaModFix/>
          </a:blip>
          <a:srcRect b="3555" l="0" r="0" t="8447"/>
          <a:stretch/>
        </p:blipFill>
        <p:spPr>
          <a:xfrm>
            <a:off x="4909175" y="1238550"/>
            <a:ext cx="4234826" cy="3726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8" name="Shape 138"/>
        <p:cNvGrpSpPr/>
        <p:nvPr/>
      </p:nvGrpSpPr>
      <p:grpSpPr>
        <a:xfrm>
          <a:off x="0" y="0"/>
          <a:ext cx="0" cy="0"/>
          <a:chOff x="0" y="0"/>
          <a:chExt cx="0" cy="0"/>
        </a:xfrm>
      </p:grpSpPr>
      <p:sp>
        <p:nvSpPr>
          <p:cNvPr id="139" name="Google Shape;139;p16"/>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40" name="Google Shape;140;p16"/>
          <p:cNvSpPr/>
          <p:nvPr/>
        </p:nvSpPr>
        <p:spPr>
          <a:xfrm>
            <a:off x="4705225" y="11010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41" name="Google Shape;141;p16"/>
          <p:cNvSpPr txBox="1"/>
          <p:nvPr/>
        </p:nvSpPr>
        <p:spPr>
          <a:xfrm>
            <a:off x="385375" y="370650"/>
            <a:ext cx="26646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1</a:t>
            </a:r>
            <a:endParaRPr b="1" sz="4400">
              <a:solidFill>
                <a:srgbClr val="3C4043"/>
              </a:solidFill>
              <a:latin typeface="Google Sans"/>
              <a:ea typeface="Google Sans"/>
              <a:cs typeface="Google Sans"/>
              <a:sym typeface="Google Sans"/>
            </a:endParaRPr>
          </a:p>
        </p:txBody>
      </p:sp>
      <p:sp>
        <p:nvSpPr>
          <p:cNvPr id="142" name="Google Shape;142;p16"/>
          <p:cNvSpPr txBox="1"/>
          <p:nvPr/>
        </p:nvSpPr>
        <p:spPr>
          <a:xfrm>
            <a:off x="385375" y="1069848"/>
            <a:ext cx="3462000" cy="95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300">
                <a:solidFill>
                  <a:srgbClr val="3C4043"/>
                </a:solidFill>
                <a:latin typeface="Google Sans Medium"/>
                <a:ea typeface="Google Sans Medium"/>
                <a:cs typeface="Google Sans Medium"/>
                <a:sym typeface="Google Sans Medium"/>
              </a:rPr>
              <a:t>Someone at your </a:t>
            </a:r>
            <a:r>
              <a:rPr lang="en" sz="2300">
                <a:solidFill>
                  <a:srgbClr val="3C4043"/>
                </a:solidFill>
                <a:latin typeface="Google Sans Medium"/>
                <a:ea typeface="Google Sans Medium"/>
                <a:cs typeface="Google Sans Medium"/>
                <a:sym typeface="Google Sans Medium"/>
              </a:rPr>
              <a:t>school</a:t>
            </a:r>
            <a:r>
              <a:rPr lang="en" sz="2300">
                <a:solidFill>
                  <a:srgbClr val="3C4043"/>
                </a:solidFill>
                <a:latin typeface="Google Sans Medium"/>
                <a:ea typeface="Google Sans Medium"/>
                <a:cs typeface="Google Sans Medium"/>
                <a:sym typeface="Google Sans Medium"/>
              </a:rPr>
              <a:t> has a bad haircut and </a:t>
            </a:r>
            <a:r>
              <a:rPr lang="en" sz="2300">
                <a:solidFill>
                  <a:schemeClr val="accent4"/>
                </a:solidFill>
                <a:latin typeface="Google Sans Medium"/>
                <a:ea typeface="Google Sans Medium"/>
                <a:cs typeface="Google Sans Medium"/>
                <a:sym typeface="Google Sans Medium"/>
              </a:rPr>
              <a:t>isn’t happy</a:t>
            </a:r>
            <a:r>
              <a:rPr lang="en" sz="2300">
                <a:solidFill>
                  <a:srgbClr val="3C4043"/>
                </a:solidFill>
                <a:latin typeface="Google Sans Medium"/>
                <a:ea typeface="Google Sans Medium"/>
                <a:cs typeface="Google Sans Medium"/>
                <a:sym typeface="Google Sans Medium"/>
              </a:rPr>
              <a:t> with it.</a:t>
            </a:r>
            <a:endParaRPr b="1" sz="2300">
              <a:solidFill>
                <a:srgbClr val="3C4043"/>
              </a:solidFill>
              <a:latin typeface="Google Sans"/>
              <a:ea typeface="Google Sans"/>
              <a:cs typeface="Google Sans"/>
              <a:sym typeface="Google Sans"/>
            </a:endParaRPr>
          </a:p>
        </p:txBody>
      </p:sp>
      <p:sp>
        <p:nvSpPr>
          <p:cNvPr id="143" name="Google Shape;143;p16"/>
          <p:cNvSpPr/>
          <p:nvPr/>
        </p:nvSpPr>
        <p:spPr>
          <a:xfrm>
            <a:off x="4705225" y="19136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44" name="Google Shape;144;p16"/>
          <p:cNvSpPr/>
          <p:nvPr/>
        </p:nvSpPr>
        <p:spPr>
          <a:xfrm>
            <a:off x="4705225" y="27261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45" name="Google Shape;145;p16"/>
          <p:cNvSpPr/>
          <p:nvPr/>
        </p:nvSpPr>
        <p:spPr>
          <a:xfrm>
            <a:off x="4705225" y="35387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46" name="Google Shape;146;p16"/>
          <p:cNvSpPr txBox="1"/>
          <p:nvPr/>
        </p:nvSpPr>
        <p:spPr>
          <a:xfrm>
            <a:off x="385375" y="2172648"/>
            <a:ext cx="3462000" cy="1109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0"/>
              </a:spcAft>
              <a:buNone/>
            </a:pPr>
            <a:r>
              <a:rPr lang="en" sz="2300">
                <a:solidFill>
                  <a:srgbClr val="3C4043"/>
                </a:solidFill>
                <a:latin typeface="Google Sans Medium"/>
                <a:ea typeface="Google Sans Medium"/>
                <a:cs typeface="Google Sans Medium"/>
                <a:sym typeface="Google Sans Medium"/>
              </a:rPr>
              <a:t>Someone takes a </a:t>
            </a:r>
            <a:r>
              <a:rPr lang="en" sz="2300">
                <a:solidFill>
                  <a:schemeClr val="accent4"/>
                </a:solidFill>
                <a:latin typeface="Google Sans Medium"/>
                <a:ea typeface="Google Sans Medium"/>
                <a:cs typeface="Google Sans Medium"/>
                <a:sym typeface="Google Sans Medium"/>
              </a:rPr>
              <a:t>photo</a:t>
            </a:r>
            <a:r>
              <a:rPr lang="en" sz="2300">
                <a:solidFill>
                  <a:srgbClr val="FBBC05"/>
                </a:solidFill>
                <a:latin typeface="Google Sans Medium"/>
                <a:ea typeface="Google Sans Medium"/>
                <a:cs typeface="Google Sans Medium"/>
                <a:sym typeface="Google Sans Medium"/>
              </a:rPr>
              <a:t> </a:t>
            </a:r>
            <a:br>
              <a:rPr lang="en" sz="2300">
                <a:solidFill>
                  <a:srgbClr val="3C4043"/>
                </a:solidFill>
                <a:latin typeface="Google Sans Medium"/>
                <a:ea typeface="Google Sans Medium"/>
                <a:cs typeface="Google Sans Medium"/>
                <a:sym typeface="Google Sans Medium"/>
              </a:rPr>
            </a:br>
            <a:r>
              <a:rPr lang="en" sz="2300">
                <a:solidFill>
                  <a:srgbClr val="3C4043"/>
                </a:solidFill>
                <a:latin typeface="Google Sans Medium"/>
                <a:ea typeface="Google Sans Medium"/>
                <a:cs typeface="Google Sans Medium"/>
                <a:sym typeface="Google Sans Medium"/>
              </a:rPr>
              <a:t>and </a:t>
            </a:r>
            <a:r>
              <a:rPr lang="en" sz="2300">
                <a:solidFill>
                  <a:schemeClr val="accent4"/>
                </a:solidFill>
                <a:latin typeface="Google Sans Medium"/>
                <a:ea typeface="Google Sans Medium"/>
                <a:cs typeface="Google Sans Medium"/>
                <a:sym typeface="Google Sans Medium"/>
              </a:rPr>
              <a:t>shares it online.	</a:t>
            </a:r>
            <a:endParaRPr sz="2300">
              <a:solidFill>
                <a:schemeClr val="accent4"/>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b="1" sz="23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sp>
        <p:nvSpPr>
          <p:cNvPr id="151" name="Google Shape;151;p17"/>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52" name="Google Shape;152;p17"/>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2</a:t>
            </a:r>
            <a:endParaRPr b="1" sz="4400">
              <a:solidFill>
                <a:srgbClr val="3C4043"/>
              </a:solidFill>
              <a:latin typeface="Google Sans"/>
              <a:ea typeface="Google Sans"/>
              <a:cs typeface="Google Sans"/>
              <a:sym typeface="Google Sans"/>
            </a:endParaRPr>
          </a:p>
        </p:txBody>
      </p:sp>
      <p:sp>
        <p:nvSpPr>
          <p:cNvPr id="153" name="Google Shape;153;p17"/>
          <p:cNvSpPr txBox="1"/>
          <p:nvPr/>
        </p:nvSpPr>
        <p:spPr>
          <a:xfrm>
            <a:off x="385375" y="1066800"/>
            <a:ext cx="4186500" cy="63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000"/>
              </a:spcBef>
              <a:spcAft>
                <a:spcPts val="1000"/>
              </a:spcAft>
              <a:buNone/>
            </a:pPr>
            <a:r>
              <a:rPr lang="en" sz="2300">
                <a:solidFill>
                  <a:srgbClr val="3C4043"/>
                </a:solidFill>
                <a:latin typeface="Google Sans Medium"/>
                <a:ea typeface="Google Sans Medium"/>
                <a:cs typeface="Google Sans Medium"/>
                <a:sym typeface="Google Sans Medium"/>
              </a:rPr>
              <a:t>Someone </a:t>
            </a:r>
            <a:r>
              <a:rPr lang="en" sz="2300">
                <a:solidFill>
                  <a:schemeClr val="accent4"/>
                </a:solidFill>
                <a:latin typeface="Google Sans Medium"/>
                <a:ea typeface="Google Sans Medium"/>
                <a:cs typeface="Google Sans Medium"/>
                <a:sym typeface="Google Sans Medium"/>
              </a:rPr>
              <a:t>writes </a:t>
            </a:r>
            <a:br>
              <a:rPr lang="en" sz="2300">
                <a:solidFill>
                  <a:schemeClr val="accent4"/>
                </a:solidFill>
                <a:latin typeface="Google Sans Medium"/>
                <a:ea typeface="Google Sans Medium"/>
                <a:cs typeface="Google Sans Medium"/>
                <a:sym typeface="Google Sans Medium"/>
              </a:rPr>
            </a:br>
            <a:r>
              <a:rPr lang="en" sz="2300">
                <a:solidFill>
                  <a:schemeClr val="accent4"/>
                </a:solidFill>
                <a:latin typeface="Google Sans Medium"/>
                <a:ea typeface="Google Sans Medium"/>
                <a:cs typeface="Google Sans Medium"/>
                <a:sym typeface="Google Sans Medium"/>
              </a:rPr>
              <a:t>in their diary.</a:t>
            </a:r>
            <a:r>
              <a:rPr lang="en" sz="2300">
                <a:solidFill>
                  <a:srgbClr val="3C4043"/>
                </a:solidFill>
                <a:latin typeface="Google Sans Medium"/>
                <a:ea typeface="Google Sans Medium"/>
                <a:cs typeface="Google Sans Medium"/>
                <a:sym typeface="Google Sans Medium"/>
              </a:rPr>
              <a:t> </a:t>
            </a:r>
            <a:endParaRPr sz="2300">
              <a:solidFill>
                <a:srgbClr val="3C4043"/>
              </a:solidFill>
              <a:latin typeface="Google Sans Medium"/>
              <a:ea typeface="Google Sans Medium"/>
              <a:cs typeface="Google Sans Medium"/>
              <a:sym typeface="Google Sans Medium"/>
            </a:endParaRPr>
          </a:p>
        </p:txBody>
      </p:sp>
      <p:sp>
        <p:nvSpPr>
          <p:cNvPr id="154" name="Google Shape;154;p17"/>
          <p:cNvSpPr/>
          <p:nvPr/>
        </p:nvSpPr>
        <p:spPr>
          <a:xfrm>
            <a:off x="4705225" y="11010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55" name="Google Shape;155;p17"/>
          <p:cNvSpPr/>
          <p:nvPr/>
        </p:nvSpPr>
        <p:spPr>
          <a:xfrm>
            <a:off x="4705225" y="19136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56" name="Google Shape;156;p17"/>
          <p:cNvSpPr/>
          <p:nvPr/>
        </p:nvSpPr>
        <p:spPr>
          <a:xfrm>
            <a:off x="4705225" y="27261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57" name="Google Shape;157;p17"/>
          <p:cNvSpPr/>
          <p:nvPr/>
        </p:nvSpPr>
        <p:spPr>
          <a:xfrm>
            <a:off x="4705225" y="35387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58" name="Google Shape;158;p17"/>
          <p:cNvSpPr txBox="1"/>
          <p:nvPr/>
        </p:nvSpPr>
        <p:spPr>
          <a:xfrm>
            <a:off x="385375" y="1828800"/>
            <a:ext cx="4186500" cy="95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000"/>
              </a:spcBef>
              <a:spcAft>
                <a:spcPts val="1000"/>
              </a:spcAft>
              <a:buNone/>
            </a:pPr>
            <a:r>
              <a:rPr lang="en" sz="2300">
                <a:solidFill>
                  <a:srgbClr val="3C4043"/>
                </a:solidFill>
                <a:latin typeface="Google Sans Medium"/>
                <a:ea typeface="Google Sans Medium"/>
                <a:cs typeface="Google Sans Medium"/>
                <a:sym typeface="Google Sans Medium"/>
              </a:rPr>
              <a:t>Their friend copies </a:t>
            </a:r>
            <a:br>
              <a:rPr lang="en" sz="2300">
                <a:solidFill>
                  <a:srgbClr val="3C4043"/>
                </a:solidFill>
                <a:latin typeface="Google Sans Medium"/>
                <a:ea typeface="Google Sans Medium"/>
                <a:cs typeface="Google Sans Medium"/>
                <a:sym typeface="Google Sans Medium"/>
              </a:rPr>
            </a:br>
            <a:r>
              <a:rPr lang="en" sz="2300">
                <a:solidFill>
                  <a:srgbClr val="3C4043"/>
                </a:solidFill>
                <a:latin typeface="Google Sans Medium"/>
                <a:ea typeface="Google Sans Medium"/>
                <a:cs typeface="Google Sans Medium"/>
                <a:sym typeface="Google Sans Medium"/>
              </a:rPr>
              <a:t>what they wrote </a:t>
            </a:r>
            <a:br>
              <a:rPr lang="en" sz="2300">
                <a:solidFill>
                  <a:srgbClr val="3C4043"/>
                </a:solidFill>
                <a:latin typeface="Google Sans Medium"/>
                <a:ea typeface="Google Sans Medium"/>
                <a:cs typeface="Google Sans Medium"/>
                <a:sym typeface="Google Sans Medium"/>
              </a:rPr>
            </a:br>
            <a:r>
              <a:rPr lang="en" sz="2300">
                <a:solidFill>
                  <a:srgbClr val="3C4043"/>
                </a:solidFill>
                <a:latin typeface="Google Sans Medium"/>
                <a:ea typeface="Google Sans Medium"/>
                <a:cs typeface="Google Sans Medium"/>
                <a:sym typeface="Google Sans Medium"/>
              </a:rPr>
              <a:t>and </a:t>
            </a:r>
            <a:r>
              <a:rPr lang="en" sz="2300">
                <a:solidFill>
                  <a:schemeClr val="accent4"/>
                </a:solidFill>
                <a:latin typeface="Google Sans Medium"/>
                <a:ea typeface="Google Sans Medium"/>
                <a:cs typeface="Google Sans Medium"/>
                <a:sym typeface="Google Sans Medium"/>
              </a:rPr>
              <a:t>posts it online.</a:t>
            </a:r>
            <a:endParaRPr sz="2300">
              <a:solidFill>
                <a:schemeClr val="accent4"/>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2" name="Shape 162"/>
        <p:cNvGrpSpPr/>
        <p:nvPr/>
      </p:nvGrpSpPr>
      <p:grpSpPr>
        <a:xfrm>
          <a:off x="0" y="0"/>
          <a:ext cx="0" cy="0"/>
          <a:chOff x="0" y="0"/>
          <a:chExt cx="0" cy="0"/>
        </a:xfrm>
      </p:grpSpPr>
      <p:sp>
        <p:nvSpPr>
          <p:cNvPr id="163" name="Google Shape;163;p18"/>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64" name="Google Shape;164;p18"/>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3</a:t>
            </a:r>
            <a:endParaRPr b="1" sz="4400">
              <a:solidFill>
                <a:srgbClr val="3C4043"/>
              </a:solidFill>
              <a:latin typeface="Google Sans"/>
              <a:ea typeface="Google Sans"/>
              <a:cs typeface="Google Sans"/>
              <a:sym typeface="Google Sans"/>
            </a:endParaRPr>
          </a:p>
        </p:txBody>
      </p:sp>
      <p:sp>
        <p:nvSpPr>
          <p:cNvPr id="165" name="Google Shape;165;p18"/>
          <p:cNvSpPr txBox="1"/>
          <p:nvPr/>
        </p:nvSpPr>
        <p:spPr>
          <a:xfrm>
            <a:off x="385375" y="1066800"/>
            <a:ext cx="4186500" cy="1274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300">
                <a:solidFill>
                  <a:schemeClr val="dk2"/>
                </a:solidFill>
                <a:latin typeface="Google Sans Medium"/>
                <a:ea typeface="Google Sans Medium"/>
                <a:cs typeface="Google Sans Medium"/>
                <a:sym typeface="Google Sans Medium"/>
              </a:rPr>
              <a:t>Someone posts </a:t>
            </a:r>
            <a:br>
              <a:rPr lang="en" sz="2300">
                <a:solidFill>
                  <a:schemeClr val="dk2"/>
                </a:solidFill>
                <a:latin typeface="Google Sans Medium"/>
                <a:ea typeface="Google Sans Medium"/>
                <a:cs typeface="Google Sans Medium"/>
                <a:sym typeface="Google Sans Medium"/>
              </a:rPr>
            </a:br>
            <a:r>
              <a:rPr lang="en" sz="2300">
                <a:solidFill>
                  <a:schemeClr val="accent4"/>
                </a:solidFill>
                <a:latin typeface="Google Sans Medium"/>
                <a:ea typeface="Google Sans Medium"/>
                <a:cs typeface="Google Sans Medium"/>
                <a:sym typeface="Google Sans Medium"/>
              </a:rPr>
              <a:t>‘Have a great holiday!’</a:t>
            </a:r>
            <a:r>
              <a:rPr lang="en" sz="2300">
                <a:solidFill>
                  <a:schemeClr val="dk2"/>
                </a:solidFill>
                <a:latin typeface="Google Sans Medium"/>
                <a:ea typeface="Google Sans Medium"/>
                <a:cs typeface="Google Sans Medium"/>
                <a:sym typeface="Google Sans Medium"/>
              </a:rPr>
              <a:t> </a:t>
            </a:r>
            <a:br>
              <a:rPr lang="en" sz="2300">
                <a:solidFill>
                  <a:schemeClr val="dk2"/>
                </a:solidFill>
                <a:latin typeface="Google Sans Medium"/>
                <a:ea typeface="Google Sans Medium"/>
                <a:cs typeface="Google Sans Medium"/>
                <a:sym typeface="Google Sans Medium"/>
              </a:rPr>
            </a:br>
            <a:r>
              <a:rPr lang="en" sz="2300">
                <a:solidFill>
                  <a:schemeClr val="dk2"/>
                </a:solidFill>
                <a:latin typeface="Google Sans Medium"/>
                <a:ea typeface="Google Sans Medium"/>
                <a:cs typeface="Google Sans Medium"/>
                <a:sym typeface="Google Sans Medium"/>
              </a:rPr>
              <a:t>on a friend’s social </a:t>
            </a:r>
            <a:br>
              <a:rPr lang="en" sz="2300">
                <a:solidFill>
                  <a:schemeClr val="dk2"/>
                </a:solidFill>
                <a:latin typeface="Google Sans Medium"/>
                <a:ea typeface="Google Sans Medium"/>
                <a:cs typeface="Google Sans Medium"/>
                <a:sym typeface="Google Sans Medium"/>
              </a:rPr>
            </a:br>
            <a:r>
              <a:rPr lang="en" sz="2300">
                <a:solidFill>
                  <a:schemeClr val="dk2"/>
                </a:solidFill>
                <a:latin typeface="Google Sans Medium"/>
                <a:ea typeface="Google Sans Medium"/>
                <a:cs typeface="Google Sans Medium"/>
                <a:sym typeface="Google Sans Medium"/>
              </a:rPr>
              <a:t>media page.</a:t>
            </a:r>
            <a:endParaRPr sz="2300">
              <a:solidFill>
                <a:srgbClr val="3C4043"/>
              </a:solidFill>
              <a:latin typeface="Google Sans Medium"/>
              <a:ea typeface="Google Sans Medium"/>
              <a:cs typeface="Google Sans Medium"/>
              <a:sym typeface="Google Sans Medium"/>
            </a:endParaRPr>
          </a:p>
        </p:txBody>
      </p:sp>
      <p:sp>
        <p:nvSpPr>
          <p:cNvPr id="166" name="Google Shape;166;p18"/>
          <p:cNvSpPr/>
          <p:nvPr/>
        </p:nvSpPr>
        <p:spPr>
          <a:xfrm>
            <a:off x="4705225" y="11010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67" name="Google Shape;167;p18"/>
          <p:cNvSpPr/>
          <p:nvPr/>
        </p:nvSpPr>
        <p:spPr>
          <a:xfrm>
            <a:off x="4705225" y="19136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68" name="Google Shape;168;p18"/>
          <p:cNvSpPr/>
          <p:nvPr/>
        </p:nvSpPr>
        <p:spPr>
          <a:xfrm>
            <a:off x="4705225" y="27261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69" name="Google Shape;169;p18"/>
          <p:cNvSpPr/>
          <p:nvPr/>
        </p:nvSpPr>
        <p:spPr>
          <a:xfrm>
            <a:off x="4705225" y="35387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19"/>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75" name="Google Shape;175;p1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4</a:t>
            </a:r>
            <a:endParaRPr b="1" sz="4400">
              <a:solidFill>
                <a:srgbClr val="3C4043"/>
              </a:solidFill>
              <a:latin typeface="Google Sans"/>
              <a:ea typeface="Google Sans"/>
              <a:cs typeface="Google Sans"/>
              <a:sym typeface="Google Sans"/>
            </a:endParaRPr>
          </a:p>
        </p:txBody>
      </p:sp>
      <p:sp>
        <p:nvSpPr>
          <p:cNvPr id="176" name="Google Shape;176;p19"/>
          <p:cNvSpPr txBox="1"/>
          <p:nvPr/>
        </p:nvSpPr>
        <p:spPr>
          <a:xfrm>
            <a:off x="385375" y="1066800"/>
            <a:ext cx="3778500" cy="1593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300">
                <a:solidFill>
                  <a:schemeClr val="dk2"/>
                </a:solidFill>
                <a:latin typeface="Google Sans Medium"/>
                <a:ea typeface="Google Sans Medium"/>
                <a:cs typeface="Google Sans Medium"/>
                <a:sym typeface="Google Sans Medium"/>
              </a:rPr>
              <a:t>Ronnie </a:t>
            </a:r>
            <a:r>
              <a:rPr lang="en" sz="2300">
                <a:solidFill>
                  <a:schemeClr val="accent4"/>
                </a:solidFill>
                <a:latin typeface="Google Sans Medium"/>
                <a:ea typeface="Google Sans Medium"/>
                <a:cs typeface="Google Sans Medium"/>
                <a:sym typeface="Google Sans Medium"/>
              </a:rPr>
              <a:t>updates the password</a:t>
            </a:r>
            <a:r>
              <a:rPr lang="en" sz="2300">
                <a:solidFill>
                  <a:schemeClr val="dk2"/>
                </a:solidFill>
                <a:latin typeface="Google Sans Medium"/>
                <a:ea typeface="Google Sans Medium"/>
                <a:cs typeface="Google Sans Medium"/>
                <a:sym typeface="Google Sans Medium"/>
              </a:rPr>
              <a:t> he uses to </a:t>
            </a:r>
            <a:br>
              <a:rPr lang="en" sz="2300">
                <a:solidFill>
                  <a:schemeClr val="dk2"/>
                </a:solidFill>
                <a:latin typeface="Google Sans Medium"/>
                <a:ea typeface="Google Sans Medium"/>
                <a:cs typeface="Google Sans Medium"/>
                <a:sym typeface="Google Sans Medium"/>
              </a:rPr>
            </a:br>
            <a:r>
              <a:rPr lang="en" sz="2300">
                <a:solidFill>
                  <a:schemeClr val="dk2"/>
                </a:solidFill>
                <a:latin typeface="Google Sans Medium"/>
                <a:ea typeface="Google Sans Medium"/>
                <a:cs typeface="Google Sans Medium"/>
                <a:sym typeface="Google Sans Medium"/>
              </a:rPr>
              <a:t>play his favourite game, because somebody told him it’s a good idea.</a:t>
            </a:r>
            <a:endParaRPr sz="2300">
              <a:solidFill>
                <a:schemeClr val="dk2"/>
              </a:solidFill>
              <a:latin typeface="Google Sans Medium"/>
              <a:ea typeface="Google Sans Medium"/>
              <a:cs typeface="Google Sans Medium"/>
              <a:sym typeface="Google Sans Medium"/>
            </a:endParaRPr>
          </a:p>
        </p:txBody>
      </p:sp>
      <p:sp>
        <p:nvSpPr>
          <p:cNvPr id="177" name="Google Shape;177;p19"/>
          <p:cNvSpPr/>
          <p:nvPr/>
        </p:nvSpPr>
        <p:spPr>
          <a:xfrm>
            <a:off x="4705225" y="11010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78" name="Google Shape;178;p19"/>
          <p:cNvSpPr/>
          <p:nvPr/>
        </p:nvSpPr>
        <p:spPr>
          <a:xfrm>
            <a:off x="4705225" y="19136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79" name="Google Shape;179;p19"/>
          <p:cNvSpPr/>
          <p:nvPr/>
        </p:nvSpPr>
        <p:spPr>
          <a:xfrm>
            <a:off x="4705225" y="27261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80" name="Google Shape;180;p19"/>
          <p:cNvSpPr/>
          <p:nvPr/>
        </p:nvSpPr>
        <p:spPr>
          <a:xfrm>
            <a:off x="4705225" y="35387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81" name="Google Shape;181;p19"/>
          <p:cNvSpPr txBox="1"/>
          <p:nvPr/>
        </p:nvSpPr>
        <p:spPr>
          <a:xfrm>
            <a:off x="385375" y="2793858"/>
            <a:ext cx="3778500" cy="1593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300">
                <a:solidFill>
                  <a:schemeClr val="dk2"/>
                </a:solidFill>
                <a:latin typeface="Google Sans Medium"/>
                <a:ea typeface="Google Sans Medium"/>
                <a:cs typeface="Google Sans Medium"/>
                <a:sym typeface="Google Sans Medium"/>
              </a:rPr>
              <a:t>His friend Farah normally plays the game using his account, so Ronnie </a:t>
            </a:r>
            <a:r>
              <a:rPr lang="en" sz="2300">
                <a:solidFill>
                  <a:schemeClr val="accent4"/>
                </a:solidFill>
                <a:latin typeface="Google Sans Medium"/>
                <a:ea typeface="Google Sans Medium"/>
                <a:cs typeface="Google Sans Medium"/>
                <a:sym typeface="Google Sans Medium"/>
              </a:rPr>
              <a:t>gives her his new password </a:t>
            </a:r>
            <a:r>
              <a:rPr lang="en" sz="2300">
                <a:solidFill>
                  <a:schemeClr val="dk2"/>
                </a:solidFill>
                <a:latin typeface="Google Sans Medium"/>
                <a:ea typeface="Google Sans Medium"/>
                <a:cs typeface="Google Sans Medium"/>
                <a:sym typeface="Google Sans Medium"/>
              </a:rPr>
              <a:t>so she can continue playing.</a:t>
            </a:r>
            <a:endParaRPr sz="23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5" name="Shape 185"/>
        <p:cNvGrpSpPr/>
        <p:nvPr/>
      </p:nvGrpSpPr>
      <p:grpSpPr>
        <a:xfrm>
          <a:off x="0" y="0"/>
          <a:ext cx="0" cy="0"/>
          <a:chOff x="0" y="0"/>
          <a:chExt cx="0" cy="0"/>
        </a:xfrm>
      </p:grpSpPr>
      <p:sp>
        <p:nvSpPr>
          <p:cNvPr id="186" name="Google Shape;186;p20"/>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87" name="Google Shape;187;p20"/>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5</a:t>
            </a:r>
            <a:endParaRPr b="1" sz="4400">
              <a:solidFill>
                <a:srgbClr val="3C4043"/>
              </a:solidFill>
              <a:latin typeface="Google Sans"/>
              <a:ea typeface="Google Sans"/>
              <a:cs typeface="Google Sans"/>
              <a:sym typeface="Google Sans"/>
            </a:endParaRPr>
          </a:p>
        </p:txBody>
      </p:sp>
      <p:sp>
        <p:nvSpPr>
          <p:cNvPr id="188" name="Google Shape;188;p20"/>
          <p:cNvSpPr txBox="1"/>
          <p:nvPr/>
        </p:nvSpPr>
        <p:spPr>
          <a:xfrm>
            <a:off x="385375" y="1066800"/>
            <a:ext cx="3462000" cy="95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300">
                <a:solidFill>
                  <a:schemeClr val="dk2"/>
                </a:solidFill>
                <a:latin typeface="Google Sans Medium"/>
                <a:ea typeface="Google Sans Medium"/>
                <a:cs typeface="Google Sans Medium"/>
                <a:sym typeface="Google Sans Medium"/>
              </a:rPr>
              <a:t>Some friends are </a:t>
            </a:r>
            <a:br>
              <a:rPr lang="en" sz="2300">
                <a:solidFill>
                  <a:schemeClr val="dk2"/>
                </a:solidFill>
                <a:latin typeface="Google Sans Medium"/>
                <a:ea typeface="Google Sans Medium"/>
                <a:cs typeface="Google Sans Medium"/>
                <a:sym typeface="Google Sans Medium"/>
              </a:rPr>
            </a:br>
            <a:r>
              <a:rPr lang="en" sz="2300">
                <a:solidFill>
                  <a:schemeClr val="dk2"/>
                </a:solidFill>
                <a:latin typeface="Google Sans Medium"/>
                <a:ea typeface="Google Sans Medium"/>
                <a:cs typeface="Google Sans Medium"/>
                <a:sym typeface="Google Sans Medium"/>
              </a:rPr>
              <a:t>playing video games together online.</a:t>
            </a:r>
            <a:endParaRPr sz="2300">
              <a:solidFill>
                <a:schemeClr val="dk2"/>
              </a:solidFill>
              <a:latin typeface="Google Sans Medium"/>
              <a:ea typeface="Google Sans Medium"/>
              <a:cs typeface="Google Sans Medium"/>
              <a:sym typeface="Google Sans Medium"/>
            </a:endParaRPr>
          </a:p>
        </p:txBody>
      </p:sp>
      <p:sp>
        <p:nvSpPr>
          <p:cNvPr id="189" name="Google Shape;189;p20"/>
          <p:cNvSpPr/>
          <p:nvPr/>
        </p:nvSpPr>
        <p:spPr>
          <a:xfrm>
            <a:off x="4705225" y="11010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90" name="Google Shape;190;p20"/>
          <p:cNvSpPr/>
          <p:nvPr/>
        </p:nvSpPr>
        <p:spPr>
          <a:xfrm>
            <a:off x="4705225" y="19136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91" name="Google Shape;191;p20"/>
          <p:cNvSpPr/>
          <p:nvPr/>
        </p:nvSpPr>
        <p:spPr>
          <a:xfrm>
            <a:off x="4705225" y="27261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92" name="Google Shape;192;p20"/>
          <p:cNvSpPr/>
          <p:nvPr/>
        </p:nvSpPr>
        <p:spPr>
          <a:xfrm>
            <a:off x="4705225" y="35387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93" name="Google Shape;193;p20"/>
          <p:cNvSpPr txBox="1"/>
          <p:nvPr/>
        </p:nvSpPr>
        <p:spPr>
          <a:xfrm>
            <a:off x="385375" y="2166025"/>
            <a:ext cx="3462000" cy="206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0"/>
              </a:spcAft>
              <a:buNone/>
            </a:pPr>
            <a:r>
              <a:rPr lang="en" sz="2300">
                <a:solidFill>
                  <a:schemeClr val="dk2"/>
                </a:solidFill>
                <a:latin typeface="Google Sans Medium"/>
                <a:ea typeface="Google Sans Medium"/>
                <a:cs typeface="Google Sans Medium"/>
                <a:sym typeface="Google Sans Medium"/>
              </a:rPr>
              <a:t>A </a:t>
            </a:r>
            <a:r>
              <a:rPr lang="en" sz="2300">
                <a:solidFill>
                  <a:schemeClr val="accent4"/>
                </a:solidFill>
                <a:latin typeface="Google Sans Medium"/>
                <a:ea typeface="Google Sans Medium"/>
                <a:cs typeface="Google Sans Medium"/>
                <a:sym typeface="Google Sans Medium"/>
              </a:rPr>
              <a:t>stranger</a:t>
            </a:r>
            <a:r>
              <a:rPr lang="en" sz="2300">
                <a:solidFill>
                  <a:schemeClr val="dk2"/>
                </a:solidFill>
                <a:latin typeface="Google Sans Medium"/>
                <a:ea typeface="Google Sans Medium"/>
                <a:cs typeface="Google Sans Medium"/>
                <a:sym typeface="Google Sans Medium"/>
              </a:rPr>
              <a:t> joins their chat and </a:t>
            </a:r>
            <a:r>
              <a:rPr lang="en" sz="2300">
                <a:solidFill>
                  <a:schemeClr val="accent4"/>
                </a:solidFill>
                <a:latin typeface="Google Sans Medium"/>
                <a:ea typeface="Google Sans Medium"/>
                <a:cs typeface="Google Sans Medium"/>
                <a:sym typeface="Google Sans Medium"/>
              </a:rPr>
              <a:t>asks their age</a:t>
            </a:r>
            <a:r>
              <a:rPr lang="en" sz="2300">
                <a:solidFill>
                  <a:schemeClr val="dk2"/>
                </a:solidFill>
                <a:latin typeface="Google Sans Medium"/>
                <a:ea typeface="Google Sans Medium"/>
                <a:cs typeface="Google Sans Medium"/>
                <a:sym typeface="Google Sans Medium"/>
              </a:rPr>
              <a:t>. </a:t>
            </a:r>
            <a:endParaRPr sz="23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rPr lang="en" sz="2300">
                <a:solidFill>
                  <a:schemeClr val="dk2"/>
                </a:solidFill>
                <a:latin typeface="Google Sans Medium"/>
                <a:ea typeface="Google Sans Medium"/>
                <a:cs typeface="Google Sans Medium"/>
                <a:sym typeface="Google Sans Medium"/>
              </a:rPr>
              <a:t>One of the friends tells the stranger, who then asks more questions, like </a:t>
            </a:r>
            <a:r>
              <a:rPr lang="en" sz="2300">
                <a:solidFill>
                  <a:schemeClr val="accent4"/>
                </a:solidFill>
                <a:latin typeface="Google Sans Medium"/>
                <a:ea typeface="Google Sans Medium"/>
                <a:cs typeface="Google Sans Medium"/>
                <a:sym typeface="Google Sans Medium"/>
              </a:rPr>
              <a:t>their school and town</a:t>
            </a:r>
            <a:r>
              <a:rPr lang="en" sz="2300">
                <a:solidFill>
                  <a:schemeClr val="dk2"/>
                </a:solidFill>
                <a:latin typeface="Google Sans Medium"/>
                <a:ea typeface="Google Sans Medium"/>
                <a:cs typeface="Google Sans Medium"/>
                <a:sym typeface="Google Sans Medium"/>
              </a:rPr>
              <a:t>.</a:t>
            </a:r>
            <a:endParaRPr sz="23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10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1000"/>
                                        <p:tgtEl>
                                          <p:spTgt spid="1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7" name="Shape 197"/>
        <p:cNvGrpSpPr/>
        <p:nvPr/>
      </p:nvGrpSpPr>
      <p:grpSpPr>
        <a:xfrm>
          <a:off x="0" y="0"/>
          <a:ext cx="0" cy="0"/>
          <a:chOff x="0" y="0"/>
          <a:chExt cx="0" cy="0"/>
        </a:xfrm>
      </p:grpSpPr>
      <p:sp>
        <p:nvSpPr>
          <p:cNvPr id="198" name="Google Shape;198;p21"/>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99" name="Google Shape;199;p2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6</a:t>
            </a:r>
            <a:endParaRPr b="1" sz="4400">
              <a:solidFill>
                <a:srgbClr val="3C4043"/>
              </a:solidFill>
              <a:latin typeface="Google Sans"/>
              <a:ea typeface="Google Sans"/>
              <a:cs typeface="Google Sans"/>
              <a:sym typeface="Google Sans"/>
            </a:endParaRPr>
          </a:p>
        </p:txBody>
      </p:sp>
      <p:sp>
        <p:nvSpPr>
          <p:cNvPr id="200" name="Google Shape;200;p21"/>
          <p:cNvSpPr txBox="1"/>
          <p:nvPr/>
        </p:nvSpPr>
        <p:spPr>
          <a:xfrm>
            <a:off x="385375" y="1066800"/>
            <a:ext cx="3599700" cy="2230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300">
                <a:solidFill>
                  <a:schemeClr val="dk2"/>
                </a:solidFill>
                <a:latin typeface="Google Sans Medium"/>
                <a:ea typeface="Google Sans Medium"/>
                <a:cs typeface="Google Sans Medium"/>
                <a:sym typeface="Google Sans Medium"/>
              </a:rPr>
              <a:t>You know that another pupil made a </a:t>
            </a:r>
            <a:r>
              <a:rPr lang="en" sz="2300">
                <a:solidFill>
                  <a:schemeClr val="accent4"/>
                </a:solidFill>
                <a:latin typeface="Google Sans Medium"/>
                <a:ea typeface="Google Sans Medium"/>
                <a:cs typeface="Google Sans Medium"/>
                <a:sym typeface="Google Sans Medium"/>
              </a:rPr>
              <a:t>fake social media account</a:t>
            </a:r>
            <a:r>
              <a:rPr lang="en" sz="2300">
                <a:solidFill>
                  <a:schemeClr val="dk2"/>
                </a:solidFill>
                <a:latin typeface="Google Sans Medium"/>
                <a:ea typeface="Google Sans Medium"/>
                <a:cs typeface="Google Sans Medium"/>
                <a:sym typeface="Google Sans Medium"/>
              </a:rPr>
              <a:t> that’s </a:t>
            </a:r>
            <a:r>
              <a:rPr lang="en" sz="2300">
                <a:solidFill>
                  <a:schemeClr val="accent4"/>
                </a:solidFill>
                <a:latin typeface="Google Sans Medium"/>
                <a:ea typeface="Google Sans Medium"/>
                <a:cs typeface="Google Sans Medium"/>
                <a:sym typeface="Google Sans Medium"/>
              </a:rPr>
              <a:t>impersonating someone else</a:t>
            </a:r>
            <a:r>
              <a:rPr lang="en" sz="2300">
                <a:solidFill>
                  <a:schemeClr val="dk2"/>
                </a:solidFill>
                <a:latin typeface="Google Sans Medium"/>
                <a:ea typeface="Google Sans Medium"/>
                <a:cs typeface="Google Sans Medium"/>
                <a:sym typeface="Google Sans Medium"/>
              </a:rPr>
              <a:t> and </a:t>
            </a:r>
            <a:r>
              <a:rPr lang="en" sz="2300">
                <a:solidFill>
                  <a:schemeClr val="accent4"/>
                </a:solidFill>
                <a:latin typeface="Google Sans Medium"/>
                <a:ea typeface="Google Sans Medium"/>
                <a:cs typeface="Google Sans Medium"/>
                <a:sym typeface="Google Sans Medium"/>
              </a:rPr>
              <a:t>makes them look bad</a:t>
            </a:r>
            <a:r>
              <a:rPr lang="en" sz="2300">
                <a:solidFill>
                  <a:schemeClr val="dk2"/>
                </a:solidFill>
                <a:latin typeface="Google Sans Medium"/>
                <a:ea typeface="Google Sans Medium"/>
                <a:cs typeface="Google Sans Medium"/>
                <a:sym typeface="Google Sans Medium"/>
              </a:rPr>
              <a:t>. It also </a:t>
            </a:r>
            <a:r>
              <a:rPr lang="en" sz="2300">
                <a:solidFill>
                  <a:schemeClr val="accent4"/>
                </a:solidFill>
                <a:latin typeface="Google Sans Medium"/>
                <a:ea typeface="Google Sans Medium"/>
                <a:cs typeface="Google Sans Medium"/>
                <a:sym typeface="Google Sans Medium"/>
              </a:rPr>
              <a:t>includes their personal information</a:t>
            </a:r>
            <a:r>
              <a:rPr lang="en" sz="2300">
                <a:solidFill>
                  <a:schemeClr val="dk2"/>
                </a:solidFill>
                <a:latin typeface="Google Sans Medium"/>
                <a:ea typeface="Google Sans Medium"/>
                <a:cs typeface="Google Sans Medium"/>
                <a:sym typeface="Google Sans Medium"/>
              </a:rPr>
              <a:t>.</a:t>
            </a:r>
            <a:endParaRPr sz="2300">
              <a:solidFill>
                <a:schemeClr val="dk2"/>
              </a:solidFill>
              <a:latin typeface="Google Sans Medium"/>
              <a:ea typeface="Google Sans Medium"/>
              <a:cs typeface="Google Sans Medium"/>
              <a:sym typeface="Google Sans Medium"/>
            </a:endParaRPr>
          </a:p>
        </p:txBody>
      </p:sp>
      <p:sp>
        <p:nvSpPr>
          <p:cNvPr id="201" name="Google Shape;201;p21"/>
          <p:cNvSpPr/>
          <p:nvPr/>
        </p:nvSpPr>
        <p:spPr>
          <a:xfrm>
            <a:off x="4705225" y="11010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202" name="Google Shape;202;p21"/>
          <p:cNvSpPr/>
          <p:nvPr/>
        </p:nvSpPr>
        <p:spPr>
          <a:xfrm>
            <a:off x="4705225" y="19136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203" name="Google Shape;203;p21"/>
          <p:cNvSpPr/>
          <p:nvPr/>
        </p:nvSpPr>
        <p:spPr>
          <a:xfrm>
            <a:off x="4705225" y="272615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204" name="Google Shape;204;p21"/>
          <p:cNvSpPr/>
          <p:nvPr/>
        </p:nvSpPr>
        <p:spPr>
          <a:xfrm>
            <a:off x="4705225" y="3538700"/>
            <a:ext cx="4053600" cy="6894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8" name="Shape 208"/>
        <p:cNvGrpSpPr/>
        <p:nvPr/>
      </p:nvGrpSpPr>
      <p:grpSpPr>
        <a:xfrm>
          <a:off x="0" y="0"/>
          <a:ext cx="0" cy="0"/>
          <a:chOff x="0" y="0"/>
          <a:chExt cx="0" cy="0"/>
        </a:xfrm>
      </p:grpSpPr>
      <p:pic>
        <p:nvPicPr>
          <p:cNvPr id="209" name="Google Shape;209;p22"/>
          <p:cNvPicPr preferRelativeResize="0"/>
          <p:nvPr/>
        </p:nvPicPr>
        <p:blipFill>
          <a:blip r:embed="rId3">
            <a:alphaModFix/>
          </a:blip>
          <a:stretch>
            <a:fillRect/>
          </a:stretch>
        </p:blipFill>
        <p:spPr>
          <a:xfrm>
            <a:off x="0" y="0"/>
            <a:ext cx="9144003" cy="5143501"/>
          </a:xfrm>
          <a:prstGeom prst="rect">
            <a:avLst/>
          </a:prstGeom>
          <a:noFill/>
          <a:ln>
            <a:noFill/>
          </a:ln>
        </p:spPr>
      </p:pic>
      <p:sp>
        <p:nvSpPr>
          <p:cNvPr id="210" name="Google Shape;210;p22"/>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Interland’s</a:t>
            </a:r>
            <a:endParaRPr b="1" sz="2800">
              <a:solidFill>
                <a:srgbClr val="FFFFFF"/>
              </a:solidFill>
              <a:latin typeface="Google Sans"/>
              <a:ea typeface="Google Sans"/>
              <a:cs typeface="Google Sans"/>
              <a:sym typeface="Google Sans"/>
            </a:endParaRPr>
          </a:p>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Tower of Treasure</a:t>
            </a:r>
            <a:endParaRPr b="1" sz="2800">
              <a:solidFill>
                <a:srgbClr val="FFFFFF"/>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rgbClr val="FFFFFF"/>
                </a:solidFill>
                <a:latin typeface="Google Sans"/>
                <a:ea typeface="Google Sans"/>
                <a:cs typeface="Google Sans"/>
                <a:sym typeface="Google Sans"/>
                <a:hlinkClick r:id="rId4">
                  <a:extLst>
                    <a:ext uri="{A12FA001-AC4F-418D-AE19-62706E023703}">
                      <ahyp:hlinkClr val="tx"/>
                    </a:ext>
                  </a:extLst>
                </a:hlinkClick>
              </a:rPr>
              <a:t>g.co/interland</a:t>
            </a:r>
            <a:endParaRPr b="1" sz="2800">
              <a:solidFill>
                <a:srgbClr val="FFFFFF"/>
              </a:solidFill>
              <a:latin typeface="Google Sans"/>
              <a:ea typeface="Google Sans"/>
              <a:cs typeface="Google Sans"/>
              <a:sym typeface="Google Sans"/>
            </a:endParaRPr>
          </a:p>
        </p:txBody>
      </p:sp>
      <p:sp>
        <p:nvSpPr>
          <p:cNvPr id="211" name="Google Shape;211;p2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Time to visit…</a:t>
            </a:r>
            <a:endParaRPr b="1" sz="4400">
              <a:solidFill>
                <a:srgbClr val="FFFFFF"/>
              </a:solidFill>
              <a:latin typeface="Google Sans"/>
              <a:ea typeface="Google Sans"/>
              <a:cs typeface="Google Sans"/>
              <a:sym typeface="Google Sans"/>
            </a:endParaRPr>
          </a:p>
        </p:txBody>
      </p:sp>
      <p:pic>
        <p:nvPicPr>
          <p:cNvPr id="212" name="Google Shape;212;p22"/>
          <p:cNvPicPr preferRelativeResize="0"/>
          <p:nvPr/>
        </p:nvPicPr>
        <p:blipFill rotWithShape="1">
          <a:blip r:embed="rId5">
            <a:alphaModFix/>
          </a:blip>
          <a:srcRect b="18367" l="0" r="0" t="0"/>
          <a:stretch/>
        </p:blipFill>
        <p:spPr>
          <a:xfrm flipH="1" rot="-173197">
            <a:off x="5072676" y="688"/>
            <a:ext cx="3962147" cy="5010574"/>
          </a:xfrm>
          <a:prstGeom prst="rect">
            <a:avLst/>
          </a:prstGeom>
          <a:noFill/>
          <a:ln>
            <a:noFill/>
          </a:ln>
        </p:spPr>
      </p:pic>
      <p:sp>
        <p:nvSpPr>
          <p:cNvPr id="213" name="Google Shape;213;p22"/>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14" name="Google Shape;214;p22"/>
          <p:cNvGrpSpPr/>
          <p:nvPr/>
        </p:nvGrpSpPr>
        <p:grpSpPr>
          <a:xfrm>
            <a:off x="379916" y="4579468"/>
            <a:ext cx="2000359" cy="285300"/>
            <a:chOff x="379916" y="4579468"/>
            <a:chExt cx="2000359" cy="285300"/>
          </a:xfrm>
        </p:grpSpPr>
        <p:cxnSp>
          <p:nvCxnSpPr>
            <p:cNvPr id="215" name="Google Shape;215;p22"/>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16" name="Google Shape;216;p22"/>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217" name="Google Shape;217;p22"/>
            <p:cNvPicPr preferRelativeResize="0"/>
            <p:nvPr/>
          </p:nvPicPr>
          <p:blipFill>
            <a:blip r:embed="rId7">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23"/>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23" name="Google Shape;223;p2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224" name="Google Shape;224;p23"/>
          <p:cNvSpPr/>
          <p:nvPr/>
        </p:nvSpPr>
        <p:spPr>
          <a:xfrm>
            <a:off x="385375" y="1687798"/>
            <a:ext cx="5277900" cy="930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274300" wrap="square" tIns="91425">
            <a:noAutofit/>
          </a:bodyPr>
          <a:lstStyle/>
          <a:p>
            <a:pPr indent="0" lvl="0" marL="0" rtl="0" algn="l">
              <a:lnSpc>
                <a:spcPct val="90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When is it important to create </a:t>
            </a:r>
            <a:r>
              <a:rPr lang="en" sz="1600">
                <a:solidFill>
                  <a:schemeClr val="accent1"/>
                </a:solidFill>
                <a:latin typeface="Google Sans Medium"/>
                <a:ea typeface="Google Sans Medium"/>
                <a:cs typeface="Google Sans Medium"/>
                <a:sym typeface="Google Sans Medium"/>
              </a:rPr>
              <a:t>strong passwords</a:t>
            </a:r>
            <a:r>
              <a:rPr lang="en" sz="1600">
                <a:solidFill>
                  <a:schemeClr val="dk2"/>
                </a:solidFill>
                <a:latin typeface="Google Sans Medium"/>
                <a:ea typeface="Google Sans Medium"/>
                <a:cs typeface="Google Sans Medium"/>
                <a:sym typeface="Google Sans Medium"/>
              </a:rPr>
              <a: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in </a:t>
            </a:r>
            <a:r>
              <a:rPr lang="en" sz="1600">
                <a:solidFill>
                  <a:schemeClr val="accent1"/>
                </a:solidFill>
                <a:latin typeface="Google Sans Medium"/>
                <a:ea typeface="Google Sans Medium"/>
                <a:cs typeface="Google Sans Medium"/>
                <a:sym typeface="Google Sans Medium"/>
              </a:rPr>
              <a:t>real life?</a:t>
            </a:r>
            <a:r>
              <a:rPr lang="en" sz="1600">
                <a:solidFill>
                  <a:schemeClr val="dk2"/>
                </a:solidFill>
                <a:latin typeface="Google Sans Medium"/>
                <a:ea typeface="Google Sans Medium"/>
                <a:cs typeface="Google Sans Medium"/>
                <a:sym typeface="Google Sans Medium"/>
              </a:rPr>
              <a:t> What </a:t>
            </a:r>
            <a:r>
              <a:rPr lang="en" sz="1600">
                <a:solidFill>
                  <a:schemeClr val="accent1"/>
                </a:solidFill>
                <a:latin typeface="Google Sans Medium"/>
                <a:ea typeface="Google Sans Medium"/>
                <a:cs typeface="Google Sans Medium"/>
                <a:sym typeface="Google Sans Medium"/>
              </a:rPr>
              <a:t>tips</a:t>
            </a:r>
            <a:r>
              <a:rPr lang="en" sz="1600">
                <a:solidFill>
                  <a:schemeClr val="dk2"/>
                </a:solidFill>
                <a:latin typeface="Google Sans Medium"/>
                <a:ea typeface="Google Sans Medium"/>
                <a:cs typeface="Google Sans Medium"/>
                <a:sym typeface="Google Sans Medium"/>
              </a:rPr>
              <a:t> have you learned on how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to do so?</a:t>
            </a:r>
            <a:endParaRPr sz="1600">
              <a:solidFill>
                <a:srgbClr val="666666"/>
              </a:solidFill>
              <a:latin typeface="Google Sans Medium"/>
              <a:ea typeface="Google Sans Medium"/>
              <a:cs typeface="Google Sans Medium"/>
              <a:sym typeface="Google Sans Medium"/>
            </a:endParaRPr>
          </a:p>
        </p:txBody>
      </p:sp>
      <p:sp>
        <p:nvSpPr>
          <p:cNvPr id="225" name="Google Shape;225;p23"/>
          <p:cNvSpPr/>
          <p:nvPr/>
        </p:nvSpPr>
        <p:spPr>
          <a:xfrm>
            <a:off x="385375" y="1060050"/>
            <a:ext cx="5277900" cy="530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0" wrap="square" tIns="91425">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are the elements of a </a:t>
            </a:r>
            <a:r>
              <a:rPr lang="en" sz="1600">
                <a:solidFill>
                  <a:schemeClr val="accent1"/>
                </a:solidFill>
                <a:latin typeface="Google Sans Medium"/>
                <a:ea typeface="Google Sans Medium"/>
                <a:cs typeface="Google Sans Medium"/>
                <a:sym typeface="Google Sans Medium"/>
              </a:rPr>
              <a:t>super strong password?</a:t>
            </a:r>
            <a:endParaRPr sz="1600">
              <a:solidFill>
                <a:schemeClr val="accent1"/>
              </a:solidFill>
              <a:latin typeface="Google Sans Medium"/>
              <a:ea typeface="Google Sans Medium"/>
              <a:cs typeface="Google Sans Medium"/>
              <a:sym typeface="Google Sans Medium"/>
            </a:endParaRPr>
          </a:p>
        </p:txBody>
      </p:sp>
      <p:pic>
        <p:nvPicPr>
          <p:cNvPr id="226" name="Google Shape;226;p23"/>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227" name="Google Shape;227;p23"/>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228" name="Google Shape;228;p23"/>
          <p:cNvSpPr/>
          <p:nvPr/>
        </p:nvSpPr>
        <p:spPr>
          <a:xfrm>
            <a:off x="385375" y="2715144"/>
            <a:ext cx="5298900" cy="702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274300" wrap="square" tIns="91425">
            <a:noAutofit/>
          </a:bodyPr>
          <a:lstStyle/>
          <a:p>
            <a:pPr indent="0" lvl="0" marL="0" rtl="0" algn="l">
              <a:lnSpc>
                <a:spcPct val="90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What’s a </a:t>
            </a:r>
            <a:r>
              <a:rPr lang="en" sz="1600">
                <a:solidFill>
                  <a:schemeClr val="accent1"/>
                </a:solidFill>
                <a:latin typeface="Google Sans Medium"/>
                <a:ea typeface="Google Sans Medium"/>
                <a:cs typeface="Google Sans Medium"/>
                <a:sym typeface="Google Sans Medium"/>
              </a:rPr>
              <a:t>Hacker?</a:t>
            </a:r>
            <a:r>
              <a:rPr lang="en" sz="1600">
                <a:solidFill>
                  <a:schemeClr val="dk2"/>
                </a:solidFill>
                <a:latin typeface="Google Sans Medium"/>
                <a:ea typeface="Google Sans Medium"/>
                <a:cs typeface="Google Sans Medium"/>
                <a:sym typeface="Google Sans Medium"/>
              </a:rPr>
              <a:t> Describe this character’s </a:t>
            </a:r>
            <a:r>
              <a:rPr lang="en" sz="1600">
                <a:solidFill>
                  <a:schemeClr val="accent1"/>
                </a:solidFill>
                <a:latin typeface="Google Sans Medium"/>
                <a:ea typeface="Google Sans Medium"/>
                <a:cs typeface="Google Sans Medium"/>
                <a:sym typeface="Google Sans Medium"/>
              </a:rPr>
              <a:t>behaviours</a:t>
            </a:r>
            <a:r>
              <a:rPr lang="en" sz="1600">
                <a:solidFill>
                  <a:schemeClr val="dk2"/>
                </a:solidFill>
                <a:latin typeface="Google Sans Medium"/>
                <a:ea typeface="Google Sans Medium"/>
                <a:cs typeface="Google Sans Medium"/>
                <a:sym typeface="Google Sans Medium"/>
              </a:rPr>
              <a:t> and </a:t>
            </a:r>
            <a:r>
              <a:rPr lang="en" sz="1600">
                <a:solidFill>
                  <a:schemeClr val="accent1"/>
                </a:solidFill>
                <a:latin typeface="Google Sans Medium"/>
                <a:ea typeface="Google Sans Medium"/>
                <a:cs typeface="Google Sans Medium"/>
                <a:sym typeface="Google Sans Medium"/>
              </a:rPr>
              <a:t>how they affect the game</a:t>
            </a:r>
            <a:r>
              <a:rPr lang="en" sz="1600">
                <a:solidFill>
                  <a:schemeClr val="dk2"/>
                </a:solidFill>
                <a:latin typeface="Google Sans Medium"/>
                <a:ea typeface="Google Sans Medium"/>
                <a:cs typeface="Google Sans Medium"/>
                <a:sym typeface="Google Sans Medium"/>
              </a:rPr>
              <a:t>.</a:t>
            </a:r>
            <a:endParaRPr sz="1600">
              <a:solidFill>
                <a:srgbClr val="3C4043"/>
              </a:solidFill>
              <a:latin typeface="Google Sans Medium"/>
              <a:ea typeface="Google Sans Medium"/>
              <a:cs typeface="Google Sans Medium"/>
              <a:sym typeface="Google Sans Medium"/>
            </a:endParaRPr>
          </a:p>
        </p:txBody>
      </p:sp>
      <p:sp>
        <p:nvSpPr>
          <p:cNvPr id="229" name="Google Shape;229;p23"/>
          <p:cNvSpPr/>
          <p:nvPr/>
        </p:nvSpPr>
        <p:spPr>
          <a:xfrm>
            <a:off x="385375" y="3514503"/>
            <a:ext cx="5298900" cy="702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274300" wrap="square" tIns="91425">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Did </a:t>
            </a:r>
            <a:r>
              <a:rPr lang="en" sz="1600">
                <a:solidFill>
                  <a:schemeClr val="accent1"/>
                </a:solidFill>
                <a:latin typeface="Google Sans Medium"/>
                <a:ea typeface="Google Sans Medium"/>
                <a:cs typeface="Google Sans Medium"/>
                <a:sym typeface="Google Sans Medium"/>
              </a:rPr>
              <a:t>Tower of Treasure</a:t>
            </a:r>
            <a:r>
              <a:rPr lang="en" sz="1600">
                <a:solidFill>
                  <a:schemeClr val="dk2"/>
                </a:solidFill>
                <a:latin typeface="Google Sans Medium"/>
                <a:ea typeface="Google Sans Medium"/>
                <a:cs typeface="Google Sans Medium"/>
                <a:sym typeface="Google Sans Medium"/>
              </a:rPr>
              <a:t> change the way you plan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to </a:t>
            </a:r>
            <a:r>
              <a:rPr lang="en" sz="1600">
                <a:solidFill>
                  <a:schemeClr val="accent1"/>
                </a:solidFill>
                <a:latin typeface="Google Sans Medium"/>
                <a:ea typeface="Google Sans Medium"/>
                <a:cs typeface="Google Sans Medium"/>
                <a:sym typeface="Google Sans Medium"/>
              </a:rPr>
              <a:t>protect your information</a:t>
            </a:r>
            <a:r>
              <a:rPr lang="en" sz="1600">
                <a:solidFill>
                  <a:schemeClr val="dk2"/>
                </a:solidFill>
                <a:latin typeface="Google Sans Medium"/>
                <a:ea typeface="Google Sans Medium"/>
                <a:cs typeface="Google Sans Medium"/>
                <a:sym typeface="Google Sans Medium"/>
              </a:rPr>
              <a:t> in the future? </a:t>
            </a:r>
            <a:r>
              <a:rPr lang="en" sz="1600">
                <a:solidFill>
                  <a:schemeClr val="accent1"/>
                </a:solidFill>
                <a:latin typeface="Google Sans Medium"/>
                <a:ea typeface="Google Sans Medium"/>
                <a:cs typeface="Google Sans Medium"/>
                <a:sym typeface="Google Sans Medium"/>
              </a:rPr>
              <a:t>How?</a:t>
            </a:r>
            <a:endParaRPr sz="1600">
              <a:solidFill>
                <a:schemeClr val="accent1"/>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3" name="Shape 233"/>
        <p:cNvGrpSpPr/>
        <p:nvPr/>
      </p:nvGrpSpPr>
      <p:grpSpPr>
        <a:xfrm>
          <a:off x="0" y="0"/>
          <a:ext cx="0" cy="0"/>
          <a:chOff x="0" y="0"/>
          <a:chExt cx="0" cy="0"/>
        </a:xfrm>
      </p:grpSpPr>
      <p:sp>
        <p:nvSpPr>
          <p:cNvPr id="234" name="Google Shape;234;p24"/>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35" name="Google Shape;235;p24"/>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236" name="Google Shape;236;p24"/>
          <p:cNvSpPr/>
          <p:nvPr/>
        </p:nvSpPr>
        <p:spPr>
          <a:xfrm>
            <a:off x="385375" y="1060050"/>
            <a:ext cx="4814100" cy="702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274300" wrap="square" tIns="91425">
            <a:noAutofit/>
          </a:bodyPr>
          <a:lstStyle/>
          <a:p>
            <a:pPr indent="0" lvl="0" marL="0" rtl="0" algn="l">
              <a:lnSpc>
                <a:spcPct val="90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Name </a:t>
            </a:r>
            <a:r>
              <a:rPr lang="en" sz="1600">
                <a:solidFill>
                  <a:schemeClr val="accent1"/>
                </a:solidFill>
                <a:latin typeface="Google Sans Medium"/>
                <a:ea typeface="Google Sans Medium"/>
                <a:cs typeface="Google Sans Medium"/>
                <a:sym typeface="Google Sans Medium"/>
              </a:rPr>
              <a:t>one thing</a:t>
            </a:r>
            <a:r>
              <a:rPr lang="en" sz="1600">
                <a:solidFill>
                  <a:schemeClr val="dk2"/>
                </a:solidFill>
                <a:latin typeface="Google Sans Medium"/>
                <a:ea typeface="Google Sans Medium"/>
                <a:cs typeface="Google Sans Medium"/>
                <a:sym typeface="Google Sans Medium"/>
              </a:rPr>
              <a:t> you’ll </a:t>
            </a:r>
            <a:r>
              <a:rPr lang="en" sz="1600">
                <a:solidFill>
                  <a:schemeClr val="accent1"/>
                </a:solidFill>
                <a:latin typeface="Google Sans Medium"/>
                <a:ea typeface="Google Sans Medium"/>
                <a:cs typeface="Google Sans Medium"/>
                <a:sym typeface="Google Sans Medium"/>
              </a:rPr>
              <a:t>do differently</a:t>
            </a:r>
            <a:r>
              <a:rPr lang="en" sz="1600">
                <a:solidFill>
                  <a:schemeClr val="dk2"/>
                </a:solidFill>
                <a:latin typeface="Google Sans Medium"/>
                <a:ea typeface="Google Sans Medium"/>
                <a:cs typeface="Google Sans Medium"/>
                <a:sym typeface="Google Sans Medium"/>
              </a:rPr>
              <a:t> after learning these lessons and playing the game.</a:t>
            </a:r>
            <a:endParaRPr sz="1600">
              <a:solidFill>
                <a:schemeClr val="dk2"/>
              </a:solidFill>
              <a:latin typeface="Google Sans Medium"/>
              <a:ea typeface="Google Sans Medium"/>
              <a:cs typeface="Google Sans Medium"/>
              <a:sym typeface="Google Sans Medium"/>
            </a:endParaRPr>
          </a:p>
        </p:txBody>
      </p:sp>
      <p:sp>
        <p:nvSpPr>
          <p:cNvPr id="237" name="Google Shape;237;p24"/>
          <p:cNvSpPr/>
          <p:nvPr/>
        </p:nvSpPr>
        <p:spPr>
          <a:xfrm>
            <a:off x="385375" y="1856206"/>
            <a:ext cx="4814100" cy="702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274300" wrap="square" tIns="91425">
            <a:noAutofit/>
          </a:bodyPr>
          <a:lstStyle/>
          <a:p>
            <a:pPr indent="0" lvl="0" marL="0" rtl="0" algn="l">
              <a:lnSpc>
                <a:spcPct val="90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Craft </a:t>
            </a:r>
            <a:r>
              <a:rPr lang="en" sz="1600">
                <a:solidFill>
                  <a:schemeClr val="accent1"/>
                </a:solidFill>
                <a:latin typeface="Google Sans Medium"/>
                <a:ea typeface="Google Sans Medium"/>
                <a:cs typeface="Google Sans Medium"/>
                <a:sym typeface="Google Sans Medium"/>
              </a:rPr>
              <a:t>three practice passwords</a:t>
            </a:r>
            <a:r>
              <a:rPr lang="en" sz="1600">
                <a:solidFill>
                  <a:schemeClr val="dk2"/>
                </a:solidFill>
                <a:latin typeface="Google Sans Medium"/>
                <a:ea typeface="Google Sans Medium"/>
                <a:cs typeface="Google Sans Medium"/>
                <a:sym typeface="Google Sans Medium"/>
              </a:rPr>
              <a:t> that pass the </a:t>
            </a:r>
            <a:r>
              <a:rPr lang="en" sz="1600">
                <a:solidFill>
                  <a:schemeClr val="accent1"/>
                </a:solidFill>
                <a:latin typeface="Google Sans Medium"/>
                <a:ea typeface="Google Sans Medium"/>
                <a:cs typeface="Google Sans Medium"/>
                <a:sym typeface="Google Sans Medium"/>
              </a:rPr>
              <a:t>‘super strong’</a:t>
            </a:r>
            <a:r>
              <a:rPr lang="en" sz="1600">
                <a:solidFill>
                  <a:schemeClr val="dk2"/>
                </a:solidFill>
                <a:latin typeface="Google Sans Medium"/>
                <a:ea typeface="Google Sans Medium"/>
                <a:cs typeface="Google Sans Medium"/>
                <a:sym typeface="Google Sans Medium"/>
              </a:rPr>
              <a:t> test.</a:t>
            </a:r>
            <a:endParaRPr sz="1600">
              <a:solidFill>
                <a:schemeClr val="dk2"/>
              </a:solidFill>
              <a:latin typeface="Google Sans Medium"/>
              <a:ea typeface="Google Sans Medium"/>
              <a:cs typeface="Google Sans Medium"/>
              <a:sym typeface="Google Sans Medium"/>
            </a:endParaRPr>
          </a:p>
        </p:txBody>
      </p:sp>
      <p:sp>
        <p:nvSpPr>
          <p:cNvPr id="238" name="Google Shape;238;p24"/>
          <p:cNvSpPr/>
          <p:nvPr/>
        </p:nvSpPr>
        <p:spPr>
          <a:xfrm>
            <a:off x="385375" y="2652353"/>
            <a:ext cx="4814100" cy="7020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182875" spcFirstLastPara="1" rIns="274300" wrap="square" tIns="91425">
            <a:noAutofit/>
          </a:bodyPr>
          <a:lstStyle/>
          <a:p>
            <a:pPr indent="0" lvl="0" marL="0" rtl="0" algn="l">
              <a:lnSpc>
                <a:spcPct val="90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What are some examples of </a:t>
            </a:r>
            <a:r>
              <a:rPr lang="en" sz="1600">
                <a:solidFill>
                  <a:schemeClr val="accent1"/>
                </a:solidFill>
                <a:latin typeface="Google Sans Medium"/>
                <a:ea typeface="Google Sans Medium"/>
                <a:cs typeface="Google Sans Medium"/>
                <a:sym typeface="Google Sans Medium"/>
              </a:rPr>
              <a:t>sensitive information that should be protected?</a:t>
            </a:r>
            <a:endParaRPr sz="1600">
              <a:solidFill>
                <a:schemeClr val="dk2"/>
              </a:solidFill>
              <a:latin typeface="Google Sans Medium"/>
              <a:ea typeface="Google Sans Medium"/>
              <a:cs typeface="Google Sans Medium"/>
              <a:sym typeface="Google Sans Medium"/>
            </a:endParaRPr>
          </a:p>
        </p:txBody>
      </p:sp>
      <p:pic>
        <p:nvPicPr>
          <p:cNvPr id="239" name="Google Shape;239;p24"/>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240" name="Google Shape;240;p24"/>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44" name="Shape 244"/>
        <p:cNvGrpSpPr/>
        <p:nvPr/>
      </p:nvGrpSpPr>
      <p:grpSpPr>
        <a:xfrm>
          <a:off x="0" y="0"/>
          <a:ext cx="0" cy="0"/>
          <a:chOff x="0" y="0"/>
          <a:chExt cx="0" cy="0"/>
        </a:xfrm>
      </p:grpSpPr>
      <p:sp>
        <p:nvSpPr>
          <p:cNvPr id="245" name="Google Shape;245;p25"/>
          <p:cNvSpPr/>
          <p:nvPr/>
        </p:nvSpPr>
        <p:spPr>
          <a:xfrm>
            <a:off x="385375" y="2202493"/>
            <a:ext cx="8373300" cy="1097400"/>
          </a:xfrm>
          <a:prstGeom prst="roundRect">
            <a:avLst>
              <a:gd fmla="val 16667" name="adj"/>
            </a:avLst>
          </a:prstGeom>
          <a:solidFill>
            <a:srgbClr val="FFFFFF"/>
          </a:solidFill>
          <a:ln>
            <a:noFill/>
          </a:ln>
          <a:effectLst>
            <a:outerShdw blurRad="371475" rotWithShape="0" algn="bl" dir="5400000" dist="1333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txBox="1"/>
          <p:nvPr/>
        </p:nvSpPr>
        <p:spPr>
          <a:xfrm>
            <a:off x="385375" y="3477237"/>
            <a:ext cx="83733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600">
                <a:solidFill>
                  <a:srgbClr val="3C4043"/>
                </a:solidFill>
                <a:latin typeface="Google Sans Medium"/>
                <a:ea typeface="Google Sans Medium"/>
                <a:cs typeface="Google Sans Medium"/>
                <a:sym typeface="Google Sans Medium"/>
              </a:rPr>
              <a:t>Protecting your personal information online</a:t>
            </a:r>
            <a:endParaRPr sz="2600">
              <a:solidFill>
                <a:srgbClr val="3C4043"/>
              </a:solidFill>
              <a:latin typeface="Google Sans Medium"/>
              <a:ea typeface="Google Sans Medium"/>
              <a:cs typeface="Google Sans Medium"/>
              <a:sym typeface="Google Sans Medium"/>
            </a:endParaRPr>
          </a:p>
        </p:txBody>
      </p:sp>
      <p:sp>
        <p:nvSpPr>
          <p:cNvPr id="247" name="Google Shape;247;p25"/>
          <p:cNvSpPr txBox="1"/>
          <p:nvPr/>
        </p:nvSpPr>
        <p:spPr>
          <a:xfrm>
            <a:off x="464100" y="2634784"/>
            <a:ext cx="2294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Not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confident</a:t>
            </a:r>
            <a:endParaRPr sz="1600">
              <a:solidFill>
                <a:srgbClr val="5F6368"/>
              </a:solidFill>
              <a:latin typeface="Google Sans Medium"/>
              <a:ea typeface="Google Sans Medium"/>
              <a:cs typeface="Google Sans Medium"/>
              <a:sym typeface="Google Sans Medium"/>
            </a:endParaRPr>
          </a:p>
        </p:txBody>
      </p:sp>
      <p:sp>
        <p:nvSpPr>
          <p:cNvPr id="248" name="Google Shape;248;p25"/>
          <p:cNvSpPr txBox="1"/>
          <p:nvPr/>
        </p:nvSpPr>
        <p:spPr>
          <a:xfrm>
            <a:off x="6499025" y="2634784"/>
            <a:ext cx="2174400" cy="62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Very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confident</a:t>
            </a:r>
            <a:endParaRPr sz="1600">
              <a:solidFill>
                <a:srgbClr val="5F6368"/>
              </a:solidFill>
              <a:latin typeface="Google Sans Medium"/>
              <a:ea typeface="Google Sans Medium"/>
              <a:cs typeface="Google Sans Medium"/>
              <a:sym typeface="Google Sans Medium"/>
            </a:endParaRPr>
          </a:p>
        </p:txBody>
      </p:sp>
      <p:sp>
        <p:nvSpPr>
          <p:cNvPr id="249" name="Google Shape;249;p25"/>
          <p:cNvSpPr txBox="1"/>
          <p:nvPr/>
        </p:nvSpPr>
        <p:spPr>
          <a:xfrm>
            <a:off x="1267126" y="2450304"/>
            <a:ext cx="66072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rgbClr val="FBBC05"/>
                </a:solidFill>
                <a:latin typeface="Google Sans"/>
                <a:ea typeface="Google Sans"/>
                <a:cs typeface="Google Sans"/>
                <a:sym typeface="Google Sans"/>
              </a:rPr>
              <a:t>1    2    3    4    5    6    7    8    9    10</a:t>
            </a:r>
            <a:endParaRPr sz="3000">
              <a:solidFill>
                <a:srgbClr val="FBBC05"/>
              </a:solidFill>
            </a:endParaRPr>
          </a:p>
        </p:txBody>
      </p:sp>
      <p:sp>
        <p:nvSpPr>
          <p:cNvPr id="250" name="Google Shape;250;p25"/>
          <p:cNvSpPr txBox="1"/>
          <p:nvPr/>
        </p:nvSpPr>
        <p:spPr>
          <a:xfrm>
            <a:off x="385375" y="370650"/>
            <a:ext cx="8588700" cy="115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000">
                <a:solidFill>
                  <a:srgbClr val="3C4043"/>
                </a:solidFill>
                <a:latin typeface="Google Sans"/>
                <a:ea typeface="Google Sans"/>
                <a:cs typeface="Google Sans"/>
                <a:sym typeface="Google Sans"/>
              </a:rPr>
              <a:t>Where do you rate </a:t>
            </a:r>
            <a:br>
              <a:rPr b="1" lang="en" sz="4000">
                <a:solidFill>
                  <a:srgbClr val="3C4043"/>
                </a:solidFill>
                <a:latin typeface="Google Sans"/>
                <a:ea typeface="Google Sans"/>
                <a:cs typeface="Google Sans"/>
                <a:sym typeface="Google Sans"/>
              </a:rPr>
            </a:br>
            <a:r>
              <a:rPr b="1" lang="en" sz="4000">
                <a:solidFill>
                  <a:srgbClr val="3C4043"/>
                </a:solidFill>
                <a:latin typeface="Google Sans"/>
                <a:ea typeface="Google Sans"/>
                <a:cs typeface="Google Sans"/>
                <a:sym typeface="Google Sans"/>
              </a:rPr>
              <a:t>your confidence now?</a:t>
            </a:r>
            <a:endParaRPr b="1" sz="4000">
              <a:solidFill>
                <a:srgbClr val="3C4043"/>
              </a:solidFill>
              <a:latin typeface="Google Sans"/>
              <a:ea typeface="Google Sans"/>
              <a:cs typeface="Google Sans"/>
              <a:sym typeface="Google Sans"/>
            </a:endParaRPr>
          </a:p>
        </p:txBody>
      </p:sp>
      <p:pic>
        <p:nvPicPr>
          <p:cNvPr id="251" name="Google Shape;251;p25"/>
          <p:cNvPicPr preferRelativeResize="0"/>
          <p:nvPr/>
        </p:nvPicPr>
        <p:blipFill>
          <a:blip r:embed="rId3">
            <a:alphaModFix/>
          </a:blip>
          <a:stretch>
            <a:fillRect/>
          </a:stretch>
        </p:blipFill>
        <p:spPr>
          <a:xfrm rot="272832">
            <a:off x="847753" y="1697468"/>
            <a:ext cx="836546" cy="1209524"/>
          </a:xfrm>
          <a:prstGeom prst="rect">
            <a:avLst/>
          </a:prstGeom>
          <a:noFill/>
          <a:ln>
            <a:noFill/>
          </a:ln>
        </p:spPr>
      </p:pic>
      <p:pic>
        <p:nvPicPr>
          <p:cNvPr id="252" name="Google Shape;252;p25"/>
          <p:cNvPicPr preferRelativeResize="0"/>
          <p:nvPr/>
        </p:nvPicPr>
        <p:blipFill rotWithShape="1">
          <a:blip r:embed="rId4">
            <a:alphaModFix/>
          </a:blip>
          <a:srcRect b="-6120" l="6542" r="45454" t="6120"/>
          <a:stretch/>
        </p:blipFill>
        <p:spPr>
          <a:xfrm flipH="1" rot="-298876">
            <a:off x="7180893" y="1514439"/>
            <a:ext cx="1231571" cy="1661463"/>
          </a:xfrm>
          <a:prstGeom prst="rect">
            <a:avLst/>
          </a:prstGeom>
          <a:noFill/>
          <a:ln>
            <a:noFill/>
          </a:ln>
        </p:spPr>
      </p:pic>
      <p:cxnSp>
        <p:nvCxnSpPr>
          <p:cNvPr id="253" name="Google Shape;253;p25"/>
          <p:cNvCxnSpPr/>
          <p:nvPr/>
        </p:nvCxnSpPr>
        <p:spPr>
          <a:xfrm>
            <a:off x="1743410" y="3096800"/>
            <a:ext cx="5612700" cy="0"/>
          </a:xfrm>
          <a:prstGeom prst="straightConnector1">
            <a:avLst/>
          </a:prstGeom>
          <a:noFill/>
          <a:ln cap="flat" cmpd="sng" w="28575">
            <a:solidFill>
              <a:srgbClr val="FBBC05"/>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5" name="Shape 55"/>
        <p:cNvGrpSpPr/>
        <p:nvPr/>
      </p:nvGrpSpPr>
      <p:grpSpPr>
        <a:xfrm>
          <a:off x="0" y="0"/>
          <a:ext cx="0" cy="0"/>
          <a:chOff x="0" y="0"/>
          <a:chExt cx="0" cy="0"/>
        </a:xfrm>
      </p:grpSpPr>
      <p:sp>
        <p:nvSpPr>
          <p:cNvPr id="56" name="Google Shape;56;p8"/>
          <p:cNvSpPr/>
          <p:nvPr/>
        </p:nvSpPr>
        <p:spPr>
          <a:xfrm>
            <a:off x="385375" y="3015475"/>
            <a:ext cx="8373300" cy="1097400"/>
          </a:xfrm>
          <a:prstGeom prst="roundRect">
            <a:avLst>
              <a:gd fmla="val 16667" name="adj"/>
            </a:avLst>
          </a:prstGeom>
          <a:solidFill>
            <a:srgbClr val="FFFFFF"/>
          </a:solidFill>
          <a:ln>
            <a:noFill/>
          </a:ln>
          <a:effectLst>
            <a:outerShdw blurRad="371475" rotWithShape="0" algn="bl" dir="5400000" dist="1333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txBox="1"/>
          <p:nvPr/>
        </p:nvSpPr>
        <p:spPr>
          <a:xfrm>
            <a:off x="385375" y="1998400"/>
            <a:ext cx="82158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Draw a scale like this…             </a:t>
            </a:r>
            <a:endParaRPr sz="2800">
              <a:solidFill>
                <a:srgbClr val="3C4043"/>
              </a:solidFill>
              <a:latin typeface="Google Sans Medium"/>
              <a:ea typeface="Google Sans Medium"/>
              <a:cs typeface="Google Sans Medium"/>
              <a:sym typeface="Google Sans Medium"/>
            </a:endParaRPr>
          </a:p>
        </p:txBody>
      </p:sp>
      <p:sp>
        <p:nvSpPr>
          <p:cNvPr id="58" name="Google Shape;58;p8"/>
          <p:cNvSpPr txBox="1"/>
          <p:nvPr/>
        </p:nvSpPr>
        <p:spPr>
          <a:xfrm>
            <a:off x="464100" y="3447766"/>
            <a:ext cx="2294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Not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confident</a:t>
            </a:r>
            <a:endParaRPr sz="1600">
              <a:solidFill>
                <a:srgbClr val="5F6368"/>
              </a:solidFill>
              <a:latin typeface="Google Sans Medium"/>
              <a:ea typeface="Google Sans Medium"/>
              <a:cs typeface="Google Sans Medium"/>
              <a:sym typeface="Google Sans Medium"/>
            </a:endParaRPr>
          </a:p>
        </p:txBody>
      </p:sp>
      <p:sp>
        <p:nvSpPr>
          <p:cNvPr id="59" name="Google Shape;59;p8"/>
          <p:cNvSpPr txBox="1"/>
          <p:nvPr/>
        </p:nvSpPr>
        <p:spPr>
          <a:xfrm>
            <a:off x="6499025" y="3447766"/>
            <a:ext cx="2174400" cy="62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Very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confident</a:t>
            </a:r>
            <a:endParaRPr sz="1600">
              <a:solidFill>
                <a:srgbClr val="5F6368"/>
              </a:solidFill>
              <a:latin typeface="Google Sans Medium"/>
              <a:ea typeface="Google Sans Medium"/>
              <a:cs typeface="Google Sans Medium"/>
              <a:sym typeface="Google Sans Medium"/>
            </a:endParaRPr>
          </a:p>
        </p:txBody>
      </p:sp>
      <p:sp>
        <p:nvSpPr>
          <p:cNvPr id="60" name="Google Shape;60;p8"/>
          <p:cNvSpPr txBox="1"/>
          <p:nvPr/>
        </p:nvSpPr>
        <p:spPr>
          <a:xfrm>
            <a:off x="1267126" y="3263286"/>
            <a:ext cx="66072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rgbClr val="FBBC05"/>
                </a:solidFill>
                <a:latin typeface="Google Sans"/>
                <a:ea typeface="Google Sans"/>
                <a:cs typeface="Google Sans"/>
                <a:sym typeface="Google Sans"/>
              </a:rPr>
              <a:t>1    2    3    4    5    6    7    8    9    10</a:t>
            </a:r>
            <a:endParaRPr sz="3000">
              <a:solidFill>
                <a:srgbClr val="FBBC05"/>
              </a:solidFill>
            </a:endParaRPr>
          </a:p>
        </p:txBody>
      </p:sp>
      <p:sp>
        <p:nvSpPr>
          <p:cNvPr id="61" name="Google Shape;61;p8"/>
          <p:cNvSpPr txBox="1"/>
          <p:nvPr/>
        </p:nvSpPr>
        <p:spPr>
          <a:xfrm>
            <a:off x="385375" y="370650"/>
            <a:ext cx="8588700" cy="115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000">
                <a:solidFill>
                  <a:srgbClr val="3C4043"/>
                </a:solidFill>
                <a:latin typeface="Google Sans"/>
                <a:ea typeface="Google Sans"/>
                <a:cs typeface="Google Sans"/>
                <a:sym typeface="Google Sans"/>
              </a:rPr>
              <a:t>How confident are you in protecting your personal information online?</a:t>
            </a:r>
            <a:endParaRPr b="1" sz="4000">
              <a:solidFill>
                <a:srgbClr val="3C4043"/>
              </a:solidFill>
              <a:latin typeface="Google Sans"/>
              <a:ea typeface="Google Sans"/>
              <a:cs typeface="Google Sans"/>
              <a:sym typeface="Google Sans"/>
            </a:endParaRPr>
          </a:p>
        </p:txBody>
      </p:sp>
      <p:pic>
        <p:nvPicPr>
          <p:cNvPr id="62" name="Google Shape;62;p8"/>
          <p:cNvPicPr preferRelativeResize="0"/>
          <p:nvPr/>
        </p:nvPicPr>
        <p:blipFill>
          <a:blip r:embed="rId3">
            <a:alphaModFix/>
          </a:blip>
          <a:stretch>
            <a:fillRect/>
          </a:stretch>
        </p:blipFill>
        <p:spPr>
          <a:xfrm rot="272832">
            <a:off x="847753" y="2510450"/>
            <a:ext cx="836546" cy="1209524"/>
          </a:xfrm>
          <a:prstGeom prst="rect">
            <a:avLst/>
          </a:prstGeom>
          <a:noFill/>
          <a:ln>
            <a:noFill/>
          </a:ln>
        </p:spPr>
      </p:pic>
      <p:pic>
        <p:nvPicPr>
          <p:cNvPr id="63" name="Google Shape;63;p8"/>
          <p:cNvPicPr preferRelativeResize="0"/>
          <p:nvPr/>
        </p:nvPicPr>
        <p:blipFill rotWithShape="1">
          <a:blip r:embed="rId4">
            <a:alphaModFix/>
          </a:blip>
          <a:srcRect b="-6120" l="6542" r="45454" t="6120"/>
          <a:stretch/>
        </p:blipFill>
        <p:spPr>
          <a:xfrm flipH="1" rot="-298876">
            <a:off x="7180893" y="2327421"/>
            <a:ext cx="1231571" cy="1661463"/>
          </a:xfrm>
          <a:prstGeom prst="rect">
            <a:avLst/>
          </a:prstGeom>
          <a:noFill/>
          <a:ln>
            <a:noFill/>
          </a:ln>
        </p:spPr>
      </p:pic>
      <p:cxnSp>
        <p:nvCxnSpPr>
          <p:cNvPr id="64" name="Google Shape;64;p8"/>
          <p:cNvCxnSpPr/>
          <p:nvPr/>
        </p:nvCxnSpPr>
        <p:spPr>
          <a:xfrm>
            <a:off x="1743410" y="3870175"/>
            <a:ext cx="5612700" cy="0"/>
          </a:xfrm>
          <a:prstGeom prst="straightConnector1">
            <a:avLst/>
          </a:prstGeom>
          <a:noFill/>
          <a:ln cap="flat" cmpd="sng" w="28575">
            <a:solidFill>
              <a:srgbClr val="FBBC05"/>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8" name="Shape 68"/>
        <p:cNvGrpSpPr/>
        <p:nvPr/>
      </p:nvGrpSpPr>
      <p:grpSpPr>
        <a:xfrm>
          <a:off x="0" y="0"/>
          <a:ext cx="0" cy="0"/>
          <a:chOff x="0" y="0"/>
          <a:chExt cx="0" cy="0"/>
        </a:xfrm>
      </p:grpSpPr>
      <p:sp>
        <p:nvSpPr>
          <p:cNvPr id="69" name="Google Shape;69;p9"/>
          <p:cNvSpPr/>
          <p:nvPr/>
        </p:nvSpPr>
        <p:spPr>
          <a:xfrm>
            <a:off x="1238325" y="1307750"/>
            <a:ext cx="6667200" cy="1760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1238275" y="1840336"/>
            <a:ext cx="6667200" cy="9651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4400">
                <a:solidFill>
                  <a:srgbClr val="3C4043"/>
                </a:solidFill>
                <a:latin typeface="Google Sans"/>
                <a:ea typeface="Google Sans"/>
                <a:cs typeface="Google Sans"/>
                <a:sym typeface="Google Sans"/>
              </a:rPr>
              <a:t>Now close your eyes…</a:t>
            </a:r>
            <a:endParaRPr b="1" sz="4400">
              <a:solidFill>
                <a:srgbClr val="3C4043"/>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4" name="Shape 74"/>
        <p:cNvGrpSpPr/>
        <p:nvPr/>
      </p:nvGrpSpPr>
      <p:grpSpPr>
        <a:xfrm>
          <a:off x="0" y="0"/>
          <a:ext cx="0" cy="0"/>
          <a:chOff x="0" y="0"/>
          <a:chExt cx="0" cy="0"/>
        </a:xfrm>
      </p:grpSpPr>
      <p:grpSp>
        <p:nvGrpSpPr>
          <p:cNvPr id="75" name="Google Shape;75;p10"/>
          <p:cNvGrpSpPr/>
          <p:nvPr/>
        </p:nvGrpSpPr>
        <p:grpSpPr>
          <a:xfrm>
            <a:off x="303675" y="4587358"/>
            <a:ext cx="2344549" cy="330063"/>
            <a:chOff x="673550" y="543150"/>
            <a:chExt cx="2638178" cy="371400"/>
          </a:xfrm>
        </p:grpSpPr>
        <p:pic>
          <p:nvPicPr>
            <p:cNvPr id="76" name="Google Shape;76;p10"/>
            <p:cNvPicPr preferRelativeResize="0"/>
            <p:nvPr/>
          </p:nvPicPr>
          <p:blipFill>
            <a:blip r:embed="rId3">
              <a:alphaModFix/>
            </a:blip>
            <a:stretch>
              <a:fillRect/>
            </a:stretch>
          </p:blipFill>
          <p:spPr>
            <a:xfrm>
              <a:off x="1817478" y="576548"/>
              <a:ext cx="1494251" cy="317650"/>
            </a:xfrm>
            <a:prstGeom prst="rect">
              <a:avLst/>
            </a:prstGeom>
            <a:noFill/>
            <a:ln>
              <a:noFill/>
            </a:ln>
          </p:spPr>
        </p:pic>
        <p:cxnSp>
          <p:nvCxnSpPr>
            <p:cNvPr id="77" name="Google Shape;77;p10"/>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78" name="Google Shape;78;p10"/>
            <p:cNvPicPr preferRelativeResize="0"/>
            <p:nvPr/>
          </p:nvPicPr>
          <p:blipFill>
            <a:blip r:embed="rId4">
              <a:alphaModFix/>
            </a:blip>
            <a:stretch>
              <a:fillRect/>
            </a:stretch>
          </p:blipFill>
          <p:spPr>
            <a:xfrm>
              <a:off x="673550" y="613146"/>
              <a:ext cx="810625" cy="263745"/>
            </a:xfrm>
            <a:prstGeom prst="rect">
              <a:avLst/>
            </a:prstGeom>
            <a:noFill/>
            <a:ln>
              <a:noFill/>
            </a:ln>
          </p:spPr>
        </p:pic>
      </p:grpSp>
      <p:sp>
        <p:nvSpPr>
          <p:cNvPr id="79" name="Google Shape;79;p10"/>
          <p:cNvSpPr/>
          <p:nvPr/>
        </p:nvSpPr>
        <p:spPr>
          <a:xfrm>
            <a:off x="441890" y="2675725"/>
            <a:ext cx="4187100" cy="7602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80" name="Google Shape;80;p10"/>
          <p:cNvSpPr/>
          <p:nvPr/>
        </p:nvSpPr>
        <p:spPr>
          <a:xfrm flipH="1" rot="10800000">
            <a:off x="6078643" y="12"/>
            <a:ext cx="3079483"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81" name="Google Shape;81;p10"/>
          <p:cNvSpPr txBox="1"/>
          <p:nvPr/>
        </p:nvSpPr>
        <p:spPr>
          <a:xfrm>
            <a:off x="385375" y="370650"/>
            <a:ext cx="6963300" cy="1804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BBC05"/>
                </a:solidFill>
                <a:latin typeface="Google Sans"/>
                <a:ea typeface="Google Sans"/>
                <a:cs typeface="Google Sans"/>
                <a:sym typeface="Google Sans"/>
              </a:rPr>
              <a:t>Why is it important to protect your personal information online?</a:t>
            </a:r>
            <a:endParaRPr b="1" sz="4400">
              <a:solidFill>
                <a:srgbClr val="FBBC05"/>
              </a:solidFill>
              <a:latin typeface="Google Sans"/>
              <a:ea typeface="Google Sans"/>
              <a:cs typeface="Google Sans"/>
              <a:sym typeface="Google Sans"/>
            </a:endParaRPr>
          </a:p>
        </p:txBody>
      </p:sp>
      <p:sp>
        <p:nvSpPr>
          <p:cNvPr id="82" name="Google Shape;82;p10"/>
          <p:cNvSpPr txBox="1"/>
          <p:nvPr/>
        </p:nvSpPr>
        <p:spPr>
          <a:xfrm>
            <a:off x="670963" y="2944275"/>
            <a:ext cx="3779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600">
                <a:solidFill>
                  <a:schemeClr val="dk2"/>
                </a:solidFill>
                <a:latin typeface="Google Sans Medium"/>
                <a:ea typeface="Google Sans Medium"/>
                <a:cs typeface="Google Sans Medium"/>
                <a:sym typeface="Google Sans Medium"/>
              </a:rPr>
              <a:t>“Somebody might find out where I live”</a:t>
            </a:r>
            <a:endParaRPr sz="1600">
              <a:solidFill>
                <a:srgbClr val="3C4043"/>
              </a:solidFill>
              <a:latin typeface="Google Sans Medium"/>
              <a:ea typeface="Google Sans Medium"/>
              <a:cs typeface="Google Sans Medium"/>
              <a:sym typeface="Google Sans Medium"/>
            </a:endParaRPr>
          </a:p>
        </p:txBody>
      </p:sp>
      <p:pic>
        <p:nvPicPr>
          <p:cNvPr id="83" name="Google Shape;83;p10"/>
          <p:cNvPicPr preferRelativeResize="0"/>
          <p:nvPr/>
        </p:nvPicPr>
        <p:blipFill>
          <a:blip r:embed="rId5">
            <a:alphaModFix/>
          </a:blip>
          <a:stretch>
            <a:fillRect/>
          </a:stretch>
        </p:blipFill>
        <p:spPr>
          <a:xfrm flipH="1">
            <a:off x="5518152" y="2294725"/>
            <a:ext cx="2888040" cy="2658499"/>
          </a:xfrm>
          <a:prstGeom prst="rect">
            <a:avLst/>
          </a:prstGeom>
          <a:noFill/>
          <a:ln>
            <a:noFill/>
          </a:ln>
        </p:spPr>
      </p:pic>
      <p:sp>
        <p:nvSpPr>
          <p:cNvPr id="84" name="Google Shape;84;p10"/>
          <p:cNvSpPr/>
          <p:nvPr/>
        </p:nvSpPr>
        <p:spPr>
          <a:xfrm>
            <a:off x="5587425" y="3306550"/>
            <a:ext cx="435000" cy="435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0"/>
          <p:cNvPicPr preferRelativeResize="0"/>
          <p:nvPr/>
        </p:nvPicPr>
        <p:blipFill>
          <a:blip r:embed="rId6">
            <a:alphaModFix/>
          </a:blip>
          <a:stretch>
            <a:fillRect/>
          </a:stretch>
        </p:blipFill>
        <p:spPr>
          <a:xfrm>
            <a:off x="5322580" y="2597598"/>
            <a:ext cx="811625" cy="1336700"/>
          </a:xfrm>
          <a:prstGeom prst="rect">
            <a:avLst/>
          </a:prstGeom>
          <a:noFill/>
          <a:ln>
            <a:noFill/>
          </a:ln>
        </p:spPr>
      </p:pic>
      <p:sp>
        <p:nvSpPr>
          <p:cNvPr id="86" name="Google Shape;86;p10"/>
          <p:cNvSpPr txBox="1"/>
          <p:nvPr/>
        </p:nvSpPr>
        <p:spPr>
          <a:xfrm>
            <a:off x="321341" y="2225309"/>
            <a:ext cx="2163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Example</a:t>
            </a:r>
            <a:endParaRPr sz="15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sp>
        <p:nvSpPr>
          <p:cNvPr id="91" name="Google Shape;91;p11"/>
          <p:cNvSpPr/>
          <p:nvPr/>
        </p:nvSpPr>
        <p:spPr>
          <a:xfrm flipH="1" rot="10800000">
            <a:off x="7399683" y="12"/>
            <a:ext cx="1751462"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92" name="Google Shape;92;p11"/>
          <p:cNvSpPr/>
          <p:nvPr/>
        </p:nvSpPr>
        <p:spPr>
          <a:xfrm>
            <a:off x="385375" y="2594604"/>
            <a:ext cx="2664600" cy="1167600"/>
          </a:xfrm>
          <a:prstGeom prst="roundRect">
            <a:avLst>
              <a:gd fmla="val 16667" name="adj"/>
            </a:avLst>
          </a:prstGeom>
          <a:solidFill>
            <a:srgbClr val="FFFFFF"/>
          </a:solidFill>
          <a:ln cap="flat" cmpd="sng" w="19050">
            <a:solidFill>
              <a:srgbClr val="34A853"/>
            </a:solidFill>
            <a:prstDash val="solid"/>
            <a:round/>
            <a:headEnd len="sm" w="sm" type="none"/>
            <a:tailEnd len="sm" w="sm" type="none"/>
          </a:ln>
        </p:spPr>
        <p:txBody>
          <a:bodyPr anchorCtr="0" anchor="t" bIns="91425" lIns="91425" spcFirstLastPara="1" rIns="91425" wrap="square" tIns="274300">
            <a:noAutofit/>
          </a:bodyPr>
          <a:lstStyle/>
          <a:p>
            <a:pPr indent="0" lvl="0" marL="0" rtl="0" algn="ctr">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A mix of uppercase </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and lowercase letters</a:t>
            </a:r>
            <a:endParaRPr sz="1600">
              <a:solidFill>
                <a:srgbClr val="3C4043"/>
              </a:solidFill>
              <a:latin typeface="Google Sans Medium"/>
              <a:ea typeface="Google Sans Medium"/>
              <a:cs typeface="Google Sans Medium"/>
              <a:sym typeface="Google Sans Medium"/>
            </a:endParaRPr>
          </a:p>
        </p:txBody>
      </p:sp>
      <p:sp>
        <p:nvSpPr>
          <p:cNvPr id="93" name="Google Shape;93;p11"/>
          <p:cNvSpPr/>
          <p:nvPr/>
        </p:nvSpPr>
        <p:spPr>
          <a:xfrm>
            <a:off x="3239625" y="2594604"/>
            <a:ext cx="2664600" cy="1167600"/>
          </a:xfrm>
          <a:prstGeom prst="roundRect">
            <a:avLst>
              <a:gd fmla="val 16667" name="adj"/>
            </a:avLst>
          </a:prstGeom>
          <a:solidFill>
            <a:srgbClr val="FFFFFF"/>
          </a:solidFill>
          <a:ln cap="flat" cmpd="sng" w="19050">
            <a:solidFill>
              <a:srgbClr val="34A853"/>
            </a:solidFill>
            <a:prstDash val="solid"/>
            <a:round/>
            <a:headEnd len="sm" w="sm" type="none"/>
            <a:tailEnd len="sm" w="sm" type="none"/>
          </a:ln>
        </p:spPr>
        <p:txBody>
          <a:bodyPr anchorCtr="0" anchor="t" bIns="91425" lIns="91425" spcFirstLastPara="1" rIns="91425" wrap="square" tIns="411475">
            <a:noAutofit/>
          </a:bodyPr>
          <a:lstStyle/>
          <a:p>
            <a:pPr indent="0" lvl="0" marL="0" rtl="0" algn="ctr">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Symbols and numbers</a:t>
            </a:r>
            <a:endParaRPr sz="1600">
              <a:solidFill>
                <a:srgbClr val="3C4043"/>
              </a:solidFill>
              <a:latin typeface="Google Sans Medium"/>
              <a:ea typeface="Google Sans Medium"/>
              <a:cs typeface="Google Sans Medium"/>
              <a:sym typeface="Google Sans Medium"/>
            </a:endParaRPr>
          </a:p>
        </p:txBody>
      </p:sp>
      <p:sp>
        <p:nvSpPr>
          <p:cNvPr id="94" name="Google Shape;94;p11"/>
          <p:cNvSpPr/>
          <p:nvPr/>
        </p:nvSpPr>
        <p:spPr>
          <a:xfrm>
            <a:off x="6093900" y="2594604"/>
            <a:ext cx="2664600" cy="1167600"/>
          </a:xfrm>
          <a:prstGeom prst="roundRect">
            <a:avLst>
              <a:gd fmla="val 16667" name="adj"/>
            </a:avLst>
          </a:prstGeom>
          <a:solidFill>
            <a:srgbClr val="FFFFFF"/>
          </a:solidFill>
          <a:ln cap="flat" cmpd="sng" w="19050">
            <a:solidFill>
              <a:srgbClr val="34A853"/>
            </a:solidFill>
            <a:prstDash val="solid"/>
            <a:round/>
            <a:headEnd len="sm" w="sm" type="none"/>
            <a:tailEnd len="sm" w="sm" type="none"/>
          </a:ln>
        </p:spPr>
        <p:txBody>
          <a:bodyPr anchorCtr="0" anchor="t" bIns="91425" lIns="91425" spcFirstLastPara="1" rIns="91425" wrap="square" tIns="411475">
            <a:noAutofit/>
          </a:bodyPr>
          <a:lstStyle/>
          <a:p>
            <a:pPr indent="0" lvl="0" marL="0" rtl="0" algn="ctr">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Long passwords</a:t>
            </a:r>
            <a:endParaRPr sz="1600">
              <a:solidFill>
                <a:srgbClr val="3C4043"/>
              </a:solidFill>
              <a:latin typeface="Google Sans Medium"/>
              <a:ea typeface="Google Sans Medium"/>
              <a:cs typeface="Google Sans Medium"/>
              <a:sym typeface="Google Sans Medium"/>
            </a:endParaRPr>
          </a:p>
        </p:txBody>
      </p:sp>
      <p:sp>
        <p:nvSpPr>
          <p:cNvPr id="95" name="Google Shape;95;p11"/>
          <p:cNvSpPr txBox="1"/>
          <p:nvPr/>
        </p:nvSpPr>
        <p:spPr>
          <a:xfrm>
            <a:off x="385375" y="370650"/>
            <a:ext cx="8373300" cy="1339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b="1" lang="en" sz="4400">
                <a:solidFill>
                  <a:srgbClr val="34A853"/>
                </a:solidFill>
                <a:latin typeface="Google Sans"/>
                <a:ea typeface="Google Sans"/>
                <a:cs typeface="Google Sans"/>
                <a:sym typeface="Google Sans"/>
              </a:rPr>
              <a:t>Strong passwords can </a:t>
            </a:r>
            <a:br>
              <a:rPr b="1" lang="en" sz="4400">
                <a:solidFill>
                  <a:srgbClr val="34A853"/>
                </a:solidFill>
                <a:latin typeface="Google Sans"/>
                <a:ea typeface="Google Sans"/>
                <a:cs typeface="Google Sans"/>
                <a:sym typeface="Google Sans"/>
              </a:rPr>
            </a:br>
            <a:r>
              <a:rPr b="1" lang="en" sz="4400">
                <a:solidFill>
                  <a:srgbClr val="34A853"/>
                </a:solidFill>
                <a:latin typeface="Google Sans"/>
                <a:ea typeface="Google Sans"/>
                <a:cs typeface="Google Sans"/>
                <a:sym typeface="Google Sans"/>
              </a:rPr>
              <a:t>keep you safe online</a:t>
            </a:r>
            <a:endParaRPr b="1" sz="4400">
              <a:solidFill>
                <a:srgbClr val="34A853"/>
              </a:solidFill>
              <a:latin typeface="Google Sans"/>
              <a:ea typeface="Google Sans"/>
              <a:cs typeface="Google Sans"/>
              <a:sym typeface="Google Sans"/>
            </a:endParaRPr>
          </a:p>
        </p:txBody>
      </p:sp>
      <p:sp>
        <p:nvSpPr>
          <p:cNvPr id="96" name="Google Shape;96;p11"/>
          <p:cNvSpPr txBox="1"/>
          <p:nvPr/>
        </p:nvSpPr>
        <p:spPr>
          <a:xfrm>
            <a:off x="385375" y="1709825"/>
            <a:ext cx="55191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What makes a password strong?</a:t>
            </a:r>
            <a:endParaRPr sz="28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0" name="Shape 100"/>
        <p:cNvGrpSpPr/>
        <p:nvPr/>
      </p:nvGrpSpPr>
      <p:grpSpPr>
        <a:xfrm>
          <a:off x="0" y="0"/>
          <a:ext cx="0" cy="0"/>
          <a:chOff x="0" y="0"/>
          <a:chExt cx="0" cy="0"/>
        </a:xfrm>
      </p:grpSpPr>
      <p:sp>
        <p:nvSpPr>
          <p:cNvPr id="101" name="Google Shape;101;p1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60-second challenge!</a:t>
            </a:r>
            <a:endParaRPr b="1" sz="4400">
              <a:solidFill>
                <a:srgbClr val="FFFFFF"/>
              </a:solidFill>
              <a:latin typeface="Google Sans"/>
              <a:ea typeface="Google Sans"/>
              <a:cs typeface="Google Sans"/>
              <a:sym typeface="Google Sans"/>
            </a:endParaRPr>
          </a:p>
        </p:txBody>
      </p:sp>
      <p:pic>
        <p:nvPicPr>
          <p:cNvPr id="102" name="Google Shape;102;p12"/>
          <p:cNvPicPr preferRelativeResize="0"/>
          <p:nvPr/>
        </p:nvPicPr>
        <p:blipFill rotWithShape="1">
          <a:blip r:embed="rId3">
            <a:alphaModFix/>
          </a:blip>
          <a:srcRect b="0" l="0" r="0" t="8991"/>
          <a:stretch/>
        </p:blipFill>
        <p:spPr>
          <a:xfrm>
            <a:off x="6054050" y="370650"/>
            <a:ext cx="2704624" cy="4582172"/>
          </a:xfrm>
          <a:prstGeom prst="rect">
            <a:avLst/>
          </a:prstGeom>
          <a:noFill/>
          <a:ln>
            <a:noFill/>
          </a:ln>
        </p:spPr>
      </p:pic>
      <p:sp>
        <p:nvSpPr>
          <p:cNvPr id="103" name="Google Shape;103;p12"/>
          <p:cNvSpPr txBox="1"/>
          <p:nvPr/>
        </p:nvSpPr>
        <p:spPr>
          <a:xfrm>
            <a:off x="385375" y="1709825"/>
            <a:ext cx="55191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FFFFFF"/>
                </a:solidFill>
                <a:latin typeface="Google Sans Medium"/>
                <a:ea typeface="Google Sans Medium"/>
                <a:cs typeface="Google Sans Medium"/>
                <a:sym typeface="Google Sans Medium"/>
              </a:rPr>
              <a:t>Create a strong password</a:t>
            </a:r>
            <a:endParaRPr sz="28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sp>
        <p:nvSpPr>
          <p:cNvPr id="108" name="Google Shape;108;p13"/>
          <p:cNvSpPr/>
          <p:nvPr/>
        </p:nvSpPr>
        <p:spPr>
          <a:xfrm flipH="1" rot="10800000">
            <a:off x="5200308" y="12"/>
            <a:ext cx="39506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09" name="Google Shape;109;p1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How can we change privacy settings?</a:t>
            </a:r>
            <a:endParaRPr b="1" sz="4400">
              <a:solidFill>
                <a:srgbClr val="3C4043"/>
              </a:solidFill>
              <a:latin typeface="Google Sans"/>
              <a:ea typeface="Google Sans"/>
              <a:cs typeface="Google Sans"/>
              <a:sym typeface="Google Sans"/>
            </a:endParaRPr>
          </a:p>
        </p:txBody>
      </p:sp>
      <p:pic>
        <p:nvPicPr>
          <p:cNvPr id="110" name="Google Shape;110;p13"/>
          <p:cNvPicPr preferRelativeResize="0"/>
          <p:nvPr/>
        </p:nvPicPr>
        <p:blipFill>
          <a:blip r:embed="rId3">
            <a:alphaModFix/>
          </a:blip>
          <a:stretch>
            <a:fillRect/>
          </a:stretch>
        </p:blipFill>
        <p:spPr>
          <a:xfrm>
            <a:off x="7033401" y="608400"/>
            <a:ext cx="867451" cy="1429200"/>
          </a:xfrm>
          <a:prstGeom prst="rect">
            <a:avLst/>
          </a:prstGeom>
          <a:noFill/>
          <a:ln>
            <a:noFill/>
          </a:ln>
        </p:spPr>
      </p:pic>
      <p:pic>
        <p:nvPicPr>
          <p:cNvPr id="111" name="Google Shape;111;p13"/>
          <p:cNvPicPr preferRelativeResize="0"/>
          <p:nvPr/>
        </p:nvPicPr>
        <p:blipFill rotWithShape="1">
          <a:blip r:embed="rId4">
            <a:alphaModFix/>
          </a:blip>
          <a:srcRect b="32894" l="52262" r="6785" t="8564"/>
          <a:stretch/>
        </p:blipFill>
        <p:spPr>
          <a:xfrm flipH="1" rot="-10">
            <a:off x="6151949" y="2373779"/>
            <a:ext cx="2991850" cy="27697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5" name="Shape 115"/>
        <p:cNvGrpSpPr/>
        <p:nvPr/>
      </p:nvGrpSpPr>
      <p:grpSpPr>
        <a:xfrm>
          <a:off x="0" y="0"/>
          <a:ext cx="0" cy="0"/>
          <a:chOff x="0" y="0"/>
          <a:chExt cx="0" cy="0"/>
        </a:xfrm>
      </p:grpSpPr>
      <p:grpSp>
        <p:nvGrpSpPr>
          <p:cNvPr id="116" name="Google Shape;116;p14"/>
          <p:cNvGrpSpPr/>
          <p:nvPr/>
        </p:nvGrpSpPr>
        <p:grpSpPr>
          <a:xfrm>
            <a:off x="1435800" y="370650"/>
            <a:ext cx="6272400" cy="1628700"/>
            <a:chOff x="1435800" y="370650"/>
            <a:chExt cx="6272400" cy="1628700"/>
          </a:xfrm>
        </p:grpSpPr>
        <p:sp>
          <p:nvSpPr>
            <p:cNvPr id="117" name="Google Shape;117;p14"/>
            <p:cNvSpPr/>
            <p:nvPr/>
          </p:nvSpPr>
          <p:spPr>
            <a:xfrm>
              <a:off x="1435800" y="370650"/>
              <a:ext cx="6272400" cy="1628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txBox="1"/>
            <p:nvPr/>
          </p:nvSpPr>
          <p:spPr>
            <a:xfrm rot="200">
              <a:off x="1843291" y="728988"/>
              <a:ext cx="5152800" cy="886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200">
                  <a:solidFill>
                    <a:srgbClr val="3C4043"/>
                  </a:solidFill>
                  <a:latin typeface="Google Sans Medium"/>
                  <a:ea typeface="Google Sans Medium"/>
                  <a:cs typeface="Google Sans Medium"/>
                  <a:sym typeface="Google Sans Medium"/>
                </a:rPr>
                <a:t>What is two-step verification?</a:t>
              </a:r>
              <a:endParaRPr sz="3200">
                <a:solidFill>
                  <a:srgbClr val="3C4043"/>
                </a:solidFill>
                <a:latin typeface="Google Sans Medium"/>
                <a:ea typeface="Google Sans Medium"/>
                <a:cs typeface="Google Sans Medium"/>
                <a:sym typeface="Google Sans Medium"/>
              </a:endParaRPr>
            </a:p>
          </p:txBody>
        </p:sp>
        <p:pic>
          <p:nvPicPr>
            <p:cNvPr id="119" name="Google Shape;119;p14"/>
            <p:cNvPicPr preferRelativeResize="0"/>
            <p:nvPr/>
          </p:nvPicPr>
          <p:blipFill>
            <a:blip r:embed="rId3">
              <a:alphaModFix/>
            </a:blip>
            <a:stretch>
              <a:fillRect/>
            </a:stretch>
          </p:blipFill>
          <p:spPr>
            <a:xfrm>
              <a:off x="6634625" y="602850"/>
              <a:ext cx="714150" cy="1171200"/>
            </a:xfrm>
            <a:prstGeom prst="rect">
              <a:avLst/>
            </a:prstGeom>
            <a:noFill/>
            <a:ln>
              <a:noFill/>
            </a:ln>
          </p:spPr>
        </p:pic>
      </p:grpSp>
      <p:grpSp>
        <p:nvGrpSpPr>
          <p:cNvPr id="120" name="Google Shape;120;p14"/>
          <p:cNvGrpSpPr/>
          <p:nvPr/>
        </p:nvGrpSpPr>
        <p:grpSpPr>
          <a:xfrm>
            <a:off x="1435800" y="2316550"/>
            <a:ext cx="6272400" cy="1514100"/>
            <a:chOff x="1435800" y="2316550"/>
            <a:chExt cx="6272400" cy="1514100"/>
          </a:xfrm>
        </p:grpSpPr>
        <p:sp>
          <p:nvSpPr>
            <p:cNvPr id="121" name="Google Shape;121;p14"/>
            <p:cNvSpPr/>
            <p:nvPr/>
          </p:nvSpPr>
          <p:spPr>
            <a:xfrm>
              <a:off x="1435800" y="2316550"/>
              <a:ext cx="6272400" cy="1514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txBox="1"/>
            <p:nvPr/>
          </p:nvSpPr>
          <p:spPr>
            <a:xfrm rot="200">
              <a:off x="1843291" y="2640628"/>
              <a:ext cx="5152800" cy="886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200">
                  <a:solidFill>
                    <a:srgbClr val="3C4043"/>
                  </a:solidFill>
                  <a:latin typeface="Google Sans Medium"/>
                  <a:ea typeface="Google Sans Medium"/>
                  <a:cs typeface="Google Sans Medium"/>
                  <a:sym typeface="Google Sans Medium"/>
                </a:rPr>
                <a:t>How do you turn on two-step verification?</a:t>
              </a:r>
              <a:endParaRPr sz="3200">
                <a:solidFill>
                  <a:srgbClr val="3C4043"/>
                </a:solidFill>
                <a:latin typeface="Google Sans Medium"/>
                <a:ea typeface="Google Sans Medium"/>
                <a:cs typeface="Google Sans Medium"/>
                <a:sym typeface="Google Sans Medium"/>
              </a:endParaRPr>
            </a:p>
          </p:txBody>
        </p:sp>
        <p:pic>
          <p:nvPicPr>
            <p:cNvPr id="123" name="Google Shape;123;p14"/>
            <p:cNvPicPr preferRelativeResize="0"/>
            <p:nvPr/>
          </p:nvPicPr>
          <p:blipFill>
            <a:blip r:embed="rId4">
              <a:alphaModFix/>
            </a:blip>
            <a:stretch>
              <a:fillRect/>
            </a:stretch>
          </p:blipFill>
          <p:spPr>
            <a:xfrm>
              <a:off x="6567787" y="2525000"/>
              <a:ext cx="847825" cy="11286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15"/>
          <p:cNvSpPr/>
          <p:nvPr/>
        </p:nvSpPr>
        <p:spPr>
          <a:xfrm flipH="1" rot="10800000">
            <a:off x="5200308" y="12"/>
            <a:ext cx="3950628" cy="5143413"/>
          </a:xfrm>
          <a:custGeom>
            <a:rect b="b" l="l" r="r" t="t"/>
            <a:pathLst>
              <a:path extrusionOk="0" h="209529" w="118362">
                <a:moveTo>
                  <a:pt x="118362" y="0"/>
                </a:moveTo>
                <a:lnTo>
                  <a:pt x="0" y="0"/>
                </a:lnTo>
                <a:lnTo>
                  <a:pt x="39454" y="209529"/>
                </a:lnTo>
                <a:lnTo>
                  <a:pt x="118139" y="209529"/>
                </a:lnTo>
                <a:close/>
              </a:path>
            </a:pathLst>
          </a:custGeom>
          <a:solidFill>
            <a:srgbClr val="34A853"/>
          </a:solidFill>
          <a:ln>
            <a:noFill/>
          </a:ln>
        </p:spPr>
      </p:sp>
      <p:sp>
        <p:nvSpPr>
          <p:cNvPr id="129" name="Google Shape;129;p15"/>
          <p:cNvSpPr txBox="1"/>
          <p:nvPr/>
        </p:nvSpPr>
        <p:spPr>
          <a:xfrm>
            <a:off x="303750" y="1702875"/>
            <a:ext cx="4584600" cy="2511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Write down a catchy phrase to help you remember to </a:t>
            </a:r>
            <a:r>
              <a:rPr lang="en" sz="2800">
                <a:solidFill>
                  <a:schemeClr val="accent4"/>
                </a:solidFill>
                <a:latin typeface="Google Sans Medium"/>
                <a:ea typeface="Google Sans Medium"/>
                <a:cs typeface="Google Sans Medium"/>
                <a:sym typeface="Google Sans Medium"/>
              </a:rPr>
              <a:t>change </a:t>
            </a:r>
            <a:br>
              <a:rPr lang="en" sz="2800">
                <a:solidFill>
                  <a:schemeClr val="accent4"/>
                </a:solidFill>
                <a:latin typeface="Google Sans Medium"/>
                <a:ea typeface="Google Sans Medium"/>
                <a:cs typeface="Google Sans Medium"/>
                <a:sym typeface="Google Sans Medium"/>
              </a:rPr>
            </a:br>
            <a:r>
              <a:rPr lang="en" sz="2800">
                <a:solidFill>
                  <a:schemeClr val="accent4"/>
                </a:solidFill>
                <a:latin typeface="Google Sans Medium"/>
                <a:ea typeface="Google Sans Medium"/>
                <a:cs typeface="Google Sans Medium"/>
                <a:sym typeface="Google Sans Medium"/>
              </a:rPr>
              <a:t>your privacy settings</a:t>
            </a:r>
            <a:r>
              <a:rPr lang="en" sz="2800">
                <a:solidFill>
                  <a:schemeClr val="dk2"/>
                </a:solidFill>
                <a:latin typeface="Google Sans Medium"/>
                <a:ea typeface="Google Sans Medium"/>
                <a:cs typeface="Google Sans Medium"/>
                <a:sym typeface="Google Sans Medium"/>
              </a:rPr>
              <a:t>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a:t>
            </a:r>
            <a:r>
              <a:rPr lang="en" sz="2800">
                <a:solidFill>
                  <a:schemeClr val="accent4"/>
                </a:solidFill>
                <a:latin typeface="Google Sans Medium"/>
                <a:ea typeface="Google Sans Medium"/>
                <a:cs typeface="Google Sans Medium"/>
                <a:sym typeface="Google Sans Medium"/>
              </a:rPr>
              <a:t>turn on your </a:t>
            </a:r>
            <a:br>
              <a:rPr lang="en" sz="2800">
                <a:solidFill>
                  <a:schemeClr val="accent4"/>
                </a:solidFill>
                <a:latin typeface="Google Sans Medium"/>
                <a:ea typeface="Google Sans Medium"/>
                <a:cs typeface="Google Sans Medium"/>
                <a:sym typeface="Google Sans Medium"/>
              </a:rPr>
            </a:br>
            <a:r>
              <a:rPr lang="en" sz="2800">
                <a:solidFill>
                  <a:schemeClr val="accent4"/>
                </a:solidFill>
                <a:latin typeface="Google Sans Medium"/>
                <a:ea typeface="Google Sans Medium"/>
                <a:cs typeface="Google Sans Medium"/>
                <a:sym typeface="Google Sans Medium"/>
              </a:rPr>
              <a:t>two-step verification</a:t>
            </a:r>
            <a:r>
              <a:rPr lang="en" sz="2800">
                <a:solidFill>
                  <a:schemeClr val="dk2"/>
                </a:solidFill>
                <a:latin typeface="Google Sans Medium"/>
                <a:ea typeface="Google Sans Medium"/>
                <a:cs typeface="Google Sans Medium"/>
                <a:sym typeface="Google Sans Medium"/>
              </a:rPr>
              <a:t>.</a:t>
            </a:r>
            <a:endParaRPr sz="2800">
              <a:solidFill>
                <a:srgbClr val="34A853"/>
              </a:solidFill>
              <a:latin typeface="Google Sans Medium"/>
              <a:ea typeface="Google Sans Medium"/>
              <a:cs typeface="Google Sans Medium"/>
              <a:sym typeface="Google Sans Medium"/>
            </a:endParaRPr>
          </a:p>
        </p:txBody>
      </p:sp>
      <p:sp>
        <p:nvSpPr>
          <p:cNvPr id="130" name="Google Shape;130;p15"/>
          <p:cNvSpPr txBox="1"/>
          <p:nvPr/>
        </p:nvSpPr>
        <p:spPr>
          <a:xfrm>
            <a:off x="385375" y="370650"/>
            <a:ext cx="4554600" cy="134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4"/>
                </a:solidFill>
                <a:latin typeface="Google Sans"/>
                <a:ea typeface="Google Sans"/>
                <a:cs typeface="Google Sans"/>
                <a:sym typeface="Google Sans"/>
              </a:rPr>
              <a:t>Shh… keep it </a:t>
            </a:r>
            <a:br>
              <a:rPr b="1" lang="en" sz="4400">
                <a:solidFill>
                  <a:schemeClr val="accent4"/>
                </a:solidFill>
                <a:latin typeface="Google Sans"/>
                <a:ea typeface="Google Sans"/>
                <a:cs typeface="Google Sans"/>
                <a:sym typeface="Google Sans"/>
              </a:rPr>
            </a:br>
            <a:r>
              <a:rPr b="1" lang="en" sz="4400">
                <a:solidFill>
                  <a:schemeClr val="accent4"/>
                </a:solidFill>
                <a:latin typeface="Google Sans"/>
                <a:ea typeface="Google Sans"/>
                <a:cs typeface="Google Sans"/>
                <a:sym typeface="Google Sans"/>
              </a:rPr>
              <a:t>to yourself!</a:t>
            </a:r>
            <a:endParaRPr b="1" sz="5300">
              <a:solidFill>
                <a:schemeClr val="accent4"/>
              </a:solidFill>
              <a:latin typeface="Google Sans"/>
              <a:ea typeface="Google Sans"/>
              <a:cs typeface="Google Sans"/>
              <a:sym typeface="Google Sans"/>
            </a:endParaRPr>
          </a:p>
        </p:txBody>
      </p:sp>
      <p:grpSp>
        <p:nvGrpSpPr>
          <p:cNvPr id="131" name="Google Shape;131;p15"/>
          <p:cNvGrpSpPr/>
          <p:nvPr/>
        </p:nvGrpSpPr>
        <p:grpSpPr>
          <a:xfrm>
            <a:off x="5650775" y="713701"/>
            <a:ext cx="2851500" cy="3513000"/>
            <a:chOff x="5650775" y="713701"/>
            <a:chExt cx="2851500" cy="3513000"/>
          </a:xfrm>
        </p:grpSpPr>
        <p:sp>
          <p:nvSpPr>
            <p:cNvPr id="132" name="Google Shape;132;p15"/>
            <p:cNvSpPr/>
            <p:nvPr/>
          </p:nvSpPr>
          <p:spPr>
            <a:xfrm rot="-285520">
              <a:off x="5783719" y="815238"/>
              <a:ext cx="2585613" cy="3309927"/>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5"/>
            <p:cNvPicPr preferRelativeResize="0"/>
            <p:nvPr/>
          </p:nvPicPr>
          <p:blipFill>
            <a:blip r:embed="rId3">
              <a:alphaModFix/>
            </a:blip>
            <a:stretch>
              <a:fillRect/>
            </a:stretch>
          </p:blipFill>
          <p:spPr>
            <a:xfrm>
              <a:off x="7763950" y="1702875"/>
              <a:ext cx="341775" cy="523575"/>
            </a:xfrm>
            <a:prstGeom prst="rect">
              <a:avLst/>
            </a:prstGeom>
            <a:noFill/>
            <a:ln>
              <a:noFill/>
            </a:ln>
          </p:spPr>
        </p:pic>
        <p:pic>
          <p:nvPicPr>
            <p:cNvPr id="134" name="Google Shape;134;p15"/>
            <p:cNvPicPr preferRelativeResize="0"/>
            <p:nvPr/>
          </p:nvPicPr>
          <p:blipFill rotWithShape="1">
            <a:blip r:embed="rId4">
              <a:alphaModFix amt="25000"/>
            </a:blip>
            <a:srcRect b="0" l="426" r="426" t="0"/>
            <a:stretch/>
          </p:blipFill>
          <p:spPr>
            <a:xfrm rot="353203">
              <a:off x="6226597" y="1296216"/>
              <a:ext cx="1405457" cy="181364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