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3" r:id="rId4"/>
    <p:sldMasterId id="214748368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5143500" cx="9144000"/>
  <p:notesSz cx="6858000" cy="9144000"/>
  <p:embeddedFontLst>
    <p:embeddedFont>
      <p:font typeface="Proxima Nova"/>
      <p:regular r:id="rId15"/>
      <p:bold r:id="rId16"/>
      <p:italic r:id="rId17"/>
      <p:boldItalic r:id="rId18"/>
    </p:embeddedFont>
    <p:embeddedFont>
      <p:font typeface="Proxima Nova Extrabold"/>
      <p:bold r:id="rId19"/>
    </p:embeddedFont>
    <p:embeddedFont>
      <p:font typeface="Proxima Nova Semibold"/>
      <p:regular r:id="rId20"/>
      <p:bold r:id="rId21"/>
      <p:boldItalic r:id="rId22"/>
    </p:embeddedFont>
    <p:embeddedFont>
      <p:font typeface="Helvetica Neue Light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regular.fntdata"/><Relationship Id="rId22" Type="http://schemas.openxmlformats.org/officeDocument/2006/relationships/font" Target="fonts/ProximaNovaSemibold-boldItalic.fntdata"/><Relationship Id="rId21" Type="http://schemas.openxmlformats.org/officeDocument/2006/relationships/font" Target="fonts/ProximaNovaSemibold-bold.fntdata"/><Relationship Id="rId24" Type="http://schemas.openxmlformats.org/officeDocument/2006/relationships/font" Target="fonts/HelveticaNeueLight-bold.fntdata"/><Relationship Id="rId23" Type="http://schemas.openxmlformats.org/officeDocument/2006/relationships/font" Target="fonts/HelveticaNeue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font" Target="fonts/HelveticaNeueLight-boldItalic.fntdata"/><Relationship Id="rId25" Type="http://schemas.openxmlformats.org/officeDocument/2006/relationships/font" Target="fonts/HelveticaNeueLight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font" Target="fonts/ProximaNova-regular.fntdata"/><Relationship Id="rId14" Type="http://schemas.openxmlformats.org/officeDocument/2006/relationships/slide" Target="slides/slide8.xml"/><Relationship Id="rId17" Type="http://schemas.openxmlformats.org/officeDocument/2006/relationships/font" Target="fonts/ProximaNova-italic.fntdata"/><Relationship Id="rId16" Type="http://schemas.openxmlformats.org/officeDocument/2006/relationships/font" Target="fonts/ProximaNova-bold.fntdata"/><Relationship Id="rId19" Type="http://schemas.openxmlformats.org/officeDocument/2006/relationships/font" Target="fonts/ProximaNovaExtrabold-bold.fntdata"/><Relationship Id="rId18" Type="http://schemas.openxmlformats.org/officeDocument/2006/relationships/font" Target="fonts/ProximaNova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45f856198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45f856198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45f856198_0_3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45f856198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9149b6bb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9149b6bb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19149b6bb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19149b6bb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19149b6bb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19149b6bb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149b6bb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149b6bb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19149b6bb1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19149b6bb1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19a25197a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19a25197a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1.png"/><Relationship Id="rId3" Type="http://schemas.openxmlformats.org/officeDocument/2006/relationships/image" Target="../media/image7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17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9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9.png"/><Relationship Id="rId4" Type="http://schemas.openxmlformats.org/officeDocument/2006/relationships/image" Target="../media/image20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9.png"/><Relationship Id="rId4" Type="http://schemas.openxmlformats.org/officeDocument/2006/relationships/image" Target="../media/image2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9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SLIDE (WHITE)" showMasterSp="0">
  <p:cSld name="TITLE_AND_BODY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4484637" y="4905375"/>
            <a:ext cx="170100" cy="1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rmAutofit lnSpcReduction="20000"/>
          </a:bodyPr>
          <a:lstStyle>
            <a:lvl1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  <a:lvl2pPr indent="0" lvl="1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2pPr>
            <a:lvl3pPr indent="0" lvl="2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3pPr>
            <a:lvl4pPr indent="0" lvl="3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4pPr>
            <a:lvl5pPr indent="0" lvl="4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5pPr>
            <a:lvl6pPr indent="0" lvl="5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6pPr>
            <a:lvl7pPr indent="0" lvl="6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7pPr>
            <a:lvl8pPr indent="0" lvl="7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8pPr>
            <a:lvl9pPr indent="0" lvl="8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Helvetica Neue Light"/>
              <a:buNone/>
              <a:defRPr b="0" sz="900">
                <a:latin typeface="Helvetica Neue Light"/>
                <a:ea typeface="Helvetica Neue Light"/>
                <a:cs typeface="Helvetica Neue Light"/>
                <a:sym typeface="Helvetica Neue Ligh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4"/>
          <p:cNvSpPr txBox="1"/>
          <p:nvPr>
            <p:ph type="title"/>
          </p:nvPr>
        </p:nvSpPr>
        <p:spPr>
          <a:xfrm>
            <a:off x="413522" y="815691"/>
            <a:ext cx="6164700" cy="74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15603" y="1646653"/>
            <a:ext cx="6164700" cy="288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●"/>
              <a:defRPr>
                <a:solidFill>
                  <a:srgbClr val="222222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○"/>
              <a:defRPr>
                <a:solidFill>
                  <a:srgbClr val="222222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400"/>
              <a:buChar char="■"/>
              <a:defRPr>
                <a:solidFill>
                  <a:srgbClr val="222222"/>
                </a:solidFill>
              </a:defRPr>
            </a:lvl9pPr>
          </a:lstStyle>
          <a:p/>
        </p:txBody>
      </p:sp>
      <p:pic>
        <p:nvPicPr>
          <p:cNvPr descr="Parent Zone Logo (No strapline) RGB.png" id="59" name="Google Shape;5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" y="4833938"/>
            <a:ext cx="825042" cy="14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6" name="Google Shape;66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1" name="Google Shape;71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2" name="Google Shape;72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8" name="Google Shape;7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3" name="Google Shape;8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0" name="Google Shape;9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3" name="Google Shape;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7" name="Google Shape;9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3" name="Google Shape;10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4" name="Google Shape;10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1" name="Google Shape;11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8" name="Google Shape;11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1" name="Google Shape;12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5" name="Google Shape;12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1" name="Google Shape;131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2" name="Google Shape;13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7" name="Google Shape;137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8" name="Google Shape;13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2" name="Google Shape;142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3" name="Google Shape;14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7" name="Google Shape;147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8" name="Google Shape;14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2" name="Google Shape;152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3" name="Google Shape;15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7" name="Google Shape;157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8" name="Google Shape;158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9" name="Google Shape;159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3" name="Google Shape;163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4" name="Google Shape;164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5" name="Google Shape;16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0" name="Google Shape;170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71" name="Google Shape;171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2" name="Google Shape;17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23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3" name="Google Shape;6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parentzone.org.uk/tech-shock-parent-zone-podcast" TargetMode="External"/><Relationship Id="rId4" Type="http://schemas.openxmlformats.org/officeDocument/2006/relationships/hyperlink" Target="https://parentzone.org.uk/tech-shock-parent-zone-podcast" TargetMode="External"/><Relationship Id="rId5" Type="http://schemas.openxmlformats.org/officeDocument/2006/relationships/hyperlink" Target="https://parentzone.org.uk/tech-shock-parent-zone-podcast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8"/>
          <p:cNvSpPr txBox="1"/>
          <p:nvPr>
            <p:ph type="ctrTitle"/>
          </p:nvPr>
        </p:nvSpPr>
        <p:spPr>
          <a:xfrm>
            <a:off x="772677" y="1425811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05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If something goes wrong online - Parent Guide</a:t>
            </a:r>
            <a:endParaRPr b="1" sz="405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to do and how to respond if your child has a problem online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9"/>
          <p:cNvSpPr txBox="1"/>
          <p:nvPr>
            <p:ph type="title"/>
          </p:nvPr>
        </p:nvSpPr>
        <p:spPr>
          <a:xfrm>
            <a:off x="362650" y="283675"/>
            <a:ext cx="8520600" cy="12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Why do things sometimes go wrong online?</a:t>
            </a:r>
            <a:endParaRPr sz="3650">
              <a:solidFill>
                <a:srgbClr val="37155C"/>
              </a:solidFill>
            </a:endParaRPr>
          </a:p>
        </p:txBody>
      </p:sp>
      <p:sp>
        <p:nvSpPr>
          <p:cNvPr id="188" name="Google Shape;188;p39"/>
          <p:cNvSpPr txBox="1"/>
          <p:nvPr>
            <p:ph idx="1" type="body"/>
          </p:nvPr>
        </p:nvSpPr>
        <p:spPr>
          <a:xfrm>
            <a:off x="362650" y="1727100"/>
            <a:ext cx="7603800" cy="302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While most children only have positive experiences online, occasionally things can go wrong.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And as they explore, learn and test boundaries, things may occur where they need your help. </a:t>
            </a:r>
            <a:endParaRPr sz="180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What can I do?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4" name="Google Shape;194;p40"/>
          <p:cNvSpPr txBox="1"/>
          <p:nvPr>
            <p:ph idx="1" type="body"/>
          </p:nvPr>
        </p:nvSpPr>
        <p:spPr>
          <a:xfrm>
            <a:off x="362650" y="1308474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The first thing is to remember to stay calm and be patient.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 consistent and reasonable response is important because you want your child to know that you will always react calmly, whatever they have done.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is also important to give your child time and space to consider what has happened and decide how they want to deal with it.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1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Explain your decisions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0" name="Google Shape;200;p41"/>
          <p:cNvSpPr txBox="1"/>
          <p:nvPr>
            <p:ph idx="1" type="body"/>
          </p:nvPr>
        </p:nvSpPr>
        <p:spPr>
          <a:xfrm>
            <a:off x="362650" y="1325856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It’s important to explain your decisions and give your child a chance to offer their point of view too.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may want to work together to make a plan to deal with the problem.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This might be specific actions or changes in behaviour – such as avoiding an online space or person, or blocking and reporting someone on an app, game or site.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2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Take practical steps 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362650" y="1325856"/>
            <a:ext cx="7603800" cy="292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may need to take practical steps </a:t>
            </a: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involving </a:t>
            </a: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additional help.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You can speak to your child’s school – and they will be able to offer you advice or connect you to a local professional who might be able to help you further.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In some cases, you may need to report the problem to an organisation whose job it is to keep children safer online.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Remind your child you want to help</a:t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2" name="Google Shape;212;p43"/>
          <p:cNvSpPr txBox="1"/>
          <p:nvPr>
            <p:ph idx="1" type="body"/>
          </p:nvPr>
        </p:nvSpPr>
        <p:spPr>
          <a:xfrm>
            <a:off x="362650" y="1325849"/>
            <a:ext cx="7603800" cy="34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It can be very hard for a child to ask for help – especially if they’ve broken a rule, or done something you told them not to. </a:t>
            </a:r>
            <a:endParaRPr sz="180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Remember to remind them that they can always come to you if they are upset or worried, and that you will be able to resolve any problems together. </a:t>
            </a:r>
            <a:endParaRPr sz="180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4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Read m</a:t>
            </a:r>
            <a:r>
              <a:rPr b="1"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ore 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18" name="Google Shape;218;p44"/>
          <p:cNvSpPr txBox="1"/>
          <p:nvPr>
            <p:ph idx="1" type="body"/>
          </p:nvPr>
        </p:nvSpPr>
        <p:spPr>
          <a:xfrm>
            <a:off x="362650" y="1325849"/>
            <a:ext cx="7603800" cy="345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Download and subscribe to the latest</a:t>
            </a:r>
            <a:r>
              <a:rPr lang="en-GB" sz="1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en-GB" sz="18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Tech Shock podcast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