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3" r:id="rId4"/>
    <p:sldMasterId id="214748368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Proxima Nova"/>
      <p:regular r:id="rId16"/>
      <p:bold r:id="rId17"/>
      <p:italic r:id="rId18"/>
      <p:boldItalic r:id="rId19"/>
    </p:embeddedFont>
    <p:embeddedFont>
      <p:font typeface="Proxima Nova Extrabold"/>
      <p:bold r:id="rId20"/>
    </p:embeddedFont>
    <p:embeddedFont>
      <p:font typeface="Proxima Nova Semibold"/>
      <p:regular r:id="rId21"/>
      <p:bold r:id="rId22"/>
      <p:boldItalic r:id="rId23"/>
    </p:embeddedFont>
    <p:embeddedFont>
      <p:font typeface="Helvetica Neue Light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Extrabold-bold.fntdata"/><Relationship Id="rId22" Type="http://schemas.openxmlformats.org/officeDocument/2006/relationships/font" Target="fonts/ProximaNovaSemibold-bold.fntdata"/><Relationship Id="rId21" Type="http://schemas.openxmlformats.org/officeDocument/2006/relationships/font" Target="fonts/ProximaNovaSemibold-regular.fntdata"/><Relationship Id="rId24" Type="http://schemas.openxmlformats.org/officeDocument/2006/relationships/font" Target="fonts/HelveticaNeueLight-regular.fntdata"/><Relationship Id="rId23" Type="http://schemas.openxmlformats.org/officeDocument/2006/relationships/font" Target="fonts/ProximaNovaSemibold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HelveticaNeueLight-italic.fntdata"/><Relationship Id="rId25" Type="http://schemas.openxmlformats.org/officeDocument/2006/relationships/font" Target="fonts/HelveticaNeueLight-bold.fntdata"/><Relationship Id="rId27" Type="http://schemas.openxmlformats.org/officeDocument/2006/relationships/font" Target="fonts/HelveticaNeueLight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ProximaNova-bold.fntdata"/><Relationship Id="rId16" Type="http://schemas.openxmlformats.org/officeDocument/2006/relationships/font" Target="fonts/ProximaNova-regular.fntdata"/><Relationship Id="rId19" Type="http://schemas.openxmlformats.org/officeDocument/2006/relationships/font" Target="fonts/ProximaNova-boldItalic.fntdata"/><Relationship Id="rId18" Type="http://schemas.openxmlformats.org/officeDocument/2006/relationships/font" Target="fonts/ProximaNova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45f856198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45f856198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45f856198_0_3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145f856198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19a473bdd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19a473bdd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19149b6bb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19149b6bb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19149b6bb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19149b6bb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19a473bdd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19a473bdd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19884786d0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119884786d0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19884786d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19884786d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19a25197a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119a25197a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9.png"/><Relationship Id="rId3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7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2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17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1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6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8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SLIDE (WHITE)" showMasterSp="0">
  <p:cSld name="TITLE_AND_BODY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4484637" y="4905375"/>
            <a:ext cx="170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rmAutofit lnSpcReduction="20000"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4"/>
          <p:cNvSpPr txBox="1"/>
          <p:nvPr>
            <p:ph type="title"/>
          </p:nvPr>
        </p:nvSpPr>
        <p:spPr>
          <a:xfrm>
            <a:off x="413522" y="815691"/>
            <a:ext cx="6164700" cy="7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415603" y="1646653"/>
            <a:ext cx="6164700" cy="288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9pPr>
          </a:lstStyle>
          <a:p/>
        </p:txBody>
      </p:sp>
      <p:pic>
        <p:nvPicPr>
          <p:cNvPr descr="Parent Zone Logo (No strapline) RGB.png"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" y="4833938"/>
            <a:ext cx="825042" cy="14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6" name="Google Shape;66;p16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8" name="Google Shape;6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1" name="Google Shape;71;p17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2" name="Google Shape;7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3" name="Google Shape;7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 Semibold"/>
              <a:buNone/>
              <a:defRPr sz="3000">
                <a:solidFill>
                  <a:schemeClr val="lt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8" name="Google Shape;7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2" name="Google Shape;8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3" name="Google Shape;8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1">
  <p:cSld name="TITLE_AND_BOD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37155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20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0" name="Google Shape;9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2">
  <p:cSld name="TITLE_AND_BODY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F27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1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7" name="Google Shape;9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3">
  <p:cSld name="TITLE_AND_BODY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7C00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2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2" name="Google Shape;102;p22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3" name="Google Shape;10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4" name="Google Shape;10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4">
  <p:cSld name="TITLE_AND_BODY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E10E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1" name="Google Shape;11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5">
  <p:cSld name="TITLE_AND_BODY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1A43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4" name="Google Shape;11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4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6" name="Google Shape;116;p24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7" name="Google Shape;11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8" name="Google Shape;11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6">
  <p:cSld name="TITLE_AND_BODY_1_2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0F2B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1" name="Google Shape;12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5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A4332"/>
              </a:buClr>
              <a:buSzPts val="3000"/>
              <a:buFont typeface="Proxima Nova"/>
              <a:buNone/>
              <a:defRPr b="1" sz="3000">
                <a:solidFill>
                  <a:srgbClr val="1A433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4" name="Google Shape;124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25" name="Google Shape;12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7">
  <p:cSld name="TITLE_AND_BODY_1_2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6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F7D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6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1" name="Google Shape;13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2" name="Google Shape;13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1">
  <p:cSld name="TITLE_AND_BODY_1_2_1_1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7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7" name="Google Shape;137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8" name="Google Shape;13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1">
  <p:cSld name="TITLE_AND_BODY_1_2_1_1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8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2" name="Google Shape;142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3" name="Google Shape;14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2">
  <p:cSld name="TITLE_AND_BODY_1_2_1_1_1_2_1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9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7" name="Google Shape;14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8" name="Google Shape;14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3">
  <p:cSld name="TITLE_AND_BODY_1_2_1_1_1_2_1_3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30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4800"/>
              <a:buFont typeface="Proxima Nova Extrabold"/>
              <a:buNone/>
              <a:defRPr sz="4800">
                <a:solidFill>
                  <a:srgbClr val="37155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2" name="Google Shape;15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3" name="Google Shape;15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2">
  <p:cSld name="TITLE_AND_BODY_1_2_1_1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1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7" name="Google Shape;157;p31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58" name="Google Shape;158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9" name="Google Shape;15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3">
  <p:cSld name="TITLE_AND_BODY_1_2_1_1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2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9pPr>
          </a:lstStyle>
          <a:p/>
        </p:txBody>
      </p:sp>
      <p:sp>
        <p:nvSpPr>
          <p:cNvPr id="163" name="Google Shape;163;p32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4" name="Google Shape;164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5" name="Google Shape;16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8">
  <p:cSld name="TITLE_AND_BODY_1_2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6CF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8" name="Google Shape;16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0" name="Google Shape;170;p3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71" name="Google Shape;171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2" name="Google Shape;17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1">
  <p:cSld name="CUSTOM_4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2">
  <p:cSld name="CUSTOM_4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3">
  <p:cSld name="CUSTOM_4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23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32.xml"/><Relationship Id="rId6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parentzone.org.uk/article/critical-thinking-online-parents-guide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parents.parentzone.org.uk/morearticles/digital-resilience-a-parents-guide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gGmQldITyNw" TargetMode="External"/><Relationship Id="rId4" Type="http://schemas.openxmlformats.org/officeDocument/2006/relationships/hyperlink" Target="https://www.youtube.com/watch?v=gGmQldITyNw" TargetMode="External"/><Relationship Id="rId5" Type="http://schemas.openxmlformats.org/officeDocument/2006/relationships/hyperlink" Target="https://www.youtube.com/watch?v=gGmQldITyNw" TargetMode="External"/><Relationship Id="rId6" Type="http://schemas.openxmlformats.org/officeDocument/2006/relationships/hyperlink" Target="https://parentzone.org.uk/tech-shock-parent-zone-podcast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8"/>
          <p:cNvSpPr txBox="1"/>
          <p:nvPr>
            <p:ph type="ctrTitle"/>
          </p:nvPr>
        </p:nvSpPr>
        <p:spPr>
          <a:xfrm>
            <a:off x="772675" y="794274"/>
            <a:ext cx="6890400" cy="290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5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Misinformation</a:t>
            </a:r>
            <a:r>
              <a:rPr b="1" lang="en-GB" sz="405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- Parent Guide</a:t>
            </a:r>
            <a:endParaRPr b="1" sz="405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</a:rPr>
              <a:t>Everything you need to know about critical thinking</a:t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9"/>
          <p:cNvSpPr txBox="1"/>
          <p:nvPr>
            <p:ph type="title"/>
          </p:nvPr>
        </p:nvSpPr>
        <p:spPr>
          <a:xfrm>
            <a:off x="362650" y="283675"/>
            <a:ext cx="8520600" cy="12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is misinformation?</a:t>
            </a:r>
            <a:endParaRPr sz="3650">
              <a:solidFill>
                <a:srgbClr val="37155C"/>
              </a:solidFill>
            </a:endParaRPr>
          </a:p>
        </p:txBody>
      </p:sp>
      <p:sp>
        <p:nvSpPr>
          <p:cNvPr id="188" name="Google Shape;188;p39"/>
          <p:cNvSpPr txBox="1"/>
          <p:nvPr>
            <p:ph idx="1" type="body"/>
          </p:nvPr>
        </p:nvSpPr>
        <p:spPr>
          <a:xfrm>
            <a:off x="362650" y="1321323"/>
            <a:ext cx="7603800" cy="32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Misinformation is content that is deliberately misleading, to make you react or believe something that is untrue.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 is sometimes known as fake news – and it can appear in many different forms online.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0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does 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misinformation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 look like?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4" name="Google Shape;194;p40"/>
          <p:cNvSpPr txBox="1"/>
          <p:nvPr>
            <p:ph idx="1" type="body"/>
          </p:nvPr>
        </p:nvSpPr>
        <p:spPr>
          <a:xfrm>
            <a:off x="362650" y="1308474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 can be inaccurate articles, manipulated images and videos, fake quotes, or posts and comments that twist the truth.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 example, false claims and conspiracy theories about Covid-19 cures and anti-vaccination protests or extreme political posts.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 makes it harder to spot what’s true and what’s not – especially for children.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1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How can I help my child avoid 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misinformation?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0" name="Google Shape;200;p41"/>
          <p:cNvSpPr txBox="1"/>
          <p:nvPr>
            <p:ph idx="1" type="body"/>
          </p:nvPr>
        </p:nvSpPr>
        <p:spPr>
          <a:xfrm>
            <a:off x="362650" y="1841874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Help them practice </a:t>
            </a: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critical thinking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. This is a process of questioning what you look at online – and what it is trying to do.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Your child should consider the source. Is it a website they know? Does the web address look right? Is there anything odd about it?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 is good to check reliable sources, like the BBC, or fact-checking websites.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Encourage your child to find at least one reliable source for the information they see.</a:t>
            </a:r>
            <a:endParaRPr sz="22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2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else should I consider?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6" name="Google Shape;206;p42"/>
          <p:cNvSpPr txBox="1"/>
          <p:nvPr>
            <p:ph idx="1" type="body"/>
          </p:nvPr>
        </p:nvSpPr>
        <p:spPr>
          <a:xfrm>
            <a:off x="362650" y="1325849"/>
            <a:ext cx="7603800" cy="3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Misinformation on social media can also be in a post or a comment in a chat forum.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Challenge your child to question what someone is saying and why they are saying it.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Even if it supports something your child believes, it doesn’t mean it is true.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3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can I do if I find 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misinformation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 online?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2" name="Google Shape;212;p43"/>
          <p:cNvSpPr txBox="1"/>
          <p:nvPr>
            <p:ph idx="1" type="body"/>
          </p:nvPr>
        </p:nvSpPr>
        <p:spPr>
          <a:xfrm>
            <a:off x="362650" y="1826327"/>
            <a:ext cx="7603800" cy="26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Some online platforms are now doing more to notify users when a source is unidentified or contains misinformation. 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Help your child explore reporting functions on the platforms they use. Some social media now have a false information option when reporting a post.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4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Anything 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else I 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should know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8" name="Google Shape;218;p44"/>
          <p:cNvSpPr txBox="1"/>
          <p:nvPr>
            <p:ph idx="1" type="body"/>
          </p:nvPr>
        </p:nvSpPr>
        <p:spPr>
          <a:xfrm>
            <a:off x="362650" y="1325849"/>
            <a:ext cx="7603800" cy="3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Misinformation can be manipulating and upsetting.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Encourage your child to come to you if they feel worried or unsure about anything they have seen.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Fostering their critical thinking is a key part of </a:t>
            </a: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digital resilience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, so be open and discuss the risks together.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5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More info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24" name="Google Shape;224;p45"/>
          <p:cNvSpPr txBox="1"/>
          <p:nvPr>
            <p:ph idx="1" type="body"/>
          </p:nvPr>
        </p:nvSpPr>
        <p:spPr>
          <a:xfrm>
            <a:off x="362650" y="1325849"/>
            <a:ext cx="7603800" cy="3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Watch Parent Zone’s two-minute </a:t>
            </a: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video</a:t>
            </a: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guide to fake news</a:t>
            </a:r>
            <a:endParaRPr sz="18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Listen to the latest Tech Shock podcast by Parent Zone</a:t>
            </a:r>
            <a:endParaRPr sz="18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