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3" r:id="rId4"/>
    <p:sldMasterId id="214748368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Proxima Nova"/>
      <p:regular r:id="rId15"/>
      <p:bold r:id="rId16"/>
      <p:italic r:id="rId17"/>
      <p:boldItalic r:id="rId18"/>
    </p:embeddedFont>
    <p:embeddedFont>
      <p:font typeface="Proxima Nova Extrabold"/>
      <p:bold r:id="rId19"/>
    </p:embeddedFont>
    <p:embeddedFont>
      <p:font typeface="Proxima Nova Semibold"/>
      <p:regular r:id="rId20"/>
      <p:bold r:id="rId21"/>
      <p:boldItalic r:id="rId22"/>
    </p:embeddedFont>
    <p:embeddedFont>
      <p:font typeface="Helvetica Neue Light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Semibold-regular.fntdata"/><Relationship Id="rId22" Type="http://schemas.openxmlformats.org/officeDocument/2006/relationships/font" Target="fonts/ProximaNovaSemibold-boldItalic.fntdata"/><Relationship Id="rId21" Type="http://schemas.openxmlformats.org/officeDocument/2006/relationships/font" Target="fonts/ProximaNovaSemibold-bold.fntdata"/><Relationship Id="rId24" Type="http://schemas.openxmlformats.org/officeDocument/2006/relationships/font" Target="fonts/HelveticaNeueLight-bold.fntdata"/><Relationship Id="rId23" Type="http://schemas.openxmlformats.org/officeDocument/2006/relationships/font" Target="fonts/HelveticaNeue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HelveticaNeueLight-boldItalic.fntdata"/><Relationship Id="rId25" Type="http://schemas.openxmlformats.org/officeDocument/2006/relationships/font" Target="fonts/HelveticaNeueLight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ProximaNova-regular.fntdata"/><Relationship Id="rId14" Type="http://schemas.openxmlformats.org/officeDocument/2006/relationships/slide" Target="slides/slide8.xml"/><Relationship Id="rId17" Type="http://schemas.openxmlformats.org/officeDocument/2006/relationships/font" Target="fonts/ProximaNova-italic.fntdata"/><Relationship Id="rId16" Type="http://schemas.openxmlformats.org/officeDocument/2006/relationships/font" Target="fonts/ProximaNova-bold.fntdata"/><Relationship Id="rId19" Type="http://schemas.openxmlformats.org/officeDocument/2006/relationships/font" Target="fonts/ProximaNovaExtrabold-bold.fntdata"/><Relationship Id="rId18" Type="http://schemas.openxmlformats.org/officeDocument/2006/relationships/font" Target="fonts/ProximaNova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45f856198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45f856198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145f856198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145f856198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f3aeb4c7a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f3aeb4c7a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f3aeb4c7a3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f3aeb4c7a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f3aeb4c7a3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f3aeb4c7a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19149b6bb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19149b6bb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19884786d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119884786d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19a25197ac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119a25197a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Relationship Id="rId3" Type="http://schemas.openxmlformats.org/officeDocument/2006/relationships/image" Target="../media/image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9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9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9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9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9.png"/><Relationship Id="rId4" Type="http://schemas.openxmlformats.org/officeDocument/2006/relationships/image" Target="../media/image20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9.png"/><Relationship Id="rId4" Type="http://schemas.openxmlformats.org/officeDocument/2006/relationships/image" Target="../media/image2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4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8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SLIDE (WHITE)" showMasterSp="0">
  <p:cSld name="TITLE_AND_BODY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4484637" y="4905375"/>
            <a:ext cx="170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rmAutofit lnSpcReduction="20000"/>
          </a:bodyPr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4"/>
          <p:cNvSpPr txBox="1"/>
          <p:nvPr>
            <p:ph type="title"/>
          </p:nvPr>
        </p:nvSpPr>
        <p:spPr>
          <a:xfrm>
            <a:off x="413522" y="815691"/>
            <a:ext cx="6164700" cy="7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415603" y="1646653"/>
            <a:ext cx="6164700" cy="28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  <a:defRPr>
                <a:solidFill>
                  <a:srgbClr val="222222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  <a:defRPr>
                <a:solidFill>
                  <a:srgbClr val="222222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9pPr>
          </a:lstStyle>
          <a:p/>
        </p:txBody>
      </p:sp>
      <p:pic>
        <p:nvPicPr>
          <p:cNvPr descr="Parent Zone Logo (No strapline) RGB.png"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075" y="4833938"/>
            <a:ext cx="825042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Dark Purple)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6" name="Google Shape;66;p16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F27F6"/>
              </a:buClr>
              <a:buSzPts val="1800"/>
              <a:buFont typeface="Proxima Nova"/>
              <a:buNone/>
              <a:defRPr b="1">
                <a:solidFill>
                  <a:srgbClr val="8F27F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8" name="Google Shape;6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625"/>
            <a:ext cx="1882975" cy="30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Purple)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1" name="Google Shape;71;p17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None/>
              <a:defRPr b="1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2" name="Google Shape;72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3" name="Google Shape;7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166"/>
            <a:ext cx="1882975" cy="30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1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 Semibold"/>
              <a:buNone/>
              <a:defRPr sz="3000">
                <a:solidFill>
                  <a:schemeClr val="lt1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8" name="Google Shape;7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2" name="Google Shape;8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3" name="Google Shape;8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1">
  <p:cSld name="TITLE_AND_BODY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3715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20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0" name="Google Shape;9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2">
  <p:cSld name="TITLE_AND_BODY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F27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1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7" name="Google Shape;9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3">
  <p:cSld name="TITLE_AND_BODY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7C00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2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2" name="Google Shape;102;p22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3" name="Google Shape;10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4" name="Google Shape;10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4">
  <p:cSld name="TITLE_AND_BODY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E10E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0" name="Google Shape;11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1" name="Google Shape;11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5">
  <p:cSld name="TITLE_AND_BODY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1A43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4" name="Google Shape;11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4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6" name="Google Shape;116;p24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7" name="Google Shape;11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8" name="Google Shape;11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6">
  <p:cSld name="TITLE_AND_BODY_1_2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0F2B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1" name="Google Shape;12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5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A4332"/>
              </a:buClr>
              <a:buSzPts val="3000"/>
              <a:buFont typeface="Proxima Nova"/>
              <a:buNone/>
              <a:defRPr b="1" sz="3000">
                <a:solidFill>
                  <a:srgbClr val="1A433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3" name="Google Shape;123;p25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4" name="Google Shape;124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5" name="Google Shape;12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7">
  <p:cSld name="TITLE_AND_BODY_1_2_1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F7D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Google Shape;12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6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0" name="Google Shape;130;p26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1" name="Google Shape;13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2" name="Google Shape;13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1">
  <p:cSld name="TITLE_AND_BODY_1_2_1_1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7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7" name="Google Shape;137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8" name="Google Shape;13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1">
  <p:cSld name="TITLE_AND_BODY_1_2_1_1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8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2" name="Google Shape;142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3" name="Google Shape;14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2">
  <p:cSld name="TITLE_AND_BODY_1_2_1_1_1_2_1_3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9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7" name="Google Shape;147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8" name="Google Shape;14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3">
  <p:cSld name="TITLE_AND_BODY_1_2_1_1_1_2_1_3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30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4800"/>
              <a:buFont typeface="Proxima Nova Extrabold"/>
              <a:buNone/>
              <a:defRPr sz="4800">
                <a:solidFill>
                  <a:srgbClr val="37155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2" name="Google Shape;152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3" name="Google Shape;15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2">
  <p:cSld name="TITLE_AND_BODY_1_2_1_1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31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7" name="Google Shape;157;p31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58" name="Google Shape;158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9" name="Google Shape;159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3">
  <p:cSld name="TITLE_AND_BODY_1_2_1_1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32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9pPr>
          </a:lstStyle>
          <a:p/>
        </p:txBody>
      </p:sp>
      <p:sp>
        <p:nvSpPr>
          <p:cNvPr id="163" name="Google Shape;163;p32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64" name="Google Shape;164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65" name="Google Shape;16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8">
  <p:cSld name="TITLE_AND_BODY_1_2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6CF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8" name="Google Shape;16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0" name="Google Shape;170;p3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71" name="Google Shape;171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2" name="Google Shape;17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CUSTOM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1">
  <p:cSld name="CUSTOM_4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2">
  <p:cSld name="CUSTOM_4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3">
  <p:cSld name="CUSTOM_4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23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32.xml"/><Relationship Id="rId6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parentzone.org.uk/advice/parent-guides" TargetMode="External"/><Relationship Id="rId4" Type="http://schemas.openxmlformats.org/officeDocument/2006/relationships/hyperlink" Target="https://parentzone.org.uk/tech-shock-parent-zone-podcast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8"/>
          <p:cNvSpPr txBox="1"/>
          <p:nvPr>
            <p:ph type="ctrTitle"/>
          </p:nvPr>
        </p:nvSpPr>
        <p:spPr>
          <a:xfrm>
            <a:off x="772675" y="794261"/>
            <a:ext cx="6890400" cy="271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5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Passwords</a:t>
            </a:r>
            <a:r>
              <a:rPr b="1" lang="en-GB" sz="405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Parent Guide</a:t>
            </a:r>
            <a:endParaRPr b="1" sz="405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-GB" sz="3000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</a:rPr>
              <a:t>Tips and tricks to help your child keep their personal online accounts more secure and safe</a:t>
            </a:r>
            <a:endParaRPr sz="3000">
              <a:solidFill>
                <a:srgbClr val="8F27F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9"/>
          <p:cNvSpPr txBox="1"/>
          <p:nvPr>
            <p:ph type="title"/>
          </p:nvPr>
        </p:nvSpPr>
        <p:spPr>
          <a:xfrm>
            <a:off x="362650" y="283675"/>
            <a:ext cx="8520600" cy="12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should I know about passwords?</a:t>
            </a:r>
            <a:endParaRPr sz="3650">
              <a:solidFill>
                <a:srgbClr val="37155C"/>
              </a:solidFill>
            </a:endParaRPr>
          </a:p>
        </p:txBody>
      </p:sp>
      <p:sp>
        <p:nvSpPr>
          <p:cNvPr id="188" name="Google Shape;188;p39"/>
          <p:cNvSpPr txBox="1"/>
          <p:nvPr>
            <p:ph idx="1" type="body"/>
          </p:nvPr>
        </p:nvSpPr>
        <p:spPr>
          <a:xfrm>
            <a:off x="362650" y="1832798"/>
            <a:ext cx="7603800" cy="27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Passwords stop other people </a:t>
            </a: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accessing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private accounts and getting hold of personal information.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child may either be starting out online, or already have their online accounts – but it is vital they know how to build strong, secure passwords to protect them.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0"/>
          <p:cNvSpPr txBox="1"/>
          <p:nvPr>
            <p:ph type="title"/>
          </p:nvPr>
        </p:nvSpPr>
        <p:spPr>
          <a:xfrm>
            <a:off x="362650" y="283675"/>
            <a:ext cx="8520600" cy="12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How can I help my child create strong </a:t>
            </a: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passwords</a:t>
            </a: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endParaRPr sz="3650">
              <a:solidFill>
                <a:srgbClr val="37155C"/>
              </a:solidFill>
            </a:endParaRPr>
          </a:p>
        </p:txBody>
      </p:sp>
      <p:sp>
        <p:nvSpPr>
          <p:cNvPr id="194" name="Google Shape;194;p40"/>
          <p:cNvSpPr txBox="1"/>
          <p:nvPr>
            <p:ph idx="1" type="body"/>
          </p:nvPr>
        </p:nvSpPr>
        <p:spPr>
          <a:xfrm>
            <a:off x="362650" y="1825803"/>
            <a:ext cx="7603800" cy="32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Passwords should be easy for your child to remember, but difficult for others to guess.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could pick two words that mean something to them – like the name of a pet or a favourite colour.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Another easy tip is using a mix of 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uppercase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and 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lowercase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letters, as well as numbers and symbols. For example, </a:t>
            </a:r>
            <a:r>
              <a:rPr b="1"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password1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could become </a:t>
            </a:r>
            <a:r>
              <a:rPr b="1"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p@55woRD!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1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Is it safer to always use the same password</a:t>
            </a: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0" name="Google Shape;200;p41"/>
          <p:cNvSpPr txBox="1"/>
          <p:nvPr>
            <p:ph idx="1" type="body"/>
          </p:nvPr>
        </p:nvSpPr>
        <p:spPr>
          <a:xfrm>
            <a:off x="362650" y="1830907"/>
            <a:ext cx="76038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No. It might feel easier having just one password for all your accounts, because remembering lots of different passwords can be tricky.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 using just one password puts you at greater risk of hackers gaining access to all your accounts.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It’s important to remind your child that using different passwords for different platforms will minimise risk.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2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Should they write their passwords down</a:t>
            </a: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6" name="Google Shape;206;p42"/>
          <p:cNvSpPr txBox="1"/>
          <p:nvPr>
            <p:ph idx="1" type="body"/>
          </p:nvPr>
        </p:nvSpPr>
        <p:spPr>
          <a:xfrm>
            <a:off x="362650" y="1831361"/>
            <a:ext cx="76038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No. It might seem like a simple way to remember lots of passwords – but there is a risk that they could be found by someone else.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Memorising a few different passwords is safer than writing them down.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Many smartphones and devices will now create and store passwords safely for you – and most online accounts will always let you reset a password if you forget.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3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else should I tell my child?</a:t>
            </a: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2" name="Google Shape;212;p43"/>
          <p:cNvSpPr txBox="1"/>
          <p:nvPr>
            <p:ph idx="1" type="body"/>
          </p:nvPr>
        </p:nvSpPr>
        <p:spPr>
          <a:xfrm>
            <a:off x="362650" y="1325849"/>
            <a:ext cx="7603800" cy="35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may seem obvious but remind your child that they should never share their passwords – even with people they trust, like friends or siblings.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tell them to watch out for scams and phishing. Reliable websites and apps will never ask you to share your password.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4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More info</a:t>
            </a: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8" name="Google Shape;218;p44"/>
          <p:cNvSpPr txBox="1"/>
          <p:nvPr>
            <p:ph idx="1" type="body"/>
          </p:nvPr>
        </p:nvSpPr>
        <p:spPr>
          <a:xfrm>
            <a:off x="362650" y="1325849"/>
            <a:ext cx="7603800" cy="35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Read our range of parent guides for digital tips, information and advice</a:t>
            </a:r>
            <a:endParaRPr sz="1800">
              <a:solidFill>
                <a:srgbClr val="8F27F6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Subscribe to the latest Tech Shock podcast from Parent Zone</a:t>
            </a:r>
            <a:endParaRPr sz="1800">
              <a:solidFill>
                <a:srgbClr val="8F27F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