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1" roundtripDataSignature="AMtx7mgrXqQf/u96zvPp+Sv2rGRdb+JQ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rentzone.org.uk/curriculum" TargetMode="External"/><Relationship Id="rId3" Type="http://schemas.openxmlformats.org/officeDocument/2006/relationships/hyperlink" Target="https://beinternetlegends.withgoogle.com/en_uk/parents/adventure" TargetMode="External"/><Relationship Id="rId4" Type="http://schemas.openxmlformats.org/officeDocument/2006/relationships/hyperlink" Target="https://www.legendaryteacher.parentzone.org.uk/parents" TargetMode="External"/><Relationship Id="rId5" Type="http://schemas.openxmlformats.org/officeDocument/2006/relationships/hyperlink" Target="mailto:legends@parentzone.org.uk" TargetMode="External"/><Relationship Id="rId6" Type="http://schemas.openxmlformats.org/officeDocument/2006/relationships/hyperlink" Target="https://parentzone.org.uk/curriculu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u="sng">
                <a:solidFill>
                  <a:srgbClr val="999999"/>
                </a:solidFill>
                <a:latin typeface="Arial"/>
                <a:ea typeface="Arial"/>
                <a:cs typeface="Arial"/>
                <a:sym typeface="Arial"/>
              </a:rPr>
              <a:t>Lesson context</a:t>
            </a:r>
            <a:endParaRPr sz="1400" u="sng">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1400">
                <a:solidFill>
                  <a:srgbClr val="999999"/>
                </a:solidFill>
                <a:latin typeface="Arial"/>
                <a:ea typeface="Arial"/>
                <a:cs typeface="Arial"/>
                <a:sym typeface="Arial"/>
              </a:rPr>
              <a:t>This </a:t>
            </a:r>
            <a:r>
              <a:rPr b="1" lang="en" sz="1400">
                <a:solidFill>
                  <a:srgbClr val="999999"/>
                </a:solidFill>
                <a:latin typeface="Arial"/>
                <a:ea typeface="Arial"/>
                <a:cs typeface="Arial"/>
                <a:sym typeface="Arial"/>
              </a:rPr>
              <a:t>Be Internet Legends lesson</a:t>
            </a:r>
            <a:r>
              <a:rPr lang="en" sz="1400">
                <a:solidFill>
                  <a:srgbClr val="999999"/>
                </a:solidFill>
                <a:latin typeface="Arial"/>
                <a:ea typeface="Arial"/>
                <a:cs typeface="Arial"/>
                <a:sym typeface="Arial"/>
              </a:rPr>
              <a:t> is adapted from Google and Parent Zone’s </a:t>
            </a:r>
            <a:r>
              <a:rPr b="1" lang="en" sz="1400">
                <a:solidFill>
                  <a:srgbClr val="999999"/>
                </a:solidFill>
                <a:latin typeface="Arial"/>
                <a:ea typeface="Arial"/>
                <a:cs typeface="Arial"/>
                <a:sym typeface="Arial"/>
              </a:rPr>
              <a:t>Be Internet Legends Scheme of Work</a:t>
            </a:r>
            <a:r>
              <a:rPr lang="en" sz="1400">
                <a:solidFill>
                  <a:srgbClr val="999999"/>
                </a:solidFill>
                <a:latin typeface="Arial"/>
                <a:ea typeface="Arial"/>
                <a:cs typeface="Arial"/>
                <a:sym typeface="Arial"/>
              </a:rPr>
              <a:t> – especially </a:t>
            </a:r>
            <a:r>
              <a:rPr b="1" lang="en" sz="1400">
                <a:solidFill>
                  <a:srgbClr val="999999"/>
                </a:solidFill>
                <a:latin typeface="Arial"/>
                <a:ea typeface="Arial"/>
                <a:cs typeface="Arial"/>
                <a:sym typeface="Arial"/>
              </a:rPr>
              <a:t>Be Internet Alert: Check it’s For Real (page 16).</a:t>
            </a:r>
            <a:endParaRPr b="1" sz="1400">
              <a:solidFill>
                <a:srgbClr val="999999"/>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You can order your physical copy of the scheme of work. Visit: </a:t>
            </a:r>
            <a:r>
              <a:rPr b="1" lang="en" sz="1400" u="sng">
                <a:solidFill>
                  <a:schemeClr val="hlink"/>
                </a:solidFill>
                <a:latin typeface="Arial"/>
                <a:ea typeface="Arial"/>
                <a:cs typeface="Arial"/>
                <a:sym typeface="Arial"/>
                <a:hlinkClick r:id="rId2"/>
              </a:rPr>
              <a:t>https://parentzone.org.uk/curriculum</a:t>
            </a:r>
            <a:r>
              <a:rPr b="1" lang="en" sz="1400">
                <a:solidFill>
                  <a:srgbClr val="999999"/>
                </a:solidFill>
                <a:latin typeface="Arial"/>
                <a:ea typeface="Arial"/>
                <a:cs typeface="Arial"/>
                <a:sym typeface="Arial"/>
              </a:rPr>
              <a:t> </a:t>
            </a:r>
            <a:endParaRPr b="1"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The lesson also includes a video from the Legends Family Adventure. Visit: </a:t>
            </a:r>
            <a:r>
              <a:rPr b="1" lang="en" sz="1400" u="sng">
                <a:solidFill>
                  <a:schemeClr val="hlink"/>
                </a:solidFill>
                <a:latin typeface="Arial"/>
                <a:ea typeface="Arial"/>
                <a:cs typeface="Arial"/>
                <a:sym typeface="Arial"/>
                <a:hlinkClick r:id="rId3"/>
              </a:rPr>
              <a:t>https://beinternetlegends.withgoogle.com/en_uk/parents/adventure</a:t>
            </a:r>
            <a:endParaRPr b="1"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You can use </a:t>
            </a:r>
            <a:r>
              <a:rPr b="1" lang="en" sz="1400">
                <a:solidFill>
                  <a:srgbClr val="999999"/>
                </a:solidFill>
                <a:latin typeface="Arial"/>
                <a:ea typeface="Arial"/>
                <a:cs typeface="Arial"/>
                <a:sym typeface="Arial"/>
              </a:rPr>
              <a:t>Episode 1 - This Could Be A Scam</a:t>
            </a:r>
            <a:r>
              <a:rPr lang="en" sz="1400">
                <a:solidFill>
                  <a:srgbClr val="999999"/>
                </a:solidFill>
                <a:latin typeface="Arial"/>
                <a:ea typeface="Arial"/>
                <a:cs typeface="Arial"/>
                <a:sym typeface="Arial"/>
              </a:rPr>
              <a:t>. Play the video to 2:16 and use the story as a narrative to frame the context of the lesson, as well as setting up a creative writing challenge to help children think about what might happen in the next part of the story. The activity can use some of the lesson activities to help tell the story. </a:t>
            </a:r>
            <a:r>
              <a:rPr b="1" i="1" lang="en" sz="1400">
                <a:solidFill>
                  <a:srgbClr val="999999"/>
                </a:solidFill>
                <a:latin typeface="Arial"/>
                <a:ea typeface="Arial"/>
                <a:cs typeface="Arial"/>
                <a:sym typeface="Arial"/>
              </a:rPr>
              <a:t>Please note: the Legends Family Adventure is designed as an activity for children to undertake with parents. You could share the full adventure as part of a follow-up home learning activity for families to experience together. </a:t>
            </a:r>
            <a:endParaRPr b="1" i="1"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u="sng">
                <a:solidFill>
                  <a:srgbClr val="999999"/>
                </a:solidFill>
                <a:latin typeface="Arial"/>
                <a:ea typeface="Arial"/>
                <a:cs typeface="Arial"/>
                <a:sym typeface="Arial"/>
              </a:rPr>
              <a:t>Delivery suggestions</a:t>
            </a:r>
            <a:endParaRPr sz="1400" u="sng">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The lesson is designed to be delivered live using video chat OR pre-recorded as a video file and hosted on Google Classroom or another e-learning platform. We’ve included script suggestions for both. You can also adapt the live script to deliver the lesson in the classroom, or another face-to-face setting. It’s completely up to you.</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We’ve included a creative writing activity that can challenge pupils’ understanding of critical thinking and online scams. This can be uploaded as a Google Form, Google Doc or Word Doc – or copied into a format of your choosing. It works well as a follow-up or homework activity.</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You might also want to share resources from Be Internet Legends to engage parents at home. Find out more about these resources – including how parents get get involved in the Legendary Family Adventure, featured in this lesson here: </a:t>
            </a:r>
            <a:r>
              <a:rPr b="1" lang="en" sz="1400" u="sng">
                <a:solidFill>
                  <a:schemeClr val="hlink"/>
                </a:solidFill>
                <a:latin typeface="Arial"/>
                <a:ea typeface="Arial"/>
                <a:cs typeface="Arial"/>
                <a:sym typeface="Arial"/>
                <a:hlinkClick r:id="rId4"/>
              </a:rPr>
              <a:t>https://www.legendaryteacher.parentzone.org.uk/parents</a:t>
            </a:r>
            <a:endParaRPr b="1" sz="1400">
              <a:solidFill>
                <a:srgbClr val="999999"/>
              </a:solidFill>
              <a:highlight>
                <a:srgbClr val="FFFF00"/>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If you have any questions at all, don’t hesitate to contact the Be Internet Legends Team on</a:t>
            </a:r>
            <a:r>
              <a:rPr b="1" lang="en" sz="1400">
                <a:solidFill>
                  <a:srgbClr val="999999"/>
                </a:solidFill>
                <a:latin typeface="Arial"/>
                <a:ea typeface="Arial"/>
                <a:cs typeface="Arial"/>
                <a:sym typeface="Arial"/>
              </a:rPr>
              <a:t> </a:t>
            </a:r>
            <a:r>
              <a:rPr b="1" lang="en" sz="1400" u="sng">
                <a:solidFill>
                  <a:schemeClr val="hlink"/>
                </a:solidFill>
                <a:latin typeface="Arial"/>
                <a:ea typeface="Arial"/>
                <a:cs typeface="Arial"/>
                <a:sym typeface="Arial"/>
                <a:hlinkClick r:id="rId5"/>
              </a:rPr>
              <a:t>legends@parentzone.org.uk</a:t>
            </a:r>
            <a:r>
              <a:rPr b="1" lang="en" sz="1400">
                <a:solidFill>
                  <a:srgbClr val="999999"/>
                </a:solidFill>
                <a:latin typeface="Arial"/>
                <a:ea typeface="Arial"/>
                <a:cs typeface="Arial"/>
                <a:sym typeface="Arial"/>
              </a:rPr>
              <a:t>  </a:t>
            </a:r>
            <a:endParaRPr b="1"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u="sng">
                <a:solidFill>
                  <a:srgbClr val="999999"/>
                </a:solidFill>
                <a:latin typeface="Arial"/>
                <a:ea typeface="Arial"/>
                <a:cs typeface="Arial"/>
                <a:sym typeface="Arial"/>
              </a:rPr>
              <a:t>Learning objectives</a:t>
            </a:r>
            <a:endParaRPr sz="1400" u="sng">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u="sng">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This lesson will help pupils become more aware of scams and phishing online – and how they can use their critical thinking skills to spot when something online can be trusted, or might be trying to trick them. Pupils will have the opportunity to test their digital detective skills to spot if something is a scam and learn why someone might want to trick them online.</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b="1" lang="en" sz="1400">
                <a:solidFill>
                  <a:srgbClr val="999999"/>
                </a:solidFill>
                <a:latin typeface="Arial"/>
                <a:ea typeface="Arial"/>
                <a:cs typeface="Arial"/>
                <a:sym typeface="Arial"/>
              </a:rPr>
              <a:t>Pupils will learn</a:t>
            </a:r>
            <a:endParaRPr b="1" sz="1400">
              <a:solidFill>
                <a:srgbClr val="999999"/>
              </a:solidFill>
              <a:latin typeface="Arial"/>
              <a:ea typeface="Arial"/>
              <a:cs typeface="Arial"/>
              <a:sym typeface="Arial"/>
            </a:endParaRPr>
          </a:p>
          <a:p>
            <a:pPr indent="-317500" lvl="0" marL="457200" rtl="0" algn="l">
              <a:lnSpc>
                <a:spcPct val="100000"/>
              </a:lnSpc>
              <a:spcBef>
                <a:spcPts val="0"/>
              </a:spcBef>
              <a:spcAft>
                <a:spcPts val="0"/>
              </a:spcAft>
              <a:buClr>
                <a:srgbClr val="999999"/>
              </a:buClr>
              <a:buSzPts val="1400"/>
              <a:buFont typeface="Arial"/>
              <a:buChar char="●"/>
            </a:pPr>
            <a:r>
              <a:rPr lang="en" sz="1400">
                <a:solidFill>
                  <a:srgbClr val="999999"/>
                </a:solidFill>
                <a:latin typeface="Arial"/>
                <a:ea typeface="Arial"/>
                <a:cs typeface="Arial"/>
                <a:sym typeface="Arial"/>
              </a:rPr>
              <a:t>About phishing and scams online and how to spot them.</a:t>
            </a:r>
            <a:endParaRPr sz="1400">
              <a:solidFill>
                <a:srgbClr val="999999"/>
              </a:solidFill>
              <a:latin typeface="Arial"/>
              <a:ea typeface="Arial"/>
              <a:cs typeface="Arial"/>
              <a:sym typeface="Arial"/>
            </a:endParaRPr>
          </a:p>
          <a:p>
            <a:pPr indent="-317500" lvl="0" marL="457200" rtl="0" algn="l">
              <a:lnSpc>
                <a:spcPct val="100000"/>
              </a:lnSpc>
              <a:spcBef>
                <a:spcPts val="0"/>
              </a:spcBef>
              <a:spcAft>
                <a:spcPts val="0"/>
              </a:spcAft>
              <a:buClr>
                <a:srgbClr val="999999"/>
              </a:buClr>
              <a:buSzPts val="1400"/>
              <a:buFont typeface="Arial"/>
              <a:buChar char="●"/>
            </a:pPr>
            <a:r>
              <a:rPr lang="en" sz="1400">
                <a:solidFill>
                  <a:srgbClr val="999999"/>
                </a:solidFill>
                <a:latin typeface="Arial"/>
                <a:ea typeface="Arial"/>
                <a:cs typeface="Arial"/>
                <a:sym typeface="Arial"/>
              </a:rPr>
              <a:t>How to spot if websites are more trustworthy and clues to spot if they are not.</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b="1" lang="en" sz="1400">
                <a:solidFill>
                  <a:srgbClr val="999999"/>
                </a:solidFill>
                <a:latin typeface="Arial"/>
                <a:ea typeface="Arial"/>
                <a:cs typeface="Arial"/>
                <a:sym typeface="Arial"/>
              </a:rPr>
              <a:t>After the lesson, pupils will be able to</a:t>
            </a:r>
            <a:endParaRPr b="1" sz="1400">
              <a:solidFill>
                <a:srgbClr val="999999"/>
              </a:solidFill>
              <a:latin typeface="Arial"/>
              <a:ea typeface="Arial"/>
              <a:cs typeface="Arial"/>
              <a:sym typeface="Arial"/>
            </a:endParaRPr>
          </a:p>
          <a:p>
            <a:pPr indent="-317500" lvl="0" marL="457200" rtl="0" algn="l">
              <a:lnSpc>
                <a:spcPct val="100000"/>
              </a:lnSpc>
              <a:spcBef>
                <a:spcPts val="0"/>
              </a:spcBef>
              <a:spcAft>
                <a:spcPts val="0"/>
              </a:spcAft>
              <a:buClr>
                <a:srgbClr val="999999"/>
              </a:buClr>
              <a:buSzPts val="1400"/>
              <a:buFont typeface="Arial"/>
              <a:buChar char="●"/>
            </a:pPr>
            <a:r>
              <a:rPr lang="en" sz="1400">
                <a:solidFill>
                  <a:srgbClr val="999999"/>
                </a:solidFill>
                <a:latin typeface="Arial"/>
                <a:ea typeface="Arial"/>
                <a:cs typeface="Arial"/>
                <a:sym typeface="Arial"/>
              </a:rPr>
              <a:t>Think critically when they go online and develop their media literacy.</a:t>
            </a:r>
            <a:endParaRPr sz="1400">
              <a:solidFill>
                <a:srgbClr val="999999"/>
              </a:solidFill>
              <a:latin typeface="Arial"/>
              <a:ea typeface="Arial"/>
              <a:cs typeface="Arial"/>
              <a:sym typeface="Arial"/>
            </a:endParaRPr>
          </a:p>
          <a:p>
            <a:pPr indent="-317500" lvl="0" marL="457200" rtl="0" algn="l">
              <a:lnSpc>
                <a:spcPct val="100000"/>
              </a:lnSpc>
              <a:spcBef>
                <a:spcPts val="0"/>
              </a:spcBef>
              <a:spcAft>
                <a:spcPts val="0"/>
              </a:spcAft>
              <a:buClr>
                <a:srgbClr val="999999"/>
              </a:buClr>
              <a:buSzPts val="1400"/>
              <a:buFont typeface="Arial"/>
              <a:buChar char="●"/>
            </a:pPr>
            <a:r>
              <a:rPr lang="en" sz="1400">
                <a:solidFill>
                  <a:srgbClr val="999999"/>
                </a:solidFill>
                <a:latin typeface="Arial"/>
                <a:ea typeface="Arial"/>
                <a:cs typeface="Arial"/>
                <a:sym typeface="Arial"/>
              </a:rPr>
              <a:t>Understand why some online spaces and messages might try to trick them.</a:t>
            </a:r>
            <a:endParaRPr sz="1400">
              <a:solidFill>
                <a:srgbClr val="999999"/>
              </a:solidFill>
              <a:latin typeface="Arial"/>
              <a:ea typeface="Arial"/>
              <a:cs typeface="Arial"/>
              <a:sym typeface="Arial"/>
            </a:endParaRPr>
          </a:p>
          <a:p>
            <a:pPr indent="-317500" lvl="0" marL="457200" rtl="0" algn="l">
              <a:lnSpc>
                <a:spcPct val="100000"/>
              </a:lnSpc>
              <a:spcBef>
                <a:spcPts val="0"/>
              </a:spcBef>
              <a:spcAft>
                <a:spcPts val="0"/>
              </a:spcAft>
              <a:buClr>
                <a:srgbClr val="999999"/>
              </a:buClr>
              <a:buSzPts val="1400"/>
              <a:buFont typeface="Arial"/>
              <a:buChar char="●"/>
            </a:pPr>
            <a:r>
              <a:rPr lang="en" sz="1400">
                <a:solidFill>
                  <a:srgbClr val="999999"/>
                </a:solidFill>
                <a:latin typeface="Arial"/>
                <a:ea typeface="Arial"/>
                <a:cs typeface="Arial"/>
                <a:sym typeface="Arial"/>
              </a:rPr>
              <a:t>Identify ways an online space or message might try to manipulate them – and why.</a:t>
            </a:r>
            <a:endParaRPr sz="1400">
              <a:solidFill>
                <a:srgbClr val="999999"/>
              </a:solidFill>
              <a:latin typeface="Arial"/>
              <a:ea typeface="Arial"/>
              <a:cs typeface="Arial"/>
              <a:sym typeface="Arial"/>
            </a:endParaRPr>
          </a:p>
          <a:p>
            <a:pPr indent="-317500" lvl="0" marL="457200" rtl="0" algn="l">
              <a:lnSpc>
                <a:spcPct val="100000"/>
              </a:lnSpc>
              <a:spcBef>
                <a:spcPts val="0"/>
              </a:spcBef>
              <a:spcAft>
                <a:spcPts val="0"/>
              </a:spcAft>
              <a:buClr>
                <a:srgbClr val="999999"/>
              </a:buClr>
              <a:buSzPts val="1400"/>
              <a:buFont typeface="Arial"/>
              <a:buChar char="●"/>
            </a:pPr>
            <a:r>
              <a:rPr lang="en" sz="1400">
                <a:solidFill>
                  <a:srgbClr val="999999"/>
                </a:solidFill>
                <a:latin typeface="Arial"/>
                <a:ea typeface="Arial"/>
                <a:cs typeface="Arial"/>
                <a:sym typeface="Arial"/>
              </a:rPr>
              <a:t>Know that when things online seem too good to be true, they sometimes are.</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u="sng">
                <a:solidFill>
                  <a:srgbClr val="999999"/>
                </a:solidFill>
                <a:latin typeface="Arial"/>
                <a:ea typeface="Arial"/>
                <a:cs typeface="Arial"/>
                <a:sym typeface="Arial"/>
              </a:rPr>
              <a:t>Safeguarding</a:t>
            </a:r>
            <a:endParaRPr sz="1400" u="sng">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We encourage you to use scenario-based learning for conversations around digital, including potential risks online. You can find more advice in the Be Internet Legends scheme of work. Read the </a:t>
            </a:r>
            <a:r>
              <a:rPr b="1" lang="en" sz="1400">
                <a:solidFill>
                  <a:srgbClr val="999999"/>
                </a:solidFill>
                <a:latin typeface="Arial"/>
                <a:ea typeface="Arial"/>
                <a:cs typeface="Arial"/>
                <a:sym typeface="Arial"/>
              </a:rPr>
              <a:t>pupil safety advice on page 2 </a:t>
            </a:r>
            <a:r>
              <a:rPr lang="en" sz="1400">
                <a:solidFill>
                  <a:srgbClr val="999999"/>
                </a:solidFill>
                <a:latin typeface="Arial"/>
                <a:ea typeface="Arial"/>
                <a:cs typeface="Arial"/>
                <a:sym typeface="Arial"/>
              </a:rPr>
              <a:t>before you begin. You can order copies of the curriculum at </a:t>
            </a:r>
            <a:r>
              <a:rPr b="1" lang="en" sz="1400" u="sng">
                <a:solidFill>
                  <a:schemeClr val="hlink"/>
                </a:solidFill>
                <a:latin typeface="Arial"/>
                <a:ea typeface="Arial"/>
                <a:cs typeface="Arial"/>
                <a:sym typeface="Arial"/>
                <a:hlinkClick r:id="rId6"/>
              </a:rPr>
              <a:t>https://parentzone.org.uk/curriculum</a:t>
            </a:r>
            <a:endParaRPr b="1"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Make sure pupils know </a:t>
            </a:r>
            <a:r>
              <a:rPr b="1" lang="en" sz="1400">
                <a:solidFill>
                  <a:srgbClr val="999999"/>
                </a:solidFill>
                <a:latin typeface="Arial"/>
                <a:ea typeface="Arial"/>
                <a:cs typeface="Arial"/>
                <a:sym typeface="Arial"/>
              </a:rPr>
              <a:t>who they can turn to</a:t>
            </a:r>
            <a:r>
              <a:rPr lang="en" sz="1400">
                <a:solidFill>
                  <a:srgbClr val="999999"/>
                </a:solidFill>
                <a:latin typeface="Arial"/>
                <a:ea typeface="Arial"/>
                <a:cs typeface="Arial"/>
                <a:sym typeface="Arial"/>
              </a:rPr>
              <a:t> and what they can do if they think they have spotted a scam online, any misinformation online, or if they ever feel something online on a site or in a message doesn’t feel right. You can also refer back to </a:t>
            </a:r>
            <a:r>
              <a:rPr b="1" lang="en" sz="1400">
                <a:solidFill>
                  <a:srgbClr val="999999"/>
                </a:solidFill>
                <a:latin typeface="Arial"/>
                <a:ea typeface="Arial"/>
                <a:cs typeface="Arial"/>
                <a:sym typeface="Arial"/>
              </a:rPr>
              <a:t>Be Internet Brave: When in Doubt, Discuss</a:t>
            </a:r>
            <a:r>
              <a:rPr lang="en" sz="1400">
                <a:solidFill>
                  <a:srgbClr val="999999"/>
                </a:solidFill>
                <a:latin typeface="Arial"/>
                <a:ea typeface="Arial"/>
                <a:cs typeface="Arial"/>
                <a:sym typeface="Arial"/>
              </a:rPr>
              <a:t> in the Be Internet Legends curriculum.</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rPr lang="en" sz="1400">
                <a:solidFill>
                  <a:srgbClr val="999999"/>
                </a:solidFill>
                <a:latin typeface="Arial"/>
                <a:ea typeface="Arial"/>
                <a:cs typeface="Arial"/>
                <a:sym typeface="Arial"/>
              </a:rPr>
              <a:t>Pupils need to know who they can turn to within your school for </a:t>
            </a:r>
            <a:r>
              <a:rPr b="1" lang="en" sz="1400">
                <a:solidFill>
                  <a:srgbClr val="999999"/>
                </a:solidFill>
                <a:latin typeface="Arial"/>
                <a:ea typeface="Arial"/>
                <a:cs typeface="Arial"/>
                <a:sym typeface="Arial"/>
              </a:rPr>
              <a:t>pastoral support</a:t>
            </a:r>
            <a:r>
              <a:rPr lang="en" sz="1400">
                <a:solidFill>
                  <a:srgbClr val="999999"/>
                </a:solidFill>
                <a:latin typeface="Arial"/>
                <a:ea typeface="Arial"/>
                <a:cs typeface="Arial"/>
                <a:sym typeface="Arial"/>
              </a:rPr>
              <a:t> if they are </a:t>
            </a:r>
            <a:r>
              <a:rPr b="1" lang="en" sz="1400">
                <a:solidFill>
                  <a:srgbClr val="999999"/>
                </a:solidFill>
                <a:latin typeface="Arial"/>
                <a:ea typeface="Arial"/>
                <a:cs typeface="Arial"/>
                <a:sym typeface="Arial"/>
              </a:rPr>
              <a:t>worried about anything</a:t>
            </a:r>
            <a:r>
              <a:rPr lang="en" sz="1400">
                <a:solidFill>
                  <a:srgbClr val="999999"/>
                </a:solidFill>
                <a:latin typeface="Arial"/>
                <a:ea typeface="Arial"/>
                <a:cs typeface="Arial"/>
                <a:sym typeface="Arial"/>
              </a:rPr>
              <a:t> they come across online or through using tech. Signpost your pupils – and any adults working with them – to local and national support groups or helplines such as the National Crime Agency’s Child Exploitation and Online Protection Command (NCA-CEOP), NSPCC and Childline.</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999999"/>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en" sz="1500">
                <a:solidFill>
                  <a:srgbClr val="868686"/>
                </a:solidFill>
                <a:latin typeface="Arial"/>
                <a:ea typeface="Arial"/>
                <a:cs typeface="Arial"/>
                <a:sym typeface="Arial"/>
              </a:rPr>
              <a:t>5. Lumen gets a chain email from a stranger, saying to forward it on to five friends to win a cool new phone. </a:t>
            </a:r>
            <a:endParaRPr b="1"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Should Lumen </a:t>
            </a:r>
            <a:r>
              <a:rPr b="1" lang="en" sz="1500">
                <a:solidFill>
                  <a:srgbClr val="868686"/>
                </a:solidFill>
                <a:latin typeface="Arial"/>
                <a:ea typeface="Arial"/>
                <a:cs typeface="Arial"/>
                <a:sym typeface="Arial"/>
              </a:rPr>
              <a:t>trust it</a:t>
            </a:r>
            <a:r>
              <a:rPr lang="en" sz="1500">
                <a:solidFill>
                  <a:srgbClr val="868686"/>
                </a:solidFill>
                <a:latin typeface="Arial"/>
                <a:ea typeface="Arial"/>
                <a:cs typeface="Arial"/>
                <a:sym typeface="Arial"/>
              </a:rPr>
              <a:t> or </a:t>
            </a:r>
            <a:r>
              <a:rPr b="1" lang="en" sz="1500">
                <a:solidFill>
                  <a:srgbClr val="868686"/>
                </a:solidFill>
                <a:latin typeface="Arial"/>
                <a:ea typeface="Arial"/>
                <a:cs typeface="Arial"/>
                <a:sym typeface="Arial"/>
              </a:rPr>
              <a:t>not trust it</a:t>
            </a:r>
            <a:r>
              <a:rPr lang="en" sz="1500">
                <a:solidFill>
                  <a:srgbClr val="868686"/>
                </a:solidFill>
                <a:latin typeface="Arial"/>
                <a:ea typeface="Arial"/>
                <a:cs typeface="Arial"/>
                <a:sym typeface="Arial"/>
              </a:rPr>
              <a:t>?</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solidFill>
                <a:srgbClr val="868686"/>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How Internet Alert were you? Did you spot the scams? Let’s look back at all those situations and find out...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rgbClr val="868686"/>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868686"/>
                </a:solidFill>
                <a:latin typeface="Arial"/>
                <a:ea typeface="Arial"/>
                <a:cs typeface="Arial"/>
                <a:sym typeface="Arial"/>
              </a:rPr>
              <a:t>1. An email asks Lumen to enter a login and password to win an amazing prize. </a:t>
            </a:r>
            <a:endParaRPr b="1"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u="sng">
                <a:solidFill>
                  <a:srgbClr val="868686"/>
                </a:solidFill>
                <a:latin typeface="Arial"/>
                <a:ea typeface="Arial"/>
                <a:cs typeface="Arial"/>
                <a:sym typeface="Arial"/>
              </a:rPr>
              <a:t>DON’T TRUST: It might be a scam!</a:t>
            </a:r>
            <a:r>
              <a:rPr lang="en" sz="1500">
                <a:solidFill>
                  <a:srgbClr val="868686"/>
                </a:solidFill>
                <a:latin typeface="Arial"/>
                <a:ea typeface="Arial"/>
                <a:cs typeface="Arial"/>
                <a:sym typeface="Arial"/>
              </a:rPr>
              <a:t> A trustworthy email would never ask you to share a login and password. Lumen could always check the email address too, to see if it matches with what the email is offering.</a:t>
            </a:r>
            <a:endParaRPr sz="1500">
              <a:solidFill>
                <a:srgbClr val="868686"/>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en" sz="1500">
                <a:solidFill>
                  <a:srgbClr val="868686"/>
                </a:solidFill>
                <a:latin typeface="Arial"/>
                <a:ea typeface="Arial"/>
                <a:cs typeface="Arial"/>
                <a:sym typeface="Arial"/>
              </a:rPr>
              <a:t>2. A stranger offers Lumen a really valuable trade in an online game that sounds too good to be true.  </a:t>
            </a:r>
            <a:br>
              <a:rPr b="1" lang="en" sz="1500">
                <a:solidFill>
                  <a:srgbClr val="868686"/>
                </a:solidFill>
                <a:latin typeface="Arial"/>
                <a:ea typeface="Arial"/>
                <a:cs typeface="Arial"/>
                <a:sym typeface="Arial"/>
              </a:rPr>
            </a:br>
            <a:r>
              <a:rPr lang="en" sz="1500" u="sng">
                <a:solidFill>
                  <a:srgbClr val="868686"/>
                </a:solidFill>
                <a:latin typeface="Arial"/>
                <a:ea typeface="Arial"/>
                <a:cs typeface="Arial"/>
                <a:sym typeface="Arial"/>
              </a:rPr>
              <a:t>DON’T TRUST: It might be a scam!</a:t>
            </a:r>
            <a:r>
              <a:rPr b="1" lang="en" sz="1500">
                <a:solidFill>
                  <a:srgbClr val="868686"/>
                </a:solidFill>
                <a:latin typeface="Arial"/>
                <a:ea typeface="Arial"/>
                <a:cs typeface="Arial"/>
                <a:sym typeface="Arial"/>
              </a:rPr>
              <a:t> </a:t>
            </a:r>
            <a:r>
              <a:rPr lang="en" sz="1500">
                <a:solidFill>
                  <a:srgbClr val="868686"/>
                </a:solidFill>
                <a:latin typeface="Arial"/>
                <a:ea typeface="Arial"/>
                <a:cs typeface="Arial"/>
                <a:sym typeface="Arial"/>
              </a:rPr>
              <a:t>Always think twice if a stranger offers you a trade in an online game – ESPECIALLY if that trade seems too good to be true. Sometimes people in online games can scam you out of valuable items, or not play fair in a trade. If in any doubt, Lumen can always walk away.</a:t>
            </a:r>
            <a:endParaRPr sz="1500">
              <a:solidFill>
                <a:srgbClr val="868686"/>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868686"/>
                </a:solidFill>
                <a:latin typeface="Arial"/>
                <a:ea typeface="Arial"/>
                <a:cs typeface="Arial"/>
                <a:sym typeface="Arial"/>
              </a:rPr>
              <a:t>3. Lumen gets a random email from a friend - with a weird attachment called: ‘You’ll NeVR believe tHiS!’ </a:t>
            </a:r>
            <a:endParaRPr b="1"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u="sng">
                <a:solidFill>
                  <a:srgbClr val="868686"/>
                </a:solidFill>
                <a:latin typeface="Arial"/>
                <a:ea typeface="Arial"/>
                <a:cs typeface="Arial"/>
                <a:sym typeface="Arial"/>
              </a:rPr>
              <a:t>DON’T TRUST: It might be a scam!</a:t>
            </a:r>
            <a:r>
              <a:rPr lang="en" sz="1500">
                <a:solidFill>
                  <a:srgbClr val="868686"/>
                </a:solidFill>
                <a:latin typeface="Arial"/>
                <a:ea typeface="Arial"/>
                <a:cs typeface="Arial"/>
                <a:sym typeface="Arial"/>
              </a:rPr>
              <a:t> Sometimes, people’s emails can be hacked and send out spam email. If you get an email message that seems random or strange, the attachment could contain a virus (or malware) that could cause a problem. Lumen should mark the email as spam and let the friend know they may have been hacked.</a:t>
            </a:r>
            <a:endParaRPr b="1"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en" sz="1500">
                <a:solidFill>
                  <a:srgbClr val="868686"/>
                </a:solidFill>
                <a:latin typeface="Arial"/>
                <a:ea typeface="Arial"/>
                <a:cs typeface="Arial"/>
                <a:sym typeface="Arial"/>
              </a:rPr>
              <a:t>4. Lumen visits a website that has a green padlock next to the address bar. </a:t>
            </a:r>
            <a:br>
              <a:rPr lang="en" sz="1500">
                <a:solidFill>
                  <a:srgbClr val="868686"/>
                </a:solidFill>
                <a:latin typeface="Arial"/>
                <a:ea typeface="Arial"/>
                <a:cs typeface="Arial"/>
                <a:sym typeface="Arial"/>
              </a:rPr>
            </a:br>
            <a:r>
              <a:rPr lang="en" sz="1500" u="sng">
                <a:solidFill>
                  <a:srgbClr val="868686"/>
                </a:solidFill>
                <a:latin typeface="Arial"/>
                <a:ea typeface="Arial"/>
                <a:cs typeface="Arial"/>
                <a:sym typeface="Arial"/>
              </a:rPr>
              <a:t>TRUST!</a:t>
            </a:r>
            <a:r>
              <a:rPr lang="en" sz="1500">
                <a:solidFill>
                  <a:srgbClr val="868686"/>
                </a:solidFill>
                <a:latin typeface="Arial"/>
                <a:ea typeface="Arial"/>
                <a:cs typeface="Arial"/>
                <a:sym typeface="Arial"/>
              </a:rPr>
              <a:t> A green padlock is a sign that a website is secure. Lumen could also look for the website address and see if it starts with </a:t>
            </a:r>
            <a:r>
              <a:rPr b="1" lang="en" sz="1500">
                <a:solidFill>
                  <a:srgbClr val="868686"/>
                </a:solidFill>
                <a:latin typeface="Arial"/>
                <a:ea typeface="Arial"/>
                <a:cs typeface="Arial"/>
                <a:sym typeface="Arial"/>
              </a:rPr>
              <a:t>https://</a:t>
            </a:r>
            <a:r>
              <a:rPr lang="en" sz="1500">
                <a:solidFill>
                  <a:srgbClr val="868686"/>
                </a:solidFill>
                <a:latin typeface="Arial"/>
                <a:ea typeface="Arial"/>
                <a:cs typeface="Arial"/>
                <a:sym typeface="Arial"/>
              </a:rPr>
              <a:t>. But it is important to still be careful and look out for other clues, like poor spelling or a weird address, which mean it may mean the site is not as trustworthy.</a:t>
            </a:r>
            <a:r>
              <a:rPr b="1" lang="en" sz="1500">
                <a:solidFill>
                  <a:srgbClr val="868686"/>
                </a:solidFill>
                <a:latin typeface="Arial"/>
                <a:ea typeface="Arial"/>
                <a:cs typeface="Arial"/>
                <a:sym typeface="Arial"/>
              </a:rPr>
              <a:t> </a:t>
            </a:r>
            <a:r>
              <a:rPr lang="en" sz="1500">
                <a:solidFill>
                  <a:srgbClr val="868686"/>
                </a:solidFill>
                <a:latin typeface="Arial"/>
                <a:ea typeface="Arial"/>
                <a:cs typeface="Arial"/>
                <a:sym typeface="Arial"/>
              </a:rPr>
              <a:t>We’ll have a look at this more closely in a minute.</a:t>
            </a:r>
            <a:endParaRPr sz="1500">
              <a:solidFill>
                <a:srgbClr val="868686"/>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500">
                <a:solidFill>
                  <a:srgbClr val="868686"/>
                </a:solidFill>
                <a:latin typeface="Arial"/>
                <a:ea typeface="Arial"/>
                <a:cs typeface="Arial"/>
                <a:sym typeface="Arial"/>
              </a:rPr>
              <a:t>5. Lumen gets a chain email from a stranger, saying to forward it on to five friends to win a cool new phone. </a:t>
            </a:r>
            <a:br>
              <a:rPr lang="en" sz="1500">
                <a:solidFill>
                  <a:srgbClr val="868686"/>
                </a:solidFill>
                <a:latin typeface="Arial"/>
                <a:ea typeface="Arial"/>
                <a:cs typeface="Arial"/>
                <a:sym typeface="Arial"/>
              </a:rPr>
            </a:br>
            <a:r>
              <a:rPr lang="en" sz="1500" u="sng">
                <a:solidFill>
                  <a:srgbClr val="868686"/>
                </a:solidFill>
                <a:latin typeface="Arial"/>
                <a:ea typeface="Arial"/>
                <a:cs typeface="Arial"/>
                <a:sym typeface="Arial"/>
              </a:rPr>
              <a:t>DON’T TRUST: It might be a scam!</a:t>
            </a:r>
            <a:r>
              <a:rPr b="1" lang="en" sz="1500">
                <a:solidFill>
                  <a:srgbClr val="868686"/>
                </a:solidFill>
                <a:latin typeface="Arial"/>
                <a:ea typeface="Arial"/>
                <a:cs typeface="Arial"/>
                <a:sym typeface="Arial"/>
              </a:rPr>
              <a:t> </a:t>
            </a:r>
            <a:r>
              <a:rPr lang="en" sz="1500">
                <a:solidFill>
                  <a:srgbClr val="868686"/>
                </a:solidFill>
                <a:latin typeface="Arial"/>
                <a:ea typeface="Arial"/>
                <a:cs typeface="Arial"/>
                <a:sym typeface="Arial"/>
              </a:rPr>
              <a:t>This is another thing – like the Toy Tracker 5000 Plus – that sounds </a:t>
            </a:r>
            <a:r>
              <a:rPr i="1" lang="en" sz="1500">
                <a:solidFill>
                  <a:srgbClr val="868686"/>
                </a:solidFill>
                <a:latin typeface="Arial"/>
                <a:ea typeface="Arial"/>
                <a:cs typeface="Arial"/>
                <a:sym typeface="Arial"/>
              </a:rPr>
              <a:t>too good to be true</a:t>
            </a:r>
            <a:r>
              <a:rPr lang="en" sz="1500">
                <a:solidFill>
                  <a:srgbClr val="868686"/>
                </a:solidFill>
                <a:latin typeface="Arial"/>
                <a:ea typeface="Arial"/>
                <a:cs typeface="Arial"/>
                <a:sym typeface="Arial"/>
              </a:rPr>
              <a:t>. Chain emails sometimes want you to believe you’ll get something good, like a phone. But when something sounds too good to be true, it often is. Delete the email, Lumen!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How did you do? Did you spot if all these clues are real – or a scam?</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How did you do? Let me know in the chat.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[TEACHER NOTE: IF PRE-RECORDING] </a:t>
            </a:r>
            <a:endParaRPr i="1" sz="1500">
              <a:solidFill>
                <a:srgbClr val="FF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How did you you do? Did you spot that all these situations might have been a scam?</a:t>
            </a:r>
            <a:endParaRPr>
              <a:solidFill>
                <a:srgbClr val="868686"/>
              </a:solidFill>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It’s important to </a:t>
            </a:r>
            <a:r>
              <a:rPr b="1" lang="en" sz="1500">
                <a:solidFill>
                  <a:srgbClr val="868686"/>
                </a:solidFill>
                <a:latin typeface="Arial"/>
                <a:ea typeface="Arial"/>
                <a:cs typeface="Arial"/>
                <a:sym typeface="Arial"/>
              </a:rPr>
              <a:t>think twice</a:t>
            </a:r>
            <a:r>
              <a:rPr lang="en" sz="1500">
                <a:solidFill>
                  <a:srgbClr val="868686"/>
                </a:solidFill>
                <a:latin typeface="Arial"/>
                <a:ea typeface="Arial"/>
                <a:cs typeface="Arial"/>
                <a:sym typeface="Arial"/>
              </a:rPr>
              <a:t> and ask yourself questions before you click on questionable links or enter your password on risky websites. We call this ‘</a:t>
            </a:r>
            <a:r>
              <a:rPr b="1" lang="en" sz="1500">
                <a:solidFill>
                  <a:srgbClr val="868686"/>
                </a:solidFill>
                <a:latin typeface="Arial"/>
                <a:ea typeface="Arial"/>
                <a:cs typeface="Arial"/>
                <a:sym typeface="Arial"/>
              </a:rPr>
              <a:t>critical thinking’</a:t>
            </a:r>
            <a:r>
              <a:rPr lang="en" sz="1500">
                <a:solidFill>
                  <a:srgbClr val="868686"/>
                </a:solidFill>
                <a:latin typeface="Arial"/>
                <a:ea typeface="Arial"/>
                <a:cs typeface="Arial"/>
                <a:sym typeface="Arial"/>
              </a:rPr>
              <a:t>. Your critical thinking skills are brilliant to help you stop scams, even when things seem too good to be true.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It’s just like Lumen’s big brother – who felt something wasn’t right about the Phisher’s Toy Tracker 5000 Plus, especially when they tried to get dad’s bank details. That was an example of some </a:t>
            </a:r>
            <a:r>
              <a:rPr b="1" lang="en" sz="1500">
                <a:solidFill>
                  <a:srgbClr val="868686"/>
                </a:solidFill>
                <a:latin typeface="Arial"/>
                <a:ea typeface="Arial"/>
                <a:cs typeface="Arial"/>
                <a:sym typeface="Arial"/>
              </a:rPr>
              <a:t>legendary</a:t>
            </a:r>
            <a:r>
              <a:rPr lang="en" sz="1500">
                <a:solidFill>
                  <a:srgbClr val="868686"/>
                </a:solidFill>
                <a:latin typeface="Arial"/>
                <a:ea typeface="Arial"/>
                <a:cs typeface="Arial"/>
                <a:sym typeface="Arial"/>
              </a:rPr>
              <a:t> </a:t>
            </a:r>
            <a:r>
              <a:rPr b="1" lang="en" sz="1500">
                <a:solidFill>
                  <a:srgbClr val="868686"/>
                </a:solidFill>
                <a:latin typeface="Arial"/>
                <a:ea typeface="Arial"/>
                <a:cs typeface="Arial"/>
                <a:sym typeface="Arial"/>
              </a:rPr>
              <a:t>critical thinking skills</a:t>
            </a:r>
            <a:r>
              <a:rPr lang="en" sz="1500">
                <a:solidFill>
                  <a:srgbClr val="868686"/>
                </a:solidFill>
                <a:latin typeface="Arial"/>
                <a:ea typeface="Arial"/>
                <a:cs typeface="Arial"/>
                <a:sym typeface="Arial"/>
              </a:rPr>
              <a:t>. And you can have those skills too.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[TEACHER NOTE: GET THOUGHTS FROM CLASS]</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Does anyone have any ideas of how to spot if a website or online message is trustworthy?</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Does anyone have any ideas of how to spot if a website or online message is </a:t>
            </a:r>
            <a:r>
              <a:rPr b="1" i="1" lang="en" sz="1500">
                <a:solidFill>
                  <a:srgbClr val="4286F3"/>
                </a:solidFill>
                <a:latin typeface="Arial"/>
                <a:ea typeface="Arial"/>
                <a:cs typeface="Arial"/>
                <a:sym typeface="Arial"/>
              </a:rPr>
              <a:t>trustworthy</a:t>
            </a:r>
            <a:r>
              <a:rPr i="1" lang="en" sz="1500">
                <a:solidFill>
                  <a:srgbClr val="4286F3"/>
                </a:solidFill>
                <a:latin typeface="Arial"/>
                <a:ea typeface="Arial"/>
                <a:cs typeface="Arial"/>
                <a:sym typeface="Arial"/>
              </a:rPr>
              <a:t>? Share your thoughts in the chat.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[TEACHER NOTE: IF PRE-RECORDING] </a:t>
            </a:r>
            <a:endParaRPr i="1" sz="1500">
              <a:solidFill>
                <a:srgbClr val="FF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Do you have any ideas about how to spot if a website or online message is </a:t>
            </a:r>
            <a:r>
              <a:rPr b="1" i="1" lang="en" sz="1500">
                <a:solidFill>
                  <a:srgbClr val="FF0000"/>
                </a:solidFill>
                <a:latin typeface="Arial"/>
                <a:ea typeface="Arial"/>
                <a:cs typeface="Arial"/>
                <a:sym typeface="Arial"/>
              </a:rPr>
              <a:t>trustworthy</a:t>
            </a:r>
            <a:r>
              <a:rPr i="1" lang="en" sz="1500">
                <a:solidFill>
                  <a:srgbClr val="FF0000"/>
                </a:solidFill>
                <a:latin typeface="Arial"/>
                <a:ea typeface="Arial"/>
                <a:cs typeface="Arial"/>
                <a:sym typeface="Arial"/>
              </a:rPr>
              <a:t>? Pause the video and </a:t>
            </a:r>
            <a:r>
              <a:rPr b="1" i="1" lang="en" sz="1500">
                <a:solidFill>
                  <a:srgbClr val="FF0000"/>
                </a:solidFill>
                <a:latin typeface="Arial"/>
                <a:ea typeface="Arial"/>
                <a:cs typeface="Arial"/>
                <a:sym typeface="Arial"/>
              </a:rPr>
              <a:t>write down three things </a:t>
            </a:r>
            <a:r>
              <a:rPr i="1" lang="en" sz="1500">
                <a:solidFill>
                  <a:srgbClr val="FF0000"/>
                </a:solidFill>
                <a:latin typeface="Arial"/>
                <a:ea typeface="Arial"/>
                <a:cs typeface="Arial"/>
                <a:sym typeface="Arial"/>
              </a:rPr>
              <a:t>you can think of. When you’re done, press play.</a:t>
            </a:r>
            <a:endParaRPr i="1" sz="1500">
              <a:solidFill>
                <a:srgbClr val="FF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Here are some questions to ask yourself when you go online or get a message:</a:t>
            </a:r>
            <a:endParaRPr sz="1500">
              <a:solidFill>
                <a:srgbClr val="868686"/>
              </a:solidFill>
              <a:latin typeface="Arial"/>
              <a:ea typeface="Arial"/>
              <a:cs typeface="Arial"/>
              <a:sym typeface="Arial"/>
            </a:endParaRPr>
          </a:p>
          <a:p>
            <a:pPr indent="-323850" lvl="0" marL="457200" rtl="0" algn="l">
              <a:lnSpc>
                <a:spcPct val="115000"/>
              </a:lnSpc>
              <a:spcBef>
                <a:spcPts val="1200"/>
              </a:spcBef>
              <a:spcAft>
                <a:spcPts val="0"/>
              </a:spcAft>
              <a:buClr>
                <a:srgbClr val="868686"/>
              </a:buClr>
              <a:buSzPts val="1500"/>
              <a:buChar char="●"/>
            </a:pPr>
            <a:r>
              <a:rPr lang="en" sz="1500">
                <a:solidFill>
                  <a:srgbClr val="868686"/>
                </a:solidFill>
                <a:latin typeface="Arial"/>
                <a:ea typeface="Arial"/>
                <a:cs typeface="Arial"/>
                <a:sym typeface="Arial"/>
              </a:rPr>
              <a:t>Does a site have things you might expect, like badges and logos you know?</a:t>
            </a:r>
            <a:endParaRPr sz="1500">
              <a:solidFill>
                <a:srgbClr val="868686"/>
              </a:solidFill>
              <a:latin typeface="Arial"/>
              <a:ea typeface="Arial"/>
              <a:cs typeface="Arial"/>
              <a:sym typeface="Arial"/>
            </a:endParaRPr>
          </a:p>
          <a:p>
            <a:pPr indent="-323850" lvl="0" marL="457200" rtl="0" algn="l">
              <a:lnSpc>
                <a:spcPct val="115000"/>
              </a:lnSpc>
              <a:spcBef>
                <a:spcPts val="0"/>
              </a:spcBef>
              <a:spcAft>
                <a:spcPts val="0"/>
              </a:spcAft>
              <a:buClr>
                <a:srgbClr val="868686"/>
              </a:buClr>
              <a:buSzPts val="1500"/>
              <a:buChar char="●"/>
            </a:pPr>
            <a:r>
              <a:rPr lang="en" sz="1500">
                <a:solidFill>
                  <a:srgbClr val="868686"/>
                </a:solidFill>
                <a:latin typeface="Arial"/>
                <a:ea typeface="Arial"/>
                <a:cs typeface="Arial"/>
                <a:sym typeface="Arial"/>
              </a:rPr>
              <a:t>Does a site address (URL) match what youʼre looking for?</a:t>
            </a:r>
            <a:endParaRPr sz="1500">
              <a:solidFill>
                <a:srgbClr val="868686"/>
              </a:solidFill>
              <a:latin typeface="Arial"/>
              <a:ea typeface="Arial"/>
              <a:cs typeface="Arial"/>
              <a:sym typeface="Arial"/>
            </a:endParaRPr>
          </a:p>
          <a:p>
            <a:pPr indent="-323850" lvl="0" marL="457200" rtl="0" algn="l">
              <a:lnSpc>
                <a:spcPct val="115000"/>
              </a:lnSpc>
              <a:spcBef>
                <a:spcPts val="0"/>
              </a:spcBef>
              <a:spcAft>
                <a:spcPts val="0"/>
              </a:spcAft>
              <a:buClr>
                <a:srgbClr val="868686"/>
              </a:buClr>
              <a:buSzPts val="1500"/>
              <a:buChar char="●"/>
            </a:pPr>
            <a:r>
              <a:rPr lang="en" sz="1500">
                <a:solidFill>
                  <a:srgbClr val="868686"/>
                </a:solidFill>
                <a:latin typeface="Arial"/>
                <a:ea typeface="Arial"/>
                <a:cs typeface="Arial"/>
                <a:sym typeface="Arial"/>
              </a:rPr>
              <a:t>Are there any pop-ups? Often, these are bad news… especially if they’re offering something that sounds too good to be true.</a:t>
            </a:r>
            <a:endParaRPr sz="1500">
              <a:solidFill>
                <a:srgbClr val="868686"/>
              </a:solidFill>
              <a:latin typeface="Arial"/>
              <a:ea typeface="Arial"/>
              <a:cs typeface="Arial"/>
              <a:sym typeface="Arial"/>
            </a:endParaRPr>
          </a:p>
          <a:p>
            <a:pPr indent="-323850" lvl="0" marL="457200" rtl="0" algn="l">
              <a:lnSpc>
                <a:spcPct val="115000"/>
              </a:lnSpc>
              <a:spcBef>
                <a:spcPts val="0"/>
              </a:spcBef>
              <a:spcAft>
                <a:spcPts val="0"/>
              </a:spcAft>
              <a:buClr>
                <a:srgbClr val="868686"/>
              </a:buClr>
              <a:buSzPts val="1500"/>
              <a:buChar char="●"/>
            </a:pPr>
            <a:r>
              <a:rPr lang="en" sz="1500">
                <a:solidFill>
                  <a:srgbClr val="868686"/>
                </a:solidFill>
                <a:latin typeface="Arial"/>
                <a:ea typeface="Arial"/>
                <a:cs typeface="Arial"/>
                <a:sym typeface="Arial"/>
              </a:rPr>
              <a:t>Does the URL start with ‘</a:t>
            </a:r>
            <a:r>
              <a:rPr b="1" lang="en" sz="1500">
                <a:solidFill>
                  <a:srgbClr val="868686"/>
                </a:solidFill>
                <a:latin typeface="Arial"/>
                <a:ea typeface="Arial"/>
                <a:cs typeface="Arial"/>
                <a:sym typeface="Arial"/>
              </a:rPr>
              <a:t>https://’</a:t>
            </a:r>
            <a:r>
              <a:rPr lang="en" sz="1500">
                <a:solidFill>
                  <a:srgbClr val="868686"/>
                </a:solidFill>
                <a:latin typeface="Arial"/>
                <a:ea typeface="Arial"/>
                <a:cs typeface="Arial"/>
                <a:sym typeface="Arial"/>
              </a:rPr>
              <a:t> next to a green padlock? (The green padlock shows the site is encrypted and secure. Encryption means that other people cannot see your information on a site.)</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Have a look at this website. What clues can YOU spot to help Lumen know it is a site that </a:t>
            </a:r>
            <a:r>
              <a:rPr b="1" lang="en" sz="1500">
                <a:solidFill>
                  <a:srgbClr val="868686"/>
                </a:solidFill>
                <a:latin typeface="Arial"/>
                <a:ea typeface="Arial"/>
                <a:cs typeface="Arial"/>
                <a:sym typeface="Arial"/>
              </a:rPr>
              <a:t>can</a:t>
            </a:r>
            <a:r>
              <a:rPr lang="en" sz="1500">
                <a:solidFill>
                  <a:srgbClr val="868686"/>
                </a:solidFill>
                <a:latin typeface="Arial"/>
                <a:ea typeface="Arial"/>
                <a:cs typeface="Arial"/>
                <a:sym typeface="Arial"/>
              </a:rPr>
              <a:t> be trusted?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868686"/>
                </a:solidFill>
                <a:latin typeface="Arial"/>
                <a:ea typeface="Arial"/>
                <a:cs typeface="Arial"/>
                <a:sym typeface="Arial"/>
              </a:rPr>
              <a:t>[TEACHER NOTE: Ask pupils to call out things they can spot]</a:t>
            </a:r>
            <a:endParaRPr i="1"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[CLUES TO SPOT]</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ADDRESS BAR: Green padlock and the https:// means the site is secure and encrypted.</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ADDRESS BAR: The site address (URL) matches the title of the page.</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PAGE TITLE/CONTENT: The page seems to have a proper title and there are no obvious spelling mistakes.</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Does anyone have any ideas of how to spot why this website is trustworthy? Share your thoughts in the chat.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[TEACHER NOTE: IF PRE-RECORDING] </a:t>
            </a:r>
            <a:endParaRPr i="1" sz="1500">
              <a:solidFill>
                <a:srgbClr val="FF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Pause the video and have a look at this webpage. See if you can spot three clues that this site is trustworthy. When you’re done, press play.</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Have a look at this website. What clues can YOU spot to help Lumen know it is a site that </a:t>
            </a:r>
            <a:r>
              <a:rPr b="1" lang="en" sz="1500">
                <a:solidFill>
                  <a:srgbClr val="868686"/>
                </a:solidFill>
                <a:latin typeface="Arial"/>
                <a:ea typeface="Arial"/>
                <a:cs typeface="Arial"/>
                <a:sym typeface="Arial"/>
              </a:rPr>
              <a:t>cannot</a:t>
            </a:r>
            <a:r>
              <a:rPr lang="en" sz="1500">
                <a:solidFill>
                  <a:srgbClr val="868686"/>
                </a:solidFill>
                <a:latin typeface="Arial"/>
                <a:ea typeface="Arial"/>
                <a:cs typeface="Arial"/>
                <a:sym typeface="Arial"/>
              </a:rPr>
              <a:t> be trusted?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868686"/>
                </a:solidFill>
                <a:latin typeface="Arial"/>
                <a:ea typeface="Arial"/>
                <a:cs typeface="Arial"/>
                <a:sym typeface="Arial"/>
              </a:rPr>
              <a:t>[TEACHER NOTE: Ask pupils to call out things they can spot - or run through the points]</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 sz="1500">
                <a:solidFill>
                  <a:srgbClr val="868686"/>
                </a:solidFill>
                <a:latin typeface="Arial"/>
                <a:ea typeface="Arial"/>
                <a:cs typeface="Arial"/>
                <a:sym typeface="Arial"/>
              </a:rPr>
              <a:t>[CLUES TO SPOT]</a:t>
            </a:r>
            <a:endParaRPr b="1"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ADDRESS BAR: No green padlock or https:// means the site is not secure and unencrypted.</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ADDRESS BAR: The site address (URL) doesn’t match the title of the page. It has strange numbers instead of letters.</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SPELLING MISTAKE: Can you spot the spelling mistake?</a:t>
            </a:r>
            <a:r>
              <a:rPr lang="en" sz="1500">
                <a:solidFill>
                  <a:srgbClr val="868686"/>
                </a:solidFill>
                <a:highlight>
                  <a:srgbClr val="FFFF00"/>
                </a:highlight>
                <a:latin typeface="Arial"/>
                <a:ea typeface="Arial"/>
                <a:cs typeface="Arial"/>
                <a:sym typeface="Arial"/>
              </a:rPr>
              <a:t> [TEXT: ‘SING IN TO VIEW FILE’ - ART TO AMEND]</a:t>
            </a:r>
            <a:endParaRPr sz="1500">
              <a:solidFill>
                <a:srgbClr val="868686"/>
              </a:solidFill>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EMAIL/PASSWORD BOXES: The page seems wants you to put your email and password in. Why does it need that information – and what file is it?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Does anyone have any ideas of how to spot why this website is </a:t>
            </a:r>
            <a:r>
              <a:rPr b="1" i="1" lang="en" sz="1500">
                <a:solidFill>
                  <a:srgbClr val="4286F3"/>
                </a:solidFill>
                <a:latin typeface="Arial"/>
                <a:ea typeface="Arial"/>
                <a:cs typeface="Arial"/>
                <a:sym typeface="Arial"/>
              </a:rPr>
              <a:t>NOT trustworthy</a:t>
            </a:r>
            <a:r>
              <a:rPr i="1" lang="en" sz="1500">
                <a:solidFill>
                  <a:srgbClr val="4286F3"/>
                </a:solidFill>
                <a:latin typeface="Arial"/>
                <a:ea typeface="Arial"/>
                <a:cs typeface="Arial"/>
                <a:sym typeface="Arial"/>
              </a:rPr>
              <a:t>? Share your thoughts in the chat.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[TEACHER NOTE: IF PRE-RECORDING] </a:t>
            </a:r>
            <a:endParaRPr i="1" sz="1500">
              <a:solidFill>
                <a:srgbClr val="FF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Pause the video and have a look at this webpage. See if you can </a:t>
            </a:r>
            <a:r>
              <a:rPr b="1" i="1" lang="en" sz="1500">
                <a:solidFill>
                  <a:srgbClr val="FF0000"/>
                </a:solidFill>
                <a:latin typeface="Arial"/>
                <a:ea typeface="Arial"/>
                <a:cs typeface="Arial"/>
                <a:sym typeface="Arial"/>
              </a:rPr>
              <a:t>spot three clues</a:t>
            </a:r>
            <a:r>
              <a:rPr i="1" lang="en" sz="1500">
                <a:solidFill>
                  <a:srgbClr val="FF0000"/>
                </a:solidFill>
                <a:latin typeface="Arial"/>
                <a:ea typeface="Arial"/>
                <a:cs typeface="Arial"/>
                <a:sym typeface="Arial"/>
              </a:rPr>
              <a:t> that this site is </a:t>
            </a:r>
            <a:r>
              <a:rPr b="1" i="1" lang="en" sz="1500">
                <a:solidFill>
                  <a:srgbClr val="FF0000"/>
                </a:solidFill>
                <a:latin typeface="Arial"/>
                <a:ea typeface="Arial"/>
                <a:cs typeface="Arial"/>
                <a:sym typeface="Arial"/>
              </a:rPr>
              <a:t>NOT trustworthy</a:t>
            </a:r>
            <a:r>
              <a:rPr i="1" lang="en" sz="1500">
                <a:solidFill>
                  <a:srgbClr val="FF0000"/>
                </a:solidFill>
                <a:latin typeface="Arial"/>
                <a:ea typeface="Arial"/>
                <a:cs typeface="Arial"/>
                <a:sym typeface="Arial"/>
              </a:rPr>
              <a:t>. When you’re done, press play.</a:t>
            </a:r>
            <a:endParaRPr i="1" sz="1500">
              <a:solidFill>
                <a:srgbClr val="4286F3"/>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rPr lang="en" sz="1500">
                <a:solidFill>
                  <a:srgbClr val="868686"/>
                </a:solidFill>
                <a:latin typeface="Arial"/>
                <a:ea typeface="Arial"/>
                <a:cs typeface="Arial"/>
                <a:sym typeface="Arial"/>
              </a:rPr>
              <a:t>These activities from Google’s Be Internet Legends programme are designed to help you spot scams online and know when things are real or fake.</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rPr lang="en" sz="1500">
                <a:solidFill>
                  <a:srgbClr val="868686"/>
                </a:solidFill>
                <a:latin typeface="Arial"/>
                <a:ea typeface="Arial"/>
                <a:cs typeface="Arial"/>
                <a:sym typeface="Arial"/>
              </a:rPr>
              <a:t>To Be Internet Alert, you need to understand that people and situations online aren’t always what they seem.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rPr lang="en" sz="1500">
                <a:solidFill>
                  <a:srgbClr val="868686"/>
                </a:solidFill>
                <a:latin typeface="Arial"/>
                <a:ea typeface="Arial"/>
                <a:cs typeface="Arial"/>
                <a:sym typeface="Arial"/>
              </a:rPr>
              <a:t>Not everything can be trusted online – and to be a true Internet Legend, you can develop the skills to be aware when things are real or fake.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rPr lang="en" sz="1500">
                <a:solidFill>
                  <a:srgbClr val="868686"/>
                </a:solidFill>
                <a:latin typeface="Arial"/>
                <a:ea typeface="Arial"/>
                <a:cs typeface="Arial"/>
                <a:sym typeface="Arial"/>
              </a:rPr>
              <a:t>This lesson talks about how to spot the clues to help you stay safer. And we are going to discover your critical thinking skills, which will help you spot and dodge online scams.</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Have you got a pen and paper ready? If you haven’t, I’ll give you a couple of minutes to get yourself sorted now.... [PAUSE] OK ready? Let’s go.</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[TEACHER NOTE: IF PRE-RECORDING] I’ll tell you throughout this lesson when you need to pause the video for a challenge. Pause the lesson now so you can get paper, pens and a timer or clock. When you have what you need, just unpause me and we can carry on. Ready? Let’s go.</a:t>
            </a:r>
            <a:endParaRPr i="1" sz="1500">
              <a:solidFill>
                <a:srgbClr val="FF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Of course, it is not always easy – and even the most legendary internet user can fall for a scam, or be tricked by what they have seen. So </a:t>
            </a:r>
            <a:r>
              <a:rPr b="1" lang="en" sz="1500">
                <a:solidFill>
                  <a:srgbClr val="868686"/>
                </a:solidFill>
                <a:latin typeface="Arial"/>
                <a:ea typeface="Arial"/>
                <a:cs typeface="Arial"/>
                <a:sym typeface="Arial"/>
              </a:rPr>
              <a:t>what do you do if you fall for a scam?</a:t>
            </a:r>
            <a:r>
              <a:rPr lang="en" sz="1500">
                <a:solidFill>
                  <a:srgbClr val="868686"/>
                </a:solidFill>
                <a:latin typeface="Arial"/>
                <a:ea typeface="Arial"/>
                <a:cs typeface="Arial"/>
                <a:sym typeface="Arial"/>
              </a:rPr>
              <a:t> Or you think something is trying to scam you?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First, </a:t>
            </a:r>
            <a:r>
              <a:rPr b="1" lang="en" sz="1500">
                <a:solidFill>
                  <a:srgbClr val="868686"/>
                </a:solidFill>
                <a:latin typeface="Arial"/>
                <a:ea typeface="Arial"/>
                <a:cs typeface="Arial"/>
                <a:sym typeface="Arial"/>
              </a:rPr>
              <a:t>don’t panic</a:t>
            </a:r>
            <a:r>
              <a:rPr lang="en" sz="1500">
                <a:solidFill>
                  <a:srgbClr val="868686"/>
                </a:solidFill>
                <a:latin typeface="Arial"/>
                <a:ea typeface="Arial"/>
                <a:cs typeface="Arial"/>
                <a:sym typeface="Arial"/>
              </a:rPr>
              <a:t>! You should </a:t>
            </a:r>
            <a:r>
              <a:rPr b="1" lang="en" sz="1500">
                <a:solidFill>
                  <a:srgbClr val="868686"/>
                </a:solidFill>
                <a:latin typeface="Arial"/>
                <a:ea typeface="Arial"/>
                <a:cs typeface="Arial"/>
                <a:sym typeface="Arial"/>
              </a:rPr>
              <a:t>tell your parent, teacher, or another trusted adult</a:t>
            </a:r>
            <a:r>
              <a:rPr lang="en" sz="1500">
                <a:solidFill>
                  <a:srgbClr val="868686"/>
                </a:solidFill>
                <a:latin typeface="Arial"/>
                <a:ea typeface="Arial"/>
                <a:cs typeface="Arial"/>
                <a:sym typeface="Arial"/>
              </a:rPr>
              <a:t> right away. The longer you wait, the worse things could get. And don’t worry – </a:t>
            </a:r>
            <a:r>
              <a:rPr b="1" lang="en" sz="1500">
                <a:solidFill>
                  <a:srgbClr val="868686"/>
                </a:solidFill>
                <a:latin typeface="Arial"/>
                <a:ea typeface="Arial"/>
                <a:cs typeface="Arial"/>
                <a:sym typeface="Arial"/>
              </a:rPr>
              <a:t>adults will know how to help you</a:t>
            </a:r>
            <a:r>
              <a:rPr lang="en" sz="1500">
                <a:solidFill>
                  <a:srgbClr val="868686"/>
                </a:solidFill>
                <a:latin typeface="Arial"/>
                <a:ea typeface="Arial"/>
                <a:cs typeface="Arial"/>
                <a:sym typeface="Arial"/>
              </a:rPr>
              <a:t> to know what to do.</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You could also: </a:t>
            </a:r>
            <a:endParaRPr sz="1500">
              <a:solidFill>
                <a:srgbClr val="868686"/>
              </a:solidFill>
              <a:latin typeface="Arial"/>
              <a:ea typeface="Arial"/>
              <a:cs typeface="Arial"/>
              <a:sym typeface="Arial"/>
            </a:endParaRPr>
          </a:p>
          <a:p>
            <a:pPr indent="-323850" lvl="0" marL="457200" rtl="0" algn="l">
              <a:lnSpc>
                <a:spcPct val="115000"/>
              </a:lnSpc>
              <a:spcBef>
                <a:spcPts val="1200"/>
              </a:spcBef>
              <a:spcAft>
                <a:spcPts val="0"/>
              </a:spcAft>
              <a:buClr>
                <a:srgbClr val="868686"/>
              </a:buClr>
              <a:buSzPts val="1500"/>
              <a:buFont typeface="Arial"/>
              <a:buChar char="●"/>
            </a:pPr>
            <a:r>
              <a:rPr b="1" lang="en" sz="1500">
                <a:solidFill>
                  <a:srgbClr val="868686"/>
                </a:solidFill>
                <a:latin typeface="Arial"/>
                <a:ea typeface="Arial"/>
                <a:cs typeface="Arial"/>
                <a:sym typeface="Arial"/>
              </a:rPr>
              <a:t>Change your passwords </a:t>
            </a:r>
            <a:r>
              <a:rPr lang="en" sz="1500">
                <a:solidFill>
                  <a:srgbClr val="868686"/>
                </a:solidFill>
                <a:latin typeface="Arial"/>
                <a:ea typeface="Arial"/>
                <a:cs typeface="Arial"/>
                <a:sym typeface="Arial"/>
              </a:rPr>
              <a:t>for online accounts.</a:t>
            </a:r>
            <a:endParaRPr sz="1500">
              <a:solidFill>
                <a:srgbClr val="868686"/>
              </a:solidFill>
              <a:latin typeface="Arial"/>
              <a:ea typeface="Arial"/>
              <a:cs typeface="Arial"/>
              <a:sym typeface="Arial"/>
            </a:endParaRPr>
          </a:p>
          <a:p>
            <a:pPr indent="-323850" lvl="0" marL="457200" rtl="0" algn="l">
              <a:lnSpc>
                <a:spcPct val="115000"/>
              </a:lnSpc>
              <a:spcBef>
                <a:spcPts val="0"/>
              </a:spcBef>
              <a:spcAft>
                <a:spcPts val="0"/>
              </a:spcAft>
              <a:buClr>
                <a:srgbClr val="868686"/>
              </a:buClr>
              <a:buSzPts val="1500"/>
              <a:buFont typeface="Arial"/>
              <a:buChar char="●"/>
            </a:pPr>
            <a:r>
              <a:rPr b="1" lang="en" sz="1500">
                <a:solidFill>
                  <a:srgbClr val="868686"/>
                </a:solidFill>
                <a:latin typeface="Arial"/>
                <a:ea typeface="Arial"/>
                <a:cs typeface="Arial"/>
                <a:sym typeface="Arial"/>
              </a:rPr>
              <a:t>Let friends know</a:t>
            </a:r>
            <a:r>
              <a:rPr lang="en" sz="1500">
                <a:solidFill>
                  <a:srgbClr val="868686"/>
                </a:solidFill>
                <a:latin typeface="Arial"/>
                <a:ea typeface="Arial"/>
                <a:cs typeface="Arial"/>
                <a:sym typeface="Arial"/>
              </a:rPr>
              <a:t> who might be targeted as a result.</a:t>
            </a:r>
            <a:endParaRPr sz="1500">
              <a:solidFill>
                <a:srgbClr val="868686"/>
              </a:solidFill>
              <a:latin typeface="Arial"/>
              <a:ea typeface="Arial"/>
              <a:cs typeface="Arial"/>
              <a:sym typeface="Arial"/>
            </a:endParaRPr>
          </a:p>
          <a:p>
            <a:pPr indent="-323850" lvl="0" marL="457200" rtl="0" algn="l">
              <a:lnSpc>
                <a:spcPct val="115000"/>
              </a:lnSpc>
              <a:spcBef>
                <a:spcPts val="0"/>
              </a:spcBef>
              <a:spcAft>
                <a:spcPts val="0"/>
              </a:spcAft>
              <a:buClr>
                <a:srgbClr val="868686"/>
              </a:buClr>
              <a:buSzPts val="1500"/>
              <a:buFont typeface="Arial"/>
              <a:buChar char="●"/>
            </a:pPr>
            <a:r>
              <a:rPr lang="en" sz="1500">
                <a:solidFill>
                  <a:srgbClr val="868686"/>
                </a:solidFill>
                <a:latin typeface="Arial"/>
                <a:ea typeface="Arial"/>
                <a:cs typeface="Arial"/>
                <a:sym typeface="Arial"/>
              </a:rPr>
              <a:t>Use settings to </a:t>
            </a:r>
            <a:r>
              <a:rPr b="1" lang="en" sz="1500">
                <a:solidFill>
                  <a:srgbClr val="868686"/>
                </a:solidFill>
                <a:latin typeface="Arial"/>
                <a:ea typeface="Arial"/>
                <a:cs typeface="Arial"/>
                <a:sym typeface="Arial"/>
              </a:rPr>
              <a:t>report the site message</a:t>
            </a:r>
            <a:r>
              <a:rPr lang="en" sz="1500">
                <a:solidFill>
                  <a:srgbClr val="868686"/>
                </a:solidFill>
                <a:latin typeface="Arial"/>
                <a:ea typeface="Arial"/>
                <a:cs typeface="Arial"/>
                <a:sym typeface="Arial"/>
              </a:rPr>
              <a:t>, if possible. </a:t>
            </a:r>
            <a:endParaRPr sz="1500">
              <a:solidFill>
                <a:srgbClr val="868686"/>
              </a:solidFill>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Let’s finish by thinking back to the video we watched earlier.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Lumen and family wanted to buy the Toy Tracker 5000 Plus to track down the bear. But Lumen’s big brother knew something wasn’t right.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It was all too good to be true – and he used his </a:t>
            </a:r>
            <a:r>
              <a:rPr b="1" lang="en" sz="1500">
                <a:solidFill>
                  <a:srgbClr val="868686"/>
                </a:solidFill>
                <a:latin typeface="Arial"/>
                <a:ea typeface="Arial"/>
                <a:cs typeface="Arial"/>
                <a:sym typeface="Arial"/>
              </a:rPr>
              <a:t>critical thinking skills</a:t>
            </a:r>
            <a:r>
              <a:rPr lang="en" sz="1500">
                <a:solidFill>
                  <a:srgbClr val="868686"/>
                </a:solidFill>
                <a:latin typeface="Arial"/>
                <a:ea typeface="Arial"/>
                <a:cs typeface="Arial"/>
                <a:sym typeface="Arial"/>
              </a:rPr>
              <a:t> to help his family.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Wherever you are – whether you are out and about or going online – being alert and looking for clues will help you stay safer.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And if you are ever not sure, or you think you might have seen a scam, always tell a parent, carer or trusted adult, and they can always help you.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We just watched a video from the Legends Family Adventure. We met Lumen and family, who encounter a blue character called the ‘Phisher’. Lumen’s bear had gone missing and  the Phisher was offering to help get it back.</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a:t>
            </a:r>
            <a:r>
              <a:rPr i="1" lang="en" sz="1500">
                <a:solidFill>
                  <a:srgbClr val="868686"/>
                </a:solidFill>
                <a:latin typeface="Arial"/>
                <a:ea typeface="Arial"/>
                <a:cs typeface="Arial"/>
                <a:sym typeface="Arial"/>
              </a:rPr>
              <a:t>TEACHER NOTE: ASK PUPILS TO SHARE THEIR THOUGHTS</a:t>
            </a:r>
            <a:r>
              <a:rPr lang="en" sz="1500">
                <a:solidFill>
                  <a:srgbClr val="868686"/>
                </a:solidFill>
                <a:latin typeface="Arial"/>
                <a:ea typeface="Arial"/>
                <a:cs typeface="Arial"/>
                <a:sym typeface="Arial"/>
              </a:rPr>
              <a:t>]</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So - how did </a:t>
            </a:r>
            <a:r>
              <a:rPr b="1" lang="en" sz="1500">
                <a:solidFill>
                  <a:srgbClr val="868686"/>
                </a:solidFill>
                <a:latin typeface="Arial"/>
                <a:ea typeface="Arial"/>
                <a:cs typeface="Arial"/>
                <a:sym typeface="Arial"/>
              </a:rPr>
              <a:t>you</a:t>
            </a:r>
            <a:r>
              <a:rPr lang="en" sz="1500">
                <a:solidFill>
                  <a:srgbClr val="868686"/>
                </a:solidFill>
                <a:latin typeface="Arial"/>
                <a:ea typeface="Arial"/>
                <a:cs typeface="Arial"/>
                <a:sym typeface="Arial"/>
              </a:rPr>
              <a:t> feel about the Phisher? Did you </a:t>
            </a:r>
            <a:r>
              <a:rPr b="1" lang="en" sz="1500">
                <a:solidFill>
                  <a:srgbClr val="868686"/>
                </a:solidFill>
                <a:latin typeface="Arial"/>
                <a:ea typeface="Arial"/>
                <a:cs typeface="Arial"/>
                <a:sym typeface="Arial"/>
              </a:rPr>
              <a:t>trust</a:t>
            </a:r>
            <a:r>
              <a:rPr lang="en" sz="1500">
                <a:solidFill>
                  <a:srgbClr val="868686"/>
                </a:solidFill>
                <a:latin typeface="Arial"/>
                <a:ea typeface="Arial"/>
                <a:cs typeface="Arial"/>
                <a:sym typeface="Arial"/>
              </a:rPr>
              <a:t> them? </a:t>
            </a:r>
            <a:r>
              <a:rPr b="1" lang="en" sz="1500">
                <a:solidFill>
                  <a:srgbClr val="868686"/>
                </a:solidFill>
                <a:latin typeface="Arial"/>
                <a:ea typeface="Arial"/>
                <a:cs typeface="Arial"/>
                <a:sym typeface="Arial"/>
              </a:rPr>
              <a:t>Why</a:t>
            </a:r>
            <a:r>
              <a:rPr lang="en" sz="1500">
                <a:solidFill>
                  <a:srgbClr val="868686"/>
                </a:solidFill>
                <a:latin typeface="Arial"/>
                <a:ea typeface="Arial"/>
                <a:cs typeface="Arial"/>
                <a:sym typeface="Arial"/>
              </a:rPr>
              <a:t> did you feel like that? What do you think the Phisher </a:t>
            </a:r>
            <a:r>
              <a:rPr b="1" lang="en" sz="1500">
                <a:solidFill>
                  <a:srgbClr val="868686"/>
                </a:solidFill>
                <a:latin typeface="Arial"/>
                <a:ea typeface="Arial"/>
                <a:cs typeface="Arial"/>
                <a:sym typeface="Arial"/>
              </a:rPr>
              <a:t>really </a:t>
            </a:r>
            <a:r>
              <a:rPr lang="en" sz="1500">
                <a:solidFill>
                  <a:srgbClr val="868686"/>
                </a:solidFill>
                <a:latin typeface="Arial"/>
                <a:ea typeface="Arial"/>
                <a:cs typeface="Arial"/>
                <a:sym typeface="Arial"/>
              </a:rPr>
              <a:t>wanted to get Lumen and family to do?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Ask the questions above with responses in the chat]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[TEACHER NOTE: IF PRE-RECORDING] Grab your pen and paper and when I say, pause your video, can you write down how you felt about the Phisher. Did you trust them? When you are done, un-pause the video and we can continue the lesson. Pause your video now.</a:t>
            </a:r>
            <a:endParaRPr sz="120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Have you ever heard of </a:t>
            </a:r>
            <a:r>
              <a:rPr b="1" lang="en" sz="1500">
                <a:solidFill>
                  <a:srgbClr val="868686"/>
                </a:solidFill>
                <a:latin typeface="Arial"/>
                <a:ea typeface="Arial"/>
                <a:cs typeface="Arial"/>
                <a:sym typeface="Arial"/>
              </a:rPr>
              <a:t>phishing</a:t>
            </a:r>
            <a:r>
              <a:rPr lang="en" sz="1500">
                <a:solidFill>
                  <a:srgbClr val="868686"/>
                </a:solidFill>
                <a:latin typeface="Arial"/>
                <a:ea typeface="Arial"/>
                <a:cs typeface="Arial"/>
                <a:sym typeface="Arial"/>
              </a:rPr>
              <a:t> before? Phishing – spelt with a </a:t>
            </a:r>
            <a:r>
              <a:rPr b="1" i="1" lang="en" sz="1500">
                <a:solidFill>
                  <a:srgbClr val="868686"/>
                </a:solidFill>
                <a:latin typeface="Arial"/>
                <a:ea typeface="Arial"/>
                <a:cs typeface="Arial"/>
                <a:sym typeface="Arial"/>
              </a:rPr>
              <a:t>ph</a:t>
            </a:r>
            <a:r>
              <a:rPr lang="en" sz="1500">
                <a:solidFill>
                  <a:srgbClr val="868686"/>
                </a:solidFill>
                <a:latin typeface="Arial"/>
                <a:ea typeface="Arial"/>
                <a:cs typeface="Arial"/>
                <a:sym typeface="Arial"/>
              </a:rPr>
              <a:t> – can happen in the online world when someone tries to steal information, or tries to trick someone into doing something. Sometimes a phisher will promise something really great – like winning a prize – but things are not always as they seem.</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Let’s </a:t>
            </a:r>
            <a:r>
              <a:rPr b="1" lang="en" sz="1500">
                <a:solidFill>
                  <a:srgbClr val="868686"/>
                </a:solidFill>
                <a:latin typeface="Arial"/>
                <a:ea typeface="Arial"/>
                <a:cs typeface="Arial"/>
                <a:sym typeface="Arial"/>
              </a:rPr>
              <a:t>think about that video again</a:t>
            </a:r>
            <a:r>
              <a:rPr lang="en" sz="1500">
                <a:solidFill>
                  <a:srgbClr val="868686"/>
                </a:solidFill>
                <a:latin typeface="Arial"/>
                <a:ea typeface="Arial"/>
                <a:cs typeface="Arial"/>
                <a:sym typeface="Arial"/>
              </a:rPr>
              <a:t>. The Phisher wanted Lumen’s dad to buy the Toy Tracker 5000 Plus, by saying it would help find the missing bear. But it all </a:t>
            </a:r>
            <a:r>
              <a:rPr b="1" lang="en" sz="1500">
                <a:solidFill>
                  <a:srgbClr val="868686"/>
                </a:solidFill>
                <a:latin typeface="Arial"/>
                <a:ea typeface="Arial"/>
                <a:cs typeface="Arial"/>
                <a:sym typeface="Arial"/>
              </a:rPr>
              <a:t>sounded too good to be true</a:t>
            </a:r>
            <a:r>
              <a:rPr lang="en" sz="1500">
                <a:solidFill>
                  <a:srgbClr val="868686"/>
                </a:solidFill>
                <a:latin typeface="Arial"/>
                <a:ea typeface="Arial"/>
                <a:cs typeface="Arial"/>
                <a:sym typeface="Arial"/>
              </a:rPr>
              <a:t>, didn’t it?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The Phisher then </a:t>
            </a:r>
            <a:r>
              <a:rPr b="1" lang="en" sz="1500">
                <a:solidFill>
                  <a:srgbClr val="868686"/>
                </a:solidFill>
                <a:latin typeface="Arial"/>
                <a:ea typeface="Arial"/>
                <a:cs typeface="Arial"/>
                <a:sym typeface="Arial"/>
              </a:rPr>
              <a:t>tried to trick</a:t>
            </a:r>
            <a:r>
              <a:rPr lang="en" sz="1500">
                <a:solidFill>
                  <a:srgbClr val="868686"/>
                </a:solidFill>
                <a:latin typeface="Arial"/>
                <a:ea typeface="Arial"/>
                <a:cs typeface="Arial"/>
                <a:sym typeface="Arial"/>
              </a:rPr>
              <a:t> Lumen’s dad into sharing his </a:t>
            </a:r>
            <a:r>
              <a:rPr b="1" lang="en" sz="1500">
                <a:solidFill>
                  <a:srgbClr val="868686"/>
                </a:solidFill>
                <a:latin typeface="Arial"/>
                <a:ea typeface="Arial"/>
                <a:cs typeface="Arial"/>
                <a:sym typeface="Arial"/>
              </a:rPr>
              <a:t>bank details</a:t>
            </a:r>
            <a:r>
              <a:rPr lang="en" sz="1500">
                <a:solidFill>
                  <a:srgbClr val="868686"/>
                </a:solidFill>
                <a:latin typeface="Arial"/>
                <a:ea typeface="Arial"/>
                <a:cs typeface="Arial"/>
                <a:sym typeface="Arial"/>
              </a:rPr>
              <a:t>. Lumen’s dad almost gave away important personal information to someone he didn’t know – and couldn’t trust. Luckily, Lumen’s big brother spotted that </a:t>
            </a:r>
            <a:r>
              <a:rPr b="1" lang="en" sz="1500">
                <a:solidFill>
                  <a:srgbClr val="868686"/>
                </a:solidFill>
                <a:latin typeface="Arial"/>
                <a:ea typeface="Arial"/>
                <a:cs typeface="Arial"/>
                <a:sym typeface="Arial"/>
              </a:rPr>
              <a:t>something didn’t feel right</a:t>
            </a:r>
            <a:r>
              <a:rPr lang="en" sz="1500">
                <a:solidFill>
                  <a:srgbClr val="868686"/>
                </a:solidFill>
                <a:latin typeface="Arial"/>
                <a:ea typeface="Arial"/>
                <a:cs typeface="Arial"/>
                <a:sym typeface="Arial"/>
              </a:rPr>
              <a: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Sometimes phishers will use tricks – which are often called scams – by offering something too good to be true – just like the Toy Tracker. It could be something like the chance to win an awesome prize.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i="1"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500">
                <a:solidFill>
                  <a:srgbClr val="868686"/>
                </a:solidFill>
                <a:latin typeface="Arial"/>
                <a:ea typeface="Arial"/>
                <a:cs typeface="Arial"/>
                <a:sym typeface="Arial"/>
              </a:rPr>
              <a:t>Scams can happen in </a:t>
            </a:r>
            <a:r>
              <a:rPr b="1" lang="en" sz="1500">
                <a:solidFill>
                  <a:srgbClr val="868686"/>
                </a:solidFill>
                <a:latin typeface="Arial"/>
                <a:ea typeface="Arial"/>
                <a:cs typeface="Arial"/>
                <a:sym typeface="Arial"/>
              </a:rPr>
              <a:t>lots of different ways</a:t>
            </a:r>
            <a:r>
              <a:rPr lang="en" sz="1500">
                <a:solidFill>
                  <a:srgbClr val="868686"/>
                </a:solidFill>
                <a:latin typeface="Arial"/>
                <a:ea typeface="Arial"/>
                <a:cs typeface="Arial"/>
                <a:sym typeface="Arial"/>
              </a:rPr>
              <a: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SzPts val="1100"/>
              <a:buNone/>
            </a:pPr>
            <a:r>
              <a:rPr lang="en" sz="1500">
                <a:solidFill>
                  <a:srgbClr val="868686"/>
                </a:solidFill>
                <a:latin typeface="Arial"/>
                <a:ea typeface="Arial"/>
                <a:cs typeface="Arial"/>
                <a:sym typeface="Arial"/>
              </a:rPr>
              <a:t>Phishing emails try to send someone to an </a:t>
            </a:r>
            <a:r>
              <a:rPr b="1" lang="en" sz="1500">
                <a:solidFill>
                  <a:srgbClr val="868686"/>
                </a:solidFill>
                <a:latin typeface="Arial"/>
                <a:ea typeface="Arial"/>
                <a:cs typeface="Arial"/>
                <a:sym typeface="Arial"/>
              </a:rPr>
              <a:t>unsafe website</a:t>
            </a:r>
            <a:r>
              <a:rPr lang="en" sz="1500">
                <a:solidFill>
                  <a:srgbClr val="868686"/>
                </a:solidFill>
                <a:latin typeface="Arial"/>
                <a:ea typeface="Arial"/>
                <a:cs typeface="Arial"/>
                <a:sym typeface="Arial"/>
              </a:rPr>
              <a:t> or get someone to download and open an attachment that might contain a virus (also known as ‘malware’) or something bad. It can also be someone </a:t>
            </a:r>
            <a:r>
              <a:rPr b="1" lang="en" sz="1500">
                <a:solidFill>
                  <a:srgbClr val="868686"/>
                </a:solidFill>
                <a:latin typeface="Arial"/>
                <a:ea typeface="Arial"/>
                <a:cs typeface="Arial"/>
                <a:sym typeface="Arial"/>
              </a:rPr>
              <a:t>pretending to be someone else</a:t>
            </a:r>
            <a:r>
              <a:rPr lang="en" sz="1500">
                <a:solidFill>
                  <a:srgbClr val="868686"/>
                </a:solidFill>
                <a:latin typeface="Arial"/>
                <a:ea typeface="Arial"/>
                <a:cs typeface="Arial"/>
                <a:sym typeface="Arial"/>
              </a:rPr>
              <a:t>. It might be for a </a:t>
            </a:r>
            <a:r>
              <a:rPr b="1" lang="en" sz="1500">
                <a:solidFill>
                  <a:srgbClr val="868686"/>
                </a:solidFill>
                <a:latin typeface="Arial"/>
                <a:ea typeface="Arial"/>
                <a:cs typeface="Arial"/>
                <a:sym typeface="Arial"/>
              </a:rPr>
              <a:t>prank</a:t>
            </a:r>
            <a:r>
              <a:rPr lang="en" sz="1500">
                <a:solidFill>
                  <a:srgbClr val="868686"/>
                </a:solidFill>
                <a:latin typeface="Arial"/>
                <a:ea typeface="Arial"/>
                <a:cs typeface="Arial"/>
                <a:sym typeface="Arial"/>
              </a:rPr>
              <a:t>... or it might be to try and </a:t>
            </a:r>
            <a:r>
              <a:rPr b="1" lang="en" sz="1500">
                <a:solidFill>
                  <a:srgbClr val="868686"/>
                </a:solidFill>
                <a:latin typeface="Arial"/>
                <a:ea typeface="Arial"/>
                <a:cs typeface="Arial"/>
                <a:sym typeface="Arial"/>
              </a:rPr>
              <a:t>steal personal information</a:t>
            </a:r>
            <a:r>
              <a:rPr lang="en" sz="1500">
                <a:solidFill>
                  <a:srgbClr val="868686"/>
                </a:solidFill>
                <a:latin typeface="Arial"/>
                <a:ea typeface="Arial"/>
                <a:cs typeface="Arial"/>
                <a:sym typeface="Arial"/>
              </a:rPr>
              <a:t>. Just like the Phisher, who was trying to get Lumen’s dad’s bank details.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If you’re online, strangers can ask to connect with you. But it’s </a:t>
            </a:r>
            <a:r>
              <a:rPr b="1" lang="en" sz="1500">
                <a:solidFill>
                  <a:srgbClr val="868686"/>
                </a:solidFill>
                <a:latin typeface="Arial"/>
                <a:ea typeface="Arial"/>
                <a:cs typeface="Arial"/>
                <a:sym typeface="Arial"/>
              </a:rPr>
              <a:t>ALWAYS up to YOU</a:t>
            </a:r>
            <a:r>
              <a:rPr lang="en" sz="1500">
                <a:solidFill>
                  <a:srgbClr val="868686"/>
                </a:solidFill>
                <a:latin typeface="Arial"/>
                <a:ea typeface="Arial"/>
                <a:cs typeface="Arial"/>
                <a:sym typeface="Arial"/>
              </a:rPr>
              <a:t> to decide whether you want to connect with that person. </a:t>
            </a:r>
            <a:r>
              <a:rPr b="1" lang="en" sz="1500">
                <a:solidFill>
                  <a:srgbClr val="868686"/>
                </a:solidFill>
                <a:latin typeface="Arial"/>
                <a:ea typeface="Arial"/>
                <a:cs typeface="Arial"/>
                <a:sym typeface="Arial"/>
              </a:rPr>
              <a:t>You</a:t>
            </a:r>
            <a:r>
              <a:rPr lang="en" sz="1500">
                <a:solidFill>
                  <a:srgbClr val="868686"/>
                </a:solidFill>
                <a:latin typeface="Arial"/>
                <a:ea typeface="Arial"/>
                <a:cs typeface="Arial"/>
                <a:sym typeface="Arial"/>
              </a:rPr>
              <a:t> can choose how to respond.</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lang="en" sz="1500">
                <a:solidFill>
                  <a:srgbClr val="868686"/>
                </a:solidFill>
                <a:latin typeface="Arial"/>
                <a:ea typeface="Arial"/>
                <a:cs typeface="Arial"/>
                <a:sym typeface="Arial"/>
              </a:rPr>
              <a:t>Being Alert online is like being a </a:t>
            </a:r>
            <a:r>
              <a:rPr b="1" lang="en" sz="1500">
                <a:solidFill>
                  <a:srgbClr val="868686"/>
                </a:solidFill>
                <a:latin typeface="Arial"/>
                <a:ea typeface="Arial"/>
                <a:cs typeface="Arial"/>
                <a:sym typeface="Arial"/>
              </a:rPr>
              <a:t>digital detective</a:t>
            </a:r>
            <a:r>
              <a:rPr lang="en" sz="1500">
                <a:solidFill>
                  <a:srgbClr val="868686"/>
                </a:solidFill>
                <a:latin typeface="Arial"/>
                <a:ea typeface="Arial"/>
                <a:cs typeface="Arial"/>
                <a:sym typeface="Arial"/>
              </a:rPr>
              <a:t> to spot the clues to see if something can be trusted – or if something might be a scam or trick. And you can look for clues to help you spot if someone is trying to trick you.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indent="0" lvl="0" marL="0" rtl="0" algn="l">
              <a:lnSpc>
                <a:spcPct val="115000"/>
              </a:lnSpc>
              <a:spcBef>
                <a:spcPts val="1200"/>
              </a:spcBef>
              <a:spcAft>
                <a:spcPts val="0"/>
              </a:spcAft>
              <a:buSzPts val="1100"/>
              <a:buNone/>
            </a:pPr>
            <a:r>
              <a:rPr b="1" lang="en" sz="1500">
                <a:solidFill>
                  <a:srgbClr val="868686"/>
                </a:solidFill>
                <a:latin typeface="Arial"/>
                <a:ea typeface="Arial"/>
                <a:cs typeface="Arial"/>
                <a:sym typeface="Arial"/>
              </a:rPr>
              <a:t>				</a:t>
            </a:r>
            <a:endParaRPr b="1"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500">
                <a:solidFill>
                  <a:srgbClr val="868686"/>
                </a:solidFill>
                <a:latin typeface="Arial"/>
                <a:ea typeface="Arial"/>
                <a:cs typeface="Arial"/>
                <a:sym typeface="Arial"/>
              </a:rPr>
              <a:t>		</a:t>
            </a:r>
            <a:endParaRPr i="1"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500">
              <a:solidFill>
                <a:srgbClr val="868686"/>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a:t>
            </a:r>
            <a:r>
              <a:rPr i="1" lang="en" sz="1500">
                <a:solidFill>
                  <a:srgbClr val="868686"/>
                </a:solidFill>
                <a:latin typeface="Arial"/>
                <a:ea typeface="Arial"/>
                <a:cs typeface="Arial"/>
                <a:sym typeface="Arial"/>
              </a:rPr>
              <a:t>TEACHER NOTE: For each of these five questions, ask the children if it should be trusted or not trusted. You could A) ask for a show of hands, B) ask pupils to move to a side of the classroom to show their answer, or C) write down their answers to review at the end of the quiz</a:t>
            </a:r>
            <a:r>
              <a:rPr lang="en" sz="1500">
                <a:solidFill>
                  <a:srgbClr val="868686"/>
                </a:solidFill>
                <a:latin typeface="Arial"/>
                <a:ea typeface="Arial"/>
                <a:cs typeface="Arial"/>
                <a:sym typeface="Arial"/>
              </a:rPr>
              <a:t>]</a:t>
            </a:r>
            <a:endParaRPr i="1"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Here is a digital detective challenge to help Lumen stay safer and spot some online scams. All you need to do is decide if each of these situations can be trusted or not. </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SzPts val="1100"/>
              <a:buNone/>
            </a:pPr>
            <a:r>
              <a:rPr b="1" lang="en" sz="1500">
                <a:solidFill>
                  <a:srgbClr val="868686"/>
                </a:solidFill>
                <a:latin typeface="Arial"/>
                <a:ea typeface="Arial"/>
                <a:cs typeface="Arial"/>
                <a:sym typeface="Arial"/>
              </a:rPr>
              <a:t>1. An email asks Lumen to enter a login and password to win an amazing prize. </a:t>
            </a:r>
            <a:endParaRPr b="1"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Should Lumen </a:t>
            </a:r>
            <a:r>
              <a:rPr b="1" lang="en" sz="1500">
                <a:solidFill>
                  <a:srgbClr val="868686"/>
                </a:solidFill>
                <a:latin typeface="Arial"/>
                <a:ea typeface="Arial"/>
                <a:cs typeface="Arial"/>
                <a:sym typeface="Arial"/>
              </a:rPr>
              <a:t>trust it</a:t>
            </a:r>
            <a:r>
              <a:rPr lang="en" sz="1500">
                <a:solidFill>
                  <a:srgbClr val="868686"/>
                </a:solidFill>
                <a:latin typeface="Arial"/>
                <a:ea typeface="Arial"/>
                <a:cs typeface="Arial"/>
                <a:sym typeface="Arial"/>
              </a:rPr>
              <a:t> or </a:t>
            </a:r>
            <a:r>
              <a:rPr b="1" lang="en" sz="1500">
                <a:solidFill>
                  <a:srgbClr val="868686"/>
                </a:solidFill>
                <a:latin typeface="Arial"/>
                <a:ea typeface="Arial"/>
                <a:cs typeface="Arial"/>
                <a:sym typeface="Arial"/>
              </a:rPr>
              <a:t>not trust it</a:t>
            </a:r>
            <a:r>
              <a:rPr lang="en" sz="1500">
                <a:solidFill>
                  <a:srgbClr val="868686"/>
                </a:solidFill>
                <a:latin typeface="Arial"/>
                <a:ea typeface="Arial"/>
                <a:cs typeface="Arial"/>
                <a:sym typeface="Arial"/>
              </a:rPr>
              <a:t>?</a:t>
            </a:r>
            <a:endParaRPr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500">
              <a:solidFill>
                <a:srgbClr val="868686"/>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4286F3"/>
                </a:solidFill>
                <a:latin typeface="Arial"/>
                <a:ea typeface="Arial"/>
                <a:cs typeface="Arial"/>
                <a:sym typeface="Arial"/>
              </a:rPr>
              <a:t>[TEACHER NOTE: FOR LIVE DIGITAL DELIVERY]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SzPts val="1100"/>
              <a:buNone/>
            </a:pPr>
            <a:r>
              <a:rPr i="1" lang="en" sz="1500">
                <a:solidFill>
                  <a:srgbClr val="4286F3"/>
                </a:solidFill>
                <a:latin typeface="Arial"/>
                <a:ea typeface="Arial"/>
                <a:cs typeface="Arial"/>
                <a:sym typeface="Arial"/>
              </a:rPr>
              <a:t>Share your answers in the chat / Grab a piece of paper and write down the numbers 1 to 5. As we go through, write down </a:t>
            </a:r>
            <a:r>
              <a:rPr b="1" i="1" lang="en" sz="1500">
                <a:solidFill>
                  <a:srgbClr val="4286F3"/>
                </a:solidFill>
                <a:latin typeface="Arial"/>
                <a:ea typeface="Arial"/>
                <a:cs typeface="Arial"/>
                <a:sym typeface="Arial"/>
              </a:rPr>
              <a:t>Trust</a:t>
            </a:r>
            <a:r>
              <a:rPr i="1" lang="en" sz="1500">
                <a:solidFill>
                  <a:srgbClr val="4286F3"/>
                </a:solidFill>
                <a:latin typeface="Arial"/>
                <a:ea typeface="Arial"/>
                <a:cs typeface="Arial"/>
                <a:sym typeface="Arial"/>
              </a:rPr>
              <a:t> or </a:t>
            </a:r>
            <a:r>
              <a:rPr b="1" i="1" lang="en" sz="1500">
                <a:solidFill>
                  <a:srgbClr val="4286F3"/>
                </a:solidFill>
                <a:latin typeface="Arial"/>
                <a:ea typeface="Arial"/>
                <a:cs typeface="Arial"/>
                <a:sym typeface="Arial"/>
              </a:rPr>
              <a:t>Don’t Trust</a:t>
            </a:r>
            <a:r>
              <a:rPr i="1" lang="en" sz="1500">
                <a:solidFill>
                  <a:srgbClr val="4286F3"/>
                </a:solidFill>
                <a:latin typeface="Arial"/>
                <a:ea typeface="Arial"/>
                <a:cs typeface="Arial"/>
                <a:sym typeface="Arial"/>
              </a:rPr>
              <a:t>. Then we’ll find out the answers at the end.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4286F3"/>
              </a:solidFill>
              <a:latin typeface="Arial"/>
              <a:ea typeface="Arial"/>
              <a:cs typeface="Arial"/>
              <a:sym typeface="Arial"/>
            </a:endParaRPr>
          </a:p>
          <a:p>
            <a:pPr indent="0" lvl="0" marL="0" rtl="0" algn="l">
              <a:lnSpc>
                <a:spcPct val="115000"/>
              </a:lnSpc>
              <a:spcBef>
                <a:spcPts val="0"/>
              </a:spcBef>
              <a:spcAft>
                <a:spcPts val="0"/>
              </a:spcAft>
              <a:buSzPts val="1100"/>
              <a:buNone/>
            </a:pPr>
            <a:r>
              <a:rPr i="1" lang="en" sz="1500">
                <a:solidFill>
                  <a:srgbClr val="FF0000"/>
                </a:solidFill>
                <a:latin typeface="Arial"/>
                <a:ea typeface="Arial"/>
                <a:cs typeface="Arial"/>
                <a:sym typeface="Arial"/>
              </a:rPr>
              <a:t>[TEACHER NOTE: IF PRE-RECORDING] </a:t>
            </a:r>
            <a:endParaRPr i="1" sz="1500">
              <a:solidFill>
                <a:srgbClr val="FF000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 sz="1500">
                <a:solidFill>
                  <a:srgbClr val="FF0000"/>
                </a:solidFill>
                <a:latin typeface="Arial"/>
                <a:ea typeface="Arial"/>
                <a:cs typeface="Arial"/>
                <a:sym typeface="Arial"/>
              </a:rPr>
              <a:t>Grab a piece of paper and write down the numbers 1 to 5. As we go through, write down </a:t>
            </a:r>
            <a:r>
              <a:rPr b="1" i="1" lang="en" sz="1500">
                <a:solidFill>
                  <a:srgbClr val="FF0000"/>
                </a:solidFill>
                <a:latin typeface="Arial"/>
                <a:ea typeface="Arial"/>
                <a:cs typeface="Arial"/>
                <a:sym typeface="Arial"/>
              </a:rPr>
              <a:t>Trust</a:t>
            </a:r>
            <a:r>
              <a:rPr i="1" lang="en" sz="1500">
                <a:solidFill>
                  <a:srgbClr val="FF0000"/>
                </a:solidFill>
                <a:latin typeface="Arial"/>
                <a:ea typeface="Arial"/>
                <a:cs typeface="Arial"/>
                <a:sym typeface="Arial"/>
              </a:rPr>
              <a:t> or </a:t>
            </a:r>
            <a:r>
              <a:rPr b="1" i="1" lang="en" sz="1500">
                <a:solidFill>
                  <a:srgbClr val="FF0000"/>
                </a:solidFill>
                <a:latin typeface="Arial"/>
                <a:ea typeface="Arial"/>
                <a:cs typeface="Arial"/>
                <a:sym typeface="Arial"/>
              </a:rPr>
              <a:t>Don’t Trus</a:t>
            </a:r>
            <a:r>
              <a:rPr i="1" lang="en" sz="1500">
                <a:solidFill>
                  <a:srgbClr val="FF0000"/>
                </a:solidFill>
                <a:latin typeface="Arial"/>
                <a:ea typeface="Arial"/>
                <a:cs typeface="Arial"/>
                <a:sym typeface="Arial"/>
              </a:rPr>
              <a:t>t.  Then we’ll find out the answers at the end. </a:t>
            </a:r>
            <a:endParaRPr i="1" sz="1500">
              <a:solidFill>
                <a:srgbClr val="FF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en" sz="1500">
                <a:solidFill>
                  <a:srgbClr val="868686"/>
                </a:solidFill>
                <a:latin typeface="Arial"/>
                <a:ea typeface="Arial"/>
                <a:cs typeface="Arial"/>
                <a:sym typeface="Arial"/>
              </a:rPr>
              <a:t>2. A stranger offers Lumen a really valuable trade in an online game that sounds too good to be true.</a:t>
            </a:r>
            <a:endParaRPr b="1" sz="1500">
              <a:solidFill>
                <a:srgbClr val="868686"/>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 sz="1500">
                <a:solidFill>
                  <a:srgbClr val="868686"/>
                </a:solidFill>
                <a:latin typeface="Arial"/>
                <a:ea typeface="Arial"/>
                <a:cs typeface="Arial"/>
                <a:sym typeface="Arial"/>
              </a:rPr>
              <a:t>Should Lumen </a:t>
            </a:r>
            <a:r>
              <a:rPr b="1" lang="en" sz="1500">
                <a:solidFill>
                  <a:srgbClr val="868686"/>
                </a:solidFill>
                <a:latin typeface="Arial"/>
                <a:ea typeface="Arial"/>
                <a:cs typeface="Arial"/>
                <a:sym typeface="Arial"/>
              </a:rPr>
              <a:t>trust it</a:t>
            </a:r>
            <a:r>
              <a:rPr lang="en" sz="1500">
                <a:solidFill>
                  <a:srgbClr val="868686"/>
                </a:solidFill>
                <a:latin typeface="Arial"/>
                <a:ea typeface="Arial"/>
                <a:cs typeface="Arial"/>
                <a:sym typeface="Arial"/>
              </a:rPr>
              <a:t> or </a:t>
            </a:r>
            <a:r>
              <a:rPr b="1" lang="en" sz="1500">
                <a:solidFill>
                  <a:srgbClr val="868686"/>
                </a:solidFill>
                <a:latin typeface="Arial"/>
                <a:ea typeface="Arial"/>
                <a:cs typeface="Arial"/>
                <a:sym typeface="Arial"/>
              </a:rPr>
              <a:t>not trust it</a:t>
            </a:r>
            <a:r>
              <a:rPr lang="en" sz="1500">
                <a:solidFill>
                  <a:srgbClr val="868686"/>
                </a:solidFill>
                <a:latin typeface="Arial"/>
                <a:ea typeface="Arial"/>
                <a:cs typeface="Arial"/>
                <a:sym typeface="Arial"/>
              </a:rPr>
              <a:t>?</a:t>
            </a:r>
            <a:endParaRPr sz="1500">
              <a:solidFill>
                <a:srgbClr val="868686"/>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500">
                <a:solidFill>
                  <a:srgbClr val="868686"/>
                </a:solidFill>
                <a:latin typeface="Arial"/>
                <a:ea typeface="Arial"/>
                <a:cs typeface="Arial"/>
                <a:sym typeface="Arial"/>
              </a:rPr>
              <a:t>3. Lumen gets a random email from a friend - with a weird attachment called: ‘You’ll NeVR believe tHiS!’ </a:t>
            </a:r>
            <a:endParaRPr b="1"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Should Lumen </a:t>
            </a:r>
            <a:r>
              <a:rPr b="1" lang="en" sz="1500">
                <a:solidFill>
                  <a:srgbClr val="868686"/>
                </a:solidFill>
                <a:latin typeface="Arial"/>
                <a:ea typeface="Arial"/>
                <a:cs typeface="Arial"/>
                <a:sym typeface="Arial"/>
              </a:rPr>
              <a:t>trust it</a:t>
            </a:r>
            <a:r>
              <a:rPr lang="en" sz="1500">
                <a:solidFill>
                  <a:srgbClr val="868686"/>
                </a:solidFill>
                <a:latin typeface="Arial"/>
                <a:ea typeface="Arial"/>
                <a:cs typeface="Arial"/>
                <a:sym typeface="Arial"/>
              </a:rPr>
              <a:t> or </a:t>
            </a:r>
            <a:r>
              <a:rPr b="1" lang="en" sz="1500">
                <a:solidFill>
                  <a:srgbClr val="868686"/>
                </a:solidFill>
                <a:latin typeface="Arial"/>
                <a:ea typeface="Arial"/>
                <a:cs typeface="Arial"/>
                <a:sym typeface="Arial"/>
              </a:rPr>
              <a:t>not trust it</a:t>
            </a:r>
            <a:r>
              <a:rPr lang="en" sz="1500">
                <a:solidFill>
                  <a:srgbClr val="868686"/>
                </a:solidFill>
                <a:latin typeface="Arial"/>
                <a:ea typeface="Arial"/>
                <a:cs typeface="Arial"/>
                <a:sym typeface="Arial"/>
              </a:rPr>
              <a:t>?</a:t>
            </a:r>
            <a:endParaRPr sz="1500">
              <a:solidFill>
                <a:srgbClr val="86868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en" sz="1500">
                <a:solidFill>
                  <a:srgbClr val="868686"/>
                </a:solidFill>
                <a:latin typeface="Arial"/>
                <a:ea typeface="Arial"/>
                <a:cs typeface="Arial"/>
                <a:sym typeface="Arial"/>
              </a:rPr>
              <a:t>4. Lumen visits a website that has a green padlock next to the address bar.</a:t>
            </a:r>
            <a:endParaRPr b="1" sz="1500">
              <a:solidFill>
                <a:srgbClr val="868686"/>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500">
                <a:solidFill>
                  <a:srgbClr val="868686"/>
                </a:solidFill>
                <a:latin typeface="Arial"/>
                <a:ea typeface="Arial"/>
                <a:cs typeface="Arial"/>
                <a:sym typeface="Arial"/>
              </a:rPr>
              <a:t>Should Lumen </a:t>
            </a:r>
            <a:r>
              <a:rPr b="1" lang="en" sz="1500">
                <a:solidFill>
                  <a:srgbClr val="868686"/>
                </a:solidFill>
                <a:latin typeface="Arial"/>
                <a:ea typeface="Arial"/>
                <a:cs typeface="Arial"/>
                <a:sym typeface="Arial"/>
              </a:rPr>
              <a:t>trust it</a:t>
            </a:r>
            <a:r>
              <a:rPr lang="en" sz="1500">
                <a:solidFill>
                  <a:srgbClr val="868686"/>
                </a:solidFill>
                <a:latin typeface="Arial"/>
                <a:ea typeface="Arial"/>
                <a:cs typeface="Arial"/>
                <a:sym typeface="Arial"/>
              </a:rPr>
              <a:t> or </a:t>
            </a:r>
            <a:r>
              <a:rPr b="1" lang="en" sz="1500">
                <a:solidFill>
                  <a:srgbClr val="868686"/>
                </a:solidFill>
                <a:latin typeface="Arial"/>
                <a:ea typeface="Arial"/>
                <a:cs typeface="Arial"/>
                <a:sym typeface="Arial"/>
              </a:rPr>
              <a:t>not trust it</a:t>
            </a:r>
            <a:r>
              <a:rPr lang="en" sz="1500">
                <a:solidFill>
                  <a:srgbClr val="868686"/>
                </a:solidFill>
                <a:latin typeface="Arial"/>
                <a:ea typeface="Arial"/>
                <a:cs typeface="Arial"/>
                <a:sym typeface="Arial"/>
              </a:rPr>
              <a:t>?</a:t>
            </a:r>
            <a:endParaRPr sz="1500">
              <a:solidFill>
                <a:srgbClr val="868686"/>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legends@parentzone.org.uk"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1979700" y="433038"/>
            <a:ext cx="2592300" cy="842400"/>
          </a:xfrm>
          <a:prstGeom prst="rect">
            <a:avLst/>
          </a:prstGeom>
          <a:noFill/>
          <a:ln>
            <a:noFill/>
          </a:ln>
        </p:spPr>
        <p:txBody>
          <a:bodyPr anchorCtr="0" anchor="b"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4285F3"/>
                </a:solidFill>
                <a:latin typeface="Arial"/>
                <a:ea typeface="Arial"/>
                <a:cs typeface="Arial"/>
                <a:sym typeface="Arial"/>
              </a:rPr>
              <a:t>Teacher notes</a:t>
            </a:r>
            <a:endParaRPr b="1" i="0" sz="2700" u="none" cap="none" strike="noStrike">
              <a:solidFill>
                <a:srgbClr val="4285F3"/>
              </a:solidFill>
              <a:latin typeface="Arial"/>
              <a:ea typeface="Arial"/>
              <a:cs typeface="Arial"/>
              <a:sym typeface="Arial"/>
            </a:endParaRPr>
          </a:p>
        </p:txBody>
      </p:sp>
      <p:sp>
        <p:nvSpPr>
          <p:cNvPr id="55" name="Google Shape;55;p1"/>
          <p:cNvSpPr txBox="1"/>
          <p:nvPr/>
        </p:nvSpPr>
        <p:spPr>
          <a:xfrm>
            <a:off x="1957375" y="1203600"/>
            <a:ext cx="4870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4285F4"/>
                </a:solidFill>
                <a:latin typeface="Arial"/>
                <a:ea typeface="Arial"/>
                <a:cs typeface="Arial"/>
                <a:sym typeface="Arial"/>
              </a:rPr>
              <a:t>This slide won’t be visible when you present the lesson.</a:t>
            </a:r>
            <a:endParaRPr b="0" i="0" sz="1200" u="none" cap="none" strike="noStrike">
              <a:solidFill>
                <a:srgbClr val="4285F4"/>
              </a:solidFill>
              <a:latin typeface="Arial"/>
              <a:ea typeface="Arial"/>
              <a:cs typeface="Arial"/>
              <a:sym typeface="Arial"/>
            </a:endParaRPr>
          </a:p>
        </p:txBody>
      </p:sp>
      <p:sp>
        <p:nvSpPr>
          <p:cNvPr id="56" name="Google Shape;56;p1"/>
          <p:cNvSpPr txBox="1"/>
          <p:nvPr/>
        </p:nvSpPr>
        <p:spPr>
          <a:xfrm>
            <a:off x="1979700" y="1707525"/>
            <a:ext cx="6815400" cy="230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666666"/>
                </a:solidFill>
                <a:latin typeface="Arial"/>
                <a:ea typeface="Arial"/>
                <a:cs typeface="Arial"/>
                <a:sym typeface="Arial"/>
              </a:rPr>
              <a:t>Check the speaker notes for more information about</a:t>
            </a:r>
            <a:endParaRPr b="0" i="0" sz="15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666666"/>
              </a:solidFill>
              <a:latin typeface="Arial"/>
              <a:ea typeface="Arial"/>
              <a:cs typeface="Arial"/>
              <a:sym typeface="Arial"/>
            </a:endParaRPr>
          </a:p>
          <a:p>
            <a:pPr indent="-323850" lvl="0" marL="457200" marR="0" rtl="0" algn="l">
              <a:lnSpc>
                <a:spcPct val="100000"/>
              </a:lnSpc>
              <a:spcBef>
                <a:spcPts val="0"/>
              </a:spcBef>
              <a:spcAft>
                <a:spcPts val="0"/>
              </a:spcAft>
              <a:buClr>
                <a:srgbClr val="4285F3"/>
              </a:buClr>
              <a:buSzPts val="1500"/>
              <a:buFont typeface="Arial"/>
              <a:buChar char="●"/>
            </a:pPr>
            <a:r>
              <a:rPr b="0" i="0" lang="en" sz="1500" u="none" cap="none" strike="noStrike">
                <a:solidFill>
                  <a:srgbClr val="666666"/>
                </a:solidFill>
                <a:latin typeface="Arial"/>
                <a:ea typeface="Arial"/>
                <a:cs typeface="Arial"/>
                <a:sym typeface="Arial"/>
              </a:rPr>
              <a:t>Lesson context</a:t>
            </a:r>
            <a:endParaRPr b="0" i="0" sz="1500" u="none" cap="none" strike="noStrike">
              <a:solidFill>
                <a:srgbClr val="666666"/>
              </a:solidFill>
              <a:latin typeface="Arial"/>
              <a:ea typeface="Arial"/>
              <a:cs typeface="Arial"/>
              <a:sym typeface="Arial"/>
            </a:endParaRPr>
          </a:p>
          <a:p>
            <a:pPr indent="-323850" lvl="0" marL="457200" marR="0" rtl="0" algn="l">
              <a:lnSpc>
                <a:spcPct val="100000"/>
              </a:lnSpc>
              <a:spcBef>
                <a:spcPts val="0"/>
              </a:spcBef>
              <a:spcAft>
                <a:spcPts val="0"/>
              </a:spcAft>
              <a:buClr>
                <a:srgbClr val="4285F3"/>
              </a:buClr>
              <a:buSzPts val="1500"/>
              <a:buFont typeface="Arial"/>
              <a:buChar char="●"/>
            </a:pPr>
            <a:r>
              <a:rPr b="0" i="0" lang="en" sz="1500" u="none" cap="none" strike="noStrike">
                <a:solidFill>
                  <a:srgbClr val="666666"/>
                </a:solidFill>
                <a:latin typeface="Arial"/>
                <a:ea typeface="Arial"/>
                <a:cs typeface="Arial"/>
                <a:sym typeface="Arial"/>
              </a:rPr>
              <a:t>Delivery suggestions</a:t>
            </a:r>
            <a:endParaRPr b="0" i="0" sz="1500" u="none" cap="none" strike="noStrike">
              <a:solidFill>
                <a:srgbClr val="666666"/>
              </a:solidFill>
              <a:latin typeface="Arial"/>
              <a:ea typeface="Arial"/>
              <a:cs typeface="Arial"/>
              <a:sym typeface="Arial"/>
            </a:endParaRPr>
          </a:p>
          <a:p>
            <a:pPr indent="-323850" lvl="0" marL="457200" marR="0" rtl="0" algn="l">
              <a:lnSpc>
                <a:spcPct val="100000"/>
              </a:lnSpc>
              <a:spcBef>
                <a:spcPts val="0"/>
              </a:spcBef>
              <a:spcAft>
                <a:spcPts val="0"/>
              </a:spcAft>
              <a:buClr>
                <a:srgbClr val="4285F3"/>
              </a:buClr>
              <a:buSzPts val="1500"/>
              <a:buFont typeface="Arial"/>
              <a:buChar char="●"/>
            </a:pPr>
            <a:r>
              <a:rPr b="0" i="0" lang="en" sz="1500" u="none" cap="none" strike="noStrike">
                <a:solidFill>
                  <a:srgbClr val="666666"/>
                </a:solidFill>
                <a:latin typeface="Arial"/>
                <a:ea typeface="Arial"/>
                <a:cs typeface="Arial"/>
                <a:sym typeface="Arial"/>
              </a:rPr>
              <a:t>Learning objectives</a:t>
            </a:r>
            <a:endParaRPr b="0" i="0" sz="1500" u="none" cap="none" strike="noStrike">
              <a:solidFill>
                <a:srgbClr val="666666"/>
              </a:solidFill>
              <a:latin typeface="Arial"/>
              <a:ea typeface="Arial"/>
              <a:cs typeface="Arial"/>
              <a:sym typeface="Arial"/>
            </a:endParaRPr>
          </a:p>
          <a:p>
            <a:pPr indent="-323850" lvl="0" marL="457200" marR="0" rtl="0" algn="l">
              <a:lnSpc>
                <a:spcPct val="100000"/>
              </a:lnSpc>
              <a:spcBef>
                <a:spcPts val="0"/>
              </a:spcBef>
              <a:spcAft>
                <a:spcPts val="0"/>
              </a:spcAft>
              <a:buClr>
                <a:srgbClr val="4285F3"/>
              </a:buClr>
              <a:buSzPts val="1500"/>
              <a:buFont typeface="Arial"/>
              <a:buChar char="●"/>
            </a:pPr>
            <a:r>
              <a:rPr b="0" i="0" lang="en" sz="1500" u="none" cap="none" strike="noStrike">
                <a:solidFill>
                  <a:srgbClr val="666666"/>
                </a:solidFill>
                <a:latin typeface="Arial"/>
                <a:ea typeface="Arial"/>
                <a:cs typeface="Arial"/>
                <a:sym typeface="Arial"/>
              </a:rPr>
              <a:t>Safeguarding </a:t>
            </a:r>
            <a:endParaRPr b="0" i="0" sz="15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666666"/>
                </a:solidFill>
                <a:latin typeface="Arial"/>
                <a:ea typeface="Arial"/>
                <a:cs typeface="Arial"/>
                <a:sym typeface="Arial"/>
              </a:rPr>
              <a:t>If you have any questions at all, don’t hesitate to contact the Be Internet Legends Team on </a:t>
            </a:r>
            <a:r>
              <a:rPr b="0" i="0" lang="en" sz="1500" u="sng" cap="none" strike="noStrike">
                <a:solidFill>
                  <a:srgbClr val="4285F3"/>
                </a:solidFill>
                <a:latin typeface="Arial"/>
                <a:ea typeface="Arial"/>
                <a:cs typeface="Arial"/>
                <a:sym typeface="Arial"/>
                <a:hlinkClick r:id="rId3">
                  <a:extLst>
                    <a:ext uri="{A12FA001-AC4F-418D-AE19-62706E023703}">
                      <ahyp:hlinkClr val="tx"/>
                    </a:ext>
                  </a:extLst>
                </a:hlinkClick>
              </a:rPr>
              <a:t>legends@parentzone.org.uk</a:t>
            </a:r>
            <a:r>
              <a:rPr b="0" i="0" lang="en" sz="1500" u="none" cap="none" strike="noStrike">
                <a:solidFill>
                  <a:srgbClr val="666666"/>
                </a:solidFill>
                <a:latin typeface="Arial"/>
                <a:ea typeface="Arial"/>
                <a:cs typeface="Arial"/>
                <a:sym typeface="Arial"/>
              </a:rPr>
              <a:t> </a:t>
            </a:r>
            <a:endParaRPr b="0" i="0" sz="1500" u="none" cap="none" strike="noStrike">
              <a:solidFill>
                <a:srgbClr val="666666"/>
              </a:solidFill>
              <a:latin typeface="Arial"/>
              <a:ea typeface="Arial"/>
              <a:cs typeface="Arial"/>
              <a:sym typeface="Arial"/>
            </a:endParaRPr>
          </a:p>
        </p:txBody>
      </p:sp>
      <p:pic>
        <p:nvPicPr>
          <p:cNvPr id="57" name="Google Shape;57;p1"/>
          <p:cNvPicPr preferRelativeResize="0"/>
          <p:nvPr/>
        </p:nvPicPr>
        <p:blipFill rotWithShape="1">
          <a:blip r:embed="rId4">
            <a:alphaModFix/>
          </a:blip>
          <a:srcRect b="0" l="0" r="0" t="0"/>
          <a:stretch/>
        </p:blipFill>
        <p:spPr>
          <a:xfrm>
            <a:off x="364575" y="357701"/>
            <a:ext cx="1069315" cy="820277"/>
          </a:xfrm>
          <a:prstGeom prst="rect">
            <a:avLst/>
          </a:prstGeom>
          <a:noFill/>
          <a:ln>
            <a:noFill/>
          </a:ln>
        </p:spPr>
      </p:pic>
      <p:pic>
        <p:nvPicPr>
          <p:cNvPr id="58" name="Google Shape;58;p1"/>
          <p:cNvPicPr preferRelativeResize="0"/>
          <p:nvPr/>
        </p:nvPicPr>
        <p:blipFill rotWithShape="1">
          <a:blip r:embed="rId5">
            <a:alphaModFix/>
          </a:blip>
          <a:srcRect b="0" l="0" r="0" t="0"/>
          <a:stretch/>
        </p:blipFill>
        <p:spPr>
          <a:xfrm>
            <a:off x="364575" y="4386850"/>
            <a:ext cx="2801244" cy="36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C05"/>
        </a:solidFill>
      </p:bgPr>
    </p:bg>
    <p:spTree>
      <p:nvGrpSpPr>
        <p:cNvPr id="147" name="Shape 147"/>
        <p:cNvGrpSpPr/>
        <p:nvPr/>
      </p:nvGrpSpPr>
      <p:grpSpPr>
        <a:xfrm>
          <a:off x="0" y="0"/>
          <a:ext cx="0" cy="0"/>
          <a:chOff x="0" y="0"/>
          <a:chExt cx="0" cy="0"/>
        </a:xfrm>
      </p:grpSpPr>
      <p:sp>
        <p:nvSpPr>
          <p:cNvPr id="148" name="Google Shape;148;p10"/>
          <p:cNvSpPr/>
          <p:nvPr/>
        </p:nvSpPr>
        <p:spPr>
          <a:xfrm>
            <a:off x="4571998" y="-39000"/>
            <a:ext cx="4639494" cy="5238225"/>
          </a:xfrm>
          <a:custGeom>
            <a:rect b="b" l="l" r="r" t="t"/>
            <a:pathLst>
              <a:path extrusionOk="0" h="209529" w="118362">
                <a:moveTo>
                  <a:pt x="118362" y="0"/>
                </a:moveTo>
                <a:lnTo>
                  <a:pt x="0" y="0"/>
                </a:lnTo>
                <a:lnTo>
                  <a:pt x="39454" y="209529"/>
                </a:lnTo>
                <a:lnTo>
                  <a:pt x="118139" y="209529"/>
                </a:lnTo>
                <a:close/>
              </a:path>
            </a:pathLst>
          </a:custGeom>
          <a:solidFill>
            <a:srgbClr val="F3F3F3"/>
          </a:solidFill>
          <a:ln>
            <a:noFill/>
          </a:ln>
        </p:spPr>
      </p:sp>
      <p:sp>
        <p:nvSpPr>
          <p:cNvPr id="149" name="Google Shape;149;p10"/>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50" name="Google Shape;150;p10"/>
          <p:cNvSpPr/>
          <p:nvPr/>
        </p:nvSpPr>
        <p:spPr>
          <a:xfrm>
            <a:off x="462025" y="1463325"/>
            <a:ext cx="4204200" cy="27081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EA4335"/>
              </a:buClr>
              <a:buSzPts val="2400"/>
              <a:buFont typeface="Comic Sans MS"/>
              <a:buAutoNum type="arabicPeriod" startAt="5"/>
            </a:pPr>
            <a:r>
              <a:rPr b="1" i="0" lang="en" sz="2400" u="none" cap="none" strike="noStrike">
                <a:solidFill>
                  <a:srgbClr val="414141"/>
                </a:solidFill>
                <a:latin typeface="Comic Sans MS"/>
                <a:ea typeface="Comic Sans MS"/>
                <a:cs typeface="Comic Sans MS"/>
                <a:sym typeface="Comic Sans MS"/>
              </a:rPr>
              <a:t>Lumen gets a chain email from a stranger, saying to </a:t>
            </a:r>
            <a:r>
              <a:rPr b="1" i="0" lang="en" sz="2400" u="none" cap="none" strike="noStrike">
                <a:solidFill>
                  <a:srgbClr val="EA4335"/>
                </a:solidFill>
                <a:latin typeface="Comic Sans MS"/>
                <a:ea typeface="Comic Sans MS"/>
                <a:cs typeface="Comic Sans MS"/>
                <a:sym typeface="Comic Sans MS"/>
              </a:rPr>
              <a:t>forward it on to five friends</a:t>
            </a:r>
            <a:r>
              <a:rPr b="1" i="0" lang="en" sz="2400" u="none" cap="none" strike="noStrike">
                <a:solidFill>
                  <a:srgbClr val="414141"/>
                </a:solidFill>
                <a:latin typeface="Comic Sans MS"/>
                <a:ea typeface="Comic Sans MS"/>
                <a:cs typeface="Comic Sans MS"/>
                <a:sym typeface="Comic Sans MS"/>
              </a:rPr>
              <a:t> to win a cool new phone.</a:t>
            </a:r>
            <a:endParaRPr b="1" i="0" sz="2100" u="none" cap="none" strike="noStrike">
              <a:solidFill>
                <a:srgbClr val="414141"/>
              </a:solidFill>
              <a:latin typeface="Comic Sans MS"/>
              <a:ea typeface="Comic Sans MS"/>
              <a:cs typeface="Comic Sans MS"/>
              <a:sym typeface="Comic Sans MS"/>
            </a:endParaRPr>
          </a:p>
        </p:txBody>
      </p:sp>
      <p:sp>
        <p:nvSpPr>
          <p:cNvPr id="151" name="Google Shape;151;p10"/>
          <p:cNvSpPr/>
          <p:nvPr/>
        </p:nvSpPr>
        <p:spPr>
          <a:xfrm>
            <a:off x="462025"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sp>
        <p:nvSpPr>
          <p:cNvPr id="152" name="Google Shape;152;p10"/>
          <p:cNvSpPr txBox="1"/>
          <p:nvPr/>
        </p:nvSpPr>
        <p:spPr>
          <a:xfrm rot="-326139">
            <a:off x="5732202" y="1351883"/>
            <a:ext cx="2961116" cy="52344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200" u="none" cap="none" strike="noStrike">
                <a:solidFill>
                  <a:srgbClr val="434343"/>
                </a:solidFill>
                <a:latin typeface="Comic Sans MS"/>
                <a:ea typeface="Comic Sans MS"/>
                <a:cs typeface="Comic Sans MS"/>
                <a:sym typeface="Comic Sans MS"/>
              </a:rPr>
              <a:t>Trust?</a:t>
            </a:r>
            <a:r>
              <a:rPr b="1" i="0" lang="en" sz="2200" u="none" cap="none" strike="noStrike">
                <a:solidFill>
                  <a:srgbClr val="D9D9D9"/>
                </a:solidFill>
                <a:latin typeface="Comic Sans MS"/>
                <a:ea typeface="Comic Sans MS"/>
                <a:cs typeface="Comic Sans MS"/>
                <a:sym typeface="Comic Sans MS"/>
              </a:rPr>
              <a:t> </a:t>
            </a:r>
            <a:r>
              <a:rPr b="1" i="0" lang="en" sz="2200" u="none" cap="none" strike="noStrike">
                <a:solidFill>
                  <a:srgbClr val="EA4335"/>
                </a:solidFill>
                <a:latin typeface="Comic Sans MS"/>
                <a:ea typeface="Comic Sans MS"/>
                <a:cs typeface="Comic Sans MS"/>
                <a:sym typeface="Comic Sans MS"/>
              </a:rPr>
              <a:t>Don’t trust?</a:t>
            </a:r>
            <a:r>
              <a:rPr i="0" lang="en" sz="2200" u="none" cap="none" strike="noStrike">
                <a:solidFill>
                  <a:srgbClr val="D9D9D9"/>
                </a:solidFill>
                <a:latin typeface="Comic Sans MS"/>
                <a:ea typeface="Comic Sans MS"/>
                <a:cs typeface="Comic Sans MS"/>
                <a:sym typeface="Comic Sans MS"/>
              </a:rPr>
              <a:t> </a:t>
            </a:r>
            <a:endParaRPr i="0" sz="2200" u="none" cap="none" strike="noStrike">
              <a:solidFill>
                <a:srgbClr val="D9D9D9"/>
              </a:solidFill>
              <a:latin typeface="Comic Sans MS"/>
              <a:ea typeface="Comic Sans MS"/>
              <a:cs typeface="Comic Sans MS"/>
              <a:sym typeface="Comic Sans MS"/>
            </a:endParaRPr>
          </a:p>
        </p:txBody>
      </p:sp>
      <p:pic>
        <p:nvPicPr>
          <p:cNvPr id="153" name="Google Shape;153;p10"/>
          <p:cNvPicPr preferRelativeResize="0"/>
          <p:nvPr/>
        </p:nvPicPr>
        <p:blipFill rotWithShape="1">
          <a:blip r:embed="rId3">
            <a:alphaModFix/>
          </a:blip>
          <a:srcRect b="0" l="0" r="0" t="0"/>
          <a:stretch/>
        </p:blipFill>
        <p:spPr>
          <a:xfrm>
            <a:off x="6106775" y="1732362"/>
            <a:ext cx="2062551" cy="2062531"/>
          </a:xfrm>
          <a:prstGeom prst="rect">
            <a:avLst/>
          </a:prstGeom>
          <a:noFill/>
          <a:ln>
            <a:noFill/>
          </a:ln>
        </p:spPr>
      </p:pic>
      <p:sp>
        <p:nvSpPr>
          <p:cNvPr id="154" name="Google Shape;154;p10"/>
          <p:cNvSpPr/>
          <p:nvPr/>
        </p:nvSpPr>
        <p:spPr>
          <a:xfrm>
            <a:off x="6686165" y="3742474"/>
            <a:ext cx="903900" cy="52500"/>
          </a:xfrm>
          <a:prstGeom prst="ellipse">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 name="Google Shape;155;p10"/>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4335"/>
        </a:solidFill>
      </p:bgPr>
    </p:bg>
    <p:spTree>
      <p:nvGrpSpPr>
        <p:cNvPr id="159" name="Shape 159"/>
        <p:cNvGrpSpPr/>
        <p:nvPr/>
      </p:nvGrpSpPr>
      <p:grpSpPr>
        <a:xfrm>
          <a:off x="0" y="0"/>
          <a:ext cx="0" cy="0"/>
          <a:chOff x="0" y="0"/>
          <a:chExt cx="0" cy="0"/>
        </a:xfrm>
      </p:grpSpPr>
      <p:sp>
        <p:nvSpPr>
          <p:cNvPr id="160" name="Google Shape;160;p11"/>
          <p:cNvSpPr/>
          <p:nvPr/>
        </p:nvSpPr>
        <p:spPr>
          <a:xfrm>
            <a:off x="0" y="1496600"/>
            <a:ext cx="9163125" cy="3646900"/>
          </a:xfrm>
          <a:custGeom>
            <a:rect b="b" l="l" r="r" t="t"/>
            <a:pathLst>
              <a:path extrusionOk="0" h="145876" w="366525">
                <a:moveTo>
                  <a:pt x="0" y="0"/>
                </a:moveTo>
                <a:lnTo>
                  <a:pt x="183262" y="39910"/>
                </a:lnTo>
                <a:lnTo>
                  <a:pt x="366525" y="230"/>
                </a:lnTo>
                <a:lnTo>
                  <a:pt x="366066" y="145876"/>
                </a:lnTo>
                <a:lnTo>
                  <a:pt x="0" y="145647"/>
                </a:lnTo>
                <a:close/>
              </a:path>
            </a:pathLst>
          </a:custGeom>
          <a:solidFill>
            <a:srgbClr val="CC0000"/>
          </a:solidFill>
          <a:ln>
            <a:noFill/>
          </a:ln>
        </p:spPr>
      </p:sp>
      <p:sp>
        <p:nvSpPr>
          <p:cNvPr id="161" name="Google Shape;161;p11"/>
          <p:cNvSpPr txBox="1"/>
          <p:nvPr/>
        </p:nvSpPr>
        <p:spPr>
          <a:xfrm>
            <a:off x="1027500" y="994075"/>
            <a:ext cx="7089000" cy="789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1" i="0" lang="en" sz="3600" u="none" cap="none" strike="noStrike">
                <a:solidFill>
                  <a:srgbClr val="FFFFFF"/>
                </a:solidFill>
                <a:latin typeface="Comic Sans MS"/>
                <a:ea typeface="Comic Sans MS"/>
                <a:cs typeface="Comic Sans MS"/>
                <a:sym typeface="Comic Sans MS"/>
              </a:rPr>
              <a:t>Did you spot the scams?</a:t>
            </a:r>
            <a:endParaRPr i="0" sz="3600" u="none" cap="none" strike="noStrike">
              <a:solidFill>
                <a:srgbClr val="FFFFFF"/>
              </a:solidFill>
              <a:latin typeface="Comic Sans MS"/>
              <a:ea typeface="Comic Sans MS"/>
              <a:cs typeface="Comic Sans MS"/>
              <a:sym typeface="Comic Sans MS"/>
            </a:endParaRPr>
          </a:p>
        </p:txBody>
      </p:sp>
      <p:pic>
        <p:nvPicPr>
          <p:cNvPr id="162" name="Google Shape;162;p11"/>
          <p:cNvPicPr preferRelativeResize="0"/>
          <p:nvPr/>
        </p:nvPicPr>
        <p:blipFill rotWithShape="1">
          <a:blip r:embed="rId3">
            <a:alphaModFix/>
          </a:blip>
          <a:srcRect b="0" l="0" r="0" t="0"/>
          <a:stretch/>
        </p:blipFill>
        <p:spPr>
          <a:xfrm>
            <a:off x="3110449" y="1421125"/>
            <a:ext cx="2942228" cy="2942249"/>
          </a:xfrm>
          <a:prstGeom prst="rect">
            <a:avLst/>
          </a:prstGeom>
          <a:noFill/>
          <a:ln>
            <a:noFill/>
          </a:ln>
        </p:spPr>
      </p:pic>
      <p:sp>
        <p:nvSpPr>
          <p:cNvPr id="163" name="Google Shape;163;p11"/>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pic>
        <p:nvPicPr>
          <p:cNvPr id="164" name="Google Shape;164;p11"/>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
        <p:nvSpPr>
          <p:cNvPr id="165" name="Google Shape;165;p11"/>
          <p:cNvSpPr/>
          <p:nvPr/>
        </p:nvSpPr>
        <p:spPr>
          <a:xfrm>
            <a:off x="191925" y="2217125"/>
            <a:ext cx="2579400" cy="1640400"/>
          </a:xfrm>
          <a:prstGeom prst="cloudCallout">
            <a:avLst>
              <a:gd fmla="val -53507" name="adj1"/>
              <a:gd fmla="val 69465" name="adj2"/>
            </a:avLst>
          </a:prstGeom>
          <a:solidFill>
            <a:srgbClr val="CFE2F3"/>
          </a:solidFill>
          <a:ln cap="flat" cmpd="sng" w="952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300">
                <a:solidFill>
                  <a:schemeClr val="dk1"/>
                </a:solidFill>
                <a:latin typeface="Comic Sans MS"/>
                <a:ea typeface="Comic Sans MS"/>
                <a:cs typeface="Comic Sans MS"/>
                <a:sym typeface="Comic Sans MS"/>
              </a:rPr>
              <a:t>A </a:t>
            </a:r>
            <a:r>
              <a:rPr b="1" lang="en" sz="1300">
                <a:solidFill>
                  <a:schemeClr val="dk1"/>
                </a:solidFill>
                <a:latin typeface="Comic Sans MS"/>
                <a:ea typeface="Comic Sans MS"/>
                <a:cs typeface="Comic Sans MS"/>
                <a:sym typeface="Comic Sans MS"/>
              </a:rPr>
              <a:t>scam</a:t>
            </a:r>
            <a:r>
              <a:rPr lang="en" sz="1300">
                <a:solidFill>
                  <a:schemeClr val="dk1"/>
                </a:solidFill>
                <a:latin typeface="Comic Sans MS"/>
                <a:ea typeface="Comic Sans MS"/>
                <a:cs typeface="Comic Sans MS"/>
                <a:sym typeface="Comic Sans MS"/>
              </a:rPr>
              <a:t> is a dishonest attempt to make money or gain something of value.</a:t>
            </a:r>
            <a:endParaRPr sz="26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C05"/>
        </a:solidFill>
      </p:bgPr>
    </p:bg>
    <p:spTree>
      <p:nvGrpSpPr>
        <p:cNvPr id="169" name="Shape 169"/>
        <p:cNvGrpSpPr/>
        <p:nvPr/>
      </p:nvGrpSpPr>
      <p:grpSpPr>
        <a:xfrm>
          <a:off x="0" y="0"/>
          <a:ext cx="0" cy="0"/>
          <a:chOff x="0" y="0"/>
          <a:chExt cx="0" cy="0"/>
        </a:xfrm>
      </p:grpSpPr>
      <p:sp>
        <p:nvSpPr>
          <p:cNvPr id="170" name="Google Shape;170;p12"/>
          <p:cNvSpPr/>
          <p:nvPr/>
        </p:nvSpPr>
        <p:spPr>
          <a:xfrm>
            <a:off x="4571998" y="-39000"/>
            <a:ext cx="4639494" cy="5238225"/>
          </a:xfrm>
          <a:custGeom>
            <a:rect b="b" l="l" r="r" t="t"/>
            <a:pathLst>
              <a:path extrusionOk="0" h="209529" w="118362">
                <a:moveTo>
                  <a:pt x="118362" y="0"/>
                </a:moveTo>
                <a:lnTo>
                  <a:pt x="0" y="0"/>
                </a:lnTo>
                <a:lnTo>
                  <a:pt x="39454" y="209529"/>
                </a:lnTo>
                <a:lnTo>
                  <a:pt x="118139" y="209529"/>
                </a:lnTo>
                <a:close/>
              </a:path>
            </a:pathLst>
          </a:custGeom>
          <a:solidFill>
            <a:srgbClr val="F3F3F3"/>
          </a:solidFill>
          <a:ln>
            <a:noFill/>
          </a:ln>
        </p:spPr>
      </p:sp>
      <p:sp>
        <p:nvSpPr>
          <p:cNvPr id="171" name="Google Shape;171;p12"/>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pic>
        <p:nvPicPr>
          <p:cNvPr id="172" name="Google Shape;172;p12"/>
          <p:cNvPicPr preferRelativeResize="0"/>
          <p:nvPr/>
        </p:nvPicPr>
        <p:blipFill rotWithShape="1">
          <a:blip r:embed="rId3">
            <a:alphaModFix/>
          </a:blip>
          <a:srcRect b="0" l="0" r="0" t="0"/>
          <a:stretch/>
        </p:blipFill>
        <p:spPr>
          <a:xfrm>
            <a:off x="6200275" y="1919098"/>
            <a:ext cx="1861499" cy="1861524"/>
          </a:xfrm>
          <a:prstGeom prst="rect">
            <a:avLst/>
          </a:prstGeom>
          <a:noFill/>
          <a:ln>
            <a:noFill/>
          </a:ln>
        </p:spPr>
      </p:pic>
      <p:sp>
        <p:nvSpPr>
          <p:cNvPr id="173" name="Google Shape;173;p12"/>
          <p:cNvSpPr/>
          <p:nvPr/>
        </p:nvSpPr>
        <p:spPr>
          <a:xfrm>
            <a:off x="6149325" y="1494750"/>
            <a:ext cx="1963500" cy="489300"/>
          </a:xfrm>
          <a:prstGeom prst="roundRect">
            <a:avLst>
              <a:gd fmla="val 40380" name="adj"/>
            </a:avLst>
          </a:prstGeom>
          <a:solidFill>
            <a:srgbClr val="FFFFFF"/>
          </a:solidFill>
          <a:ln cap="flat" cmpd="sng" w="2857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200" u="none" cap="none" strike="noStrike">
                <a:solidFill>
                  <a:srgbClr val="EA4335"/>
                </a:solidFill>
                <a:latin typeface="Comic Sans MS"/>
                <a:ea typeface="Comic Sans MS"/>
                <a:cs typeface="Comic Sans MS"/>
                <a:sym typeface="Comic Sans MS"/>
              </a:rPr>
              <a:t>Don’t trust!</a:t>
            </a:r>
            <a:endParaRPr b="1" i="0" sz="100" u="none" cap="none" strike="noStrike">
              <a:solidFill>
                <a:srgbClr val="EA4335"/>
              </a:solidFill>
              <a:latin typeface="Comic Sans MS"/>
              <a:ea typeface="Comic Sans MS"/>
              <a:cs typeface="Comic Sans MS"/>
              <a:sym typeface="Comic Sans MS"/>
            </a:endParaRPr>
          </a:p>
        </p:txBody>
      </p:sp>
      <p:sp>
        <p:nvSpPr>
          <p:cNvPr id="174" name="Google Shape;174;p12"/>
          <p:cNvSpPr/>
          <p:nvPr/>
        </p:nvSpPr>
        <p:spPr>
          <a:xfrm>
            <a:off x="6723171" y="3733205"/>
            <a:ext cx="815700" cy="47400"/>
          </a:xfrm>
          <a:prstGeom prst="ellipse">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p12"/>
          <p:cNvPicPr preferRelativeResize="0"/>
          <p:nvPr/>
        </p:nvPicPr>
        <p:blipFill rotWithShape="1">
          <a:blip r:embed="rId4">
            <a:alphaModFix/>
          </a:blip>
          <a:srcRect b="0" l="0" r="0" t="0"/>
          <a:stretch/>
        </p:blipFill>
        <p:spPr>
          <a:xfrm>
            <a:off x="6885945" y="740975"/>
            <a:ext cx="490159" cy="646662"/>
          </a:xfrm>
          <a:prstGeom prst="rect">
            <a:avLst/>
          </a:prstGeom>
          <a:noFill/>
          <a:ln>
            <a:noFill/>
          </a:ln>
        </p:spPr>
      </p:pic>
      <p:sp>
        <p:nvSpPr>
          <p:cNvPr id="176" name="Google Shape;176;p12"/>
          <p:cNvSpPr/>
          <p:nvPr/>
        </p:nvSpPr>
        <p:spPr>
          <a:xfrm>
            <a:off x="462025" y="1494750"/>
            <a:ext cx="4225500" cy="2154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EA4335"/>
              </a:buClr>
              <a:buSzPts val="2400"/>
              <a:buFont typeface="Comic Sans MS"/>
              <a:buAutoNum type="arabicPeriod"/>
            </a:pPr>
            <a:r>
              <a:rPr b="1" i="0" lang="en" sz="2400" u="none" cap="none" strike="noStrike">
                <a:solidFill>
                  <a:srgbClr val="434343"/>
                </a:solidFill>
                <a:latin typeface="Comic Sans MS"/>
                <a:ea typeface="Comic Sans MS"/>
                <a:cs typeface="Comic Sans MS"/>
                <a:sym typeface="Comic Sans MS"/>
              </a:rPr>
              <a:t>An email asks Lumen to enter a </a:t>
            </a:r>
            <a:r>
              <a:rPr b="1" i="0" lang="en" sz="2400" u="none" cap="none" strike="noStrike">
                <a:solidFill>
                  <a:srgbClr val="EA4335"/>
                </a:solidFill>
                <a:latin typeface="Comic Sans MS"/>
                <a:ea typeface="Comic Sans MS"/>
                <a:cs typeface="Comic Sans MS"/>
                <a:sym typeface="Comic Sans MS"/>
              </a:rPr>
              <a:t>login and password</a:t>
            </a:r>
            <a:r>
              <a:rPr b="1" i="0" lang="en" sz="2400" u="none" cap="none" strike="noStrike">
                <a:solidFill>
                  <a:srgbClr val="414141"/>
                </a:solidFill>
                <a:latin typeface="Comic Sans MS"/>
                <a:ea typeface="Comic Sans MS"/>
                <a:cs typeface="Comic Sans MS"/>
                <a:sym typeface="Comic Sans MS"/>
              </a:rPr>
              <a:t> </a:t>
            </a:r>
            <a:r>
              <a:rPr b="1" i="0" lang="en" sz="2400" u="none" cap="none" strike="noStrike">
                <a:solidFill>
                  <a:srgbClr val="434343"/>
                </a:solidFill>
                <a:latin typeface="Comic Sans MS"/>
                <a:ea typeface="Comic Sans MS"/>
                <a:cs typeface="Comic Sans MS"/>
                <a:sym typeface="Comic Sans MS"/>
              </a:rPr>
              <a:t>to win an amazing prize.</a:t>
            </a:r>
            <a:endParaRPr i="0" sz="1400" u="none" cap="none" strike="noStrike">
              <a:solidFill>
                <a:srgbClr val="000000"/>
              </a:solidFill>
              <a:latin typeface="Comic Sans MS"/>
              <a:ea typeface="Comic Sans MS"/>
              <a:cs typeface="Comic Sans MS"/>
              <a:sym typeface="Comic Sans MS"/>
            </a:endParaRPr>
          </a:p>
        </p:txBody>
      </p:sp>
      <p:sp>
        <p:nvSpPr>
          <p:cNvPr id="177" name="Google Shape;177;p12"/>
          <p:cNvSpPr/>
          <p:nvPr/>
        </p:nvSpPr>
        <p:spPr>
          <a:xfrm>
            <a:off x="462025"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178" name="Google Shape;178;p12"/>
          <p:cNvPicPr preferRelativeResize="0"/>
          <p:nvPr/>
        </p:nvPicPr>
        <p:blipFill rotWithShape="1">
          <a:blip r:embed="rId5">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BC05"/>
        </a:solidFill>
      </p:bgPr>
    </p:bg>
    <p:spTree>
      <p:nvGrpSpPr>
        <p:cNvPr id="182" name="Shape 182"/>
        <p:cNvGrpSpPr/>
        <p:nvPr/>
      </p:nvGrpSpPr>
      <p:grpSpPr>
        <a:xfrm>
          <a:off x="0" y="0"/>
          <a:ext cx="0" cy="0"/>
          <a:chOff x="0" y="0"/>
          <a:chExt cx="0" cy="0"/>
        </a:xfrm>
      </p:grpSpPr>
      <p:sp>
        <p:nvSpPr>
          <p:cNvPr id="183" name="Google Shape;183;p13"/>
          <p:cNvSpPr/>
          <p:nvPr/>
        </p:nvSpPr>
        <p:spPr>
          <a:xfrm flipH="1">
            <a:off x="-89703" y="0"/>
            <a:ext cx="3607378" cy="5238225"/>
          </a:xfrm>
          <a:custGeom>
            <a:rect b="b" l="l" r="r" t="t"/>
            <a:pathLst>
              <a:path extrusionOk="0" h="209529" w="118362">
                <a:moveTo>
                  <a:pt x="118362" y="0"/>
                </a:moveTo>
                <a:lnTo>
                  <a:pt x="0" y="0"/>
                </a:lnTo>
                <a:lnTo>
                  <a:pt x="39454" y="209529"/>
                </a:lnTo>
                <a:lnTo>
                  <a:pt x="118139" y="209529"/>
                </a:lnTo>
                <a:close/>
              </a:path>
            </a:pathLst>
          </a:custGeom>
          <a:solidFill>
            <a:srgbClr val="F3F3F3"/>
          </a:solidFill>
          <a:ln>
            <a:noFill/>
          </a:ln>
        </p:spPr>
      </p:sp>
      <p:sp>
        <p:nvSpPr>
          <p:cNvPr id="184" name="Google Shape;184;p13"/>
          <p:cNvSpPr txBox="1"/>
          <p:nvPr/>
        </p:nvSpPr>
        <p:spPr>
          <a:xfrm>
            <a:off x="4620700" y="15324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3"/>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86" name="Google Shape;186;p13"/>
          <p:cNvSpPr/>
          <p:nvPr/>
        </p:nvSpPr>
        <p:spPr>
          <a:xfrm>
            <a:off x="3799300" y="1503125"/>
            <a:ext cx="4986000" cy="2154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EA4335"/>
              </a:buClr>
              <a:buSzPts val="2400"/>
              <a:buFont typeface="Comic Sans MS"/>
              <a:buAutoNum type="arabicPeriod" startAt="2"/>
            </a:pPr>
            <a:r>
              <a:rPr b="1" i="0" lang="en" sz="2400" u="none" cap="none" strike="noStrike">
                <a:solidFill>
                  <a:srgbClr val="434343"/>
                </a:solidFill>
                <a:latin typeface="Comic Sans MS"/>
                <a:ea typeface="Comic Sans MS"/>
                <a:cs typeface="Comic Sans MS"/>
                <a:sym typeface="Comic Sans MS"/>
              </a:rPr>
              <a:t>A stranger offers Lumen a really valuable trade in an </a:t>
            </a:r>
            <a:r>
              <a:rPr b="1" i="0" lang="en" sz="2400" u="none" cap="none" strike="noStrike">
                <a:solidFill>
                  <a:srgbClr val="EA4335"/>
                </a:solidFill>
                <a:latin typeface="Comic Sans MS"/>
                <a:ea typeface="Comic Sans MS"/>
                <a:cs typeface="Comic Sans MS"/>
                <a:sym typeface="Comic Sans MS"/>
              </a:rPr>
              <a:t>online game </a:t>
            </a:r>
            <a:r>
              <a:rPr b="1" i="0" lang="en" sz="2400" u="none" cap="none" strike="noStrike">
                <a:solidFill>
                  <a:srgbClr val="434343"/>
                </a:solidFill>
                <a:latin typeface="Comic Sans MS"/>
                <a:ea typeface="Comic Sans MS"/>
                <a:cs typeface="Comic Sans MS"/>
                <a:sym typeface="Comic Sans MS"/>
              </a:rPr>
              <a:t>that sounds too good to be true.</a:t>
            </a:r>
            <a:endParaRPr i="0" sz="1100" u="none" cap="none" strike="noStrike">
              <a:solidFill>
                <a:srgbClr val="000000"/>
              </a:solidFill>
              <a:latin typeface="Comic Sans MS"/>
              <a:ea typeface="Comic Sans MS"/>
              <a:cs typeface="Comic Sans MS"/>
              <a:sym typeface="Comic Sans MS"/>
            </a:endParaRPr>
          </a:p>
        </p:txBody>
      </p:sp>
      <p:sp>
        <p:nvSpPr>
          <p:cNvPr id="187" name="Google Shape;187;p13"/>
          <p:cNvSpPr/>
          <p:nvPr/>
        </p:nvSpPr>
        <p:spPr>
          <a:xfrm>
            <a:off x="3799300"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188" name="Google Shape;188;p13"/>
          <p:cNvPicPr preferRelativeResize="0"/>
          <p:nvPr/>
        </p:nvPicPr>
        <p:blipFill rotWithShape="1">
          <a:blip r:embed="rId3">
            <a:alphaModFix/>
          </a:blip>
          <a:srcRect b="0" l="0" r="0" t="0"/>
          <a:stretch/>
        </p:blipFill>
        <p:spPr>
          <a:xfrm>
            <a:off x="463325" y="1919098"/>
            <a:ext cx="1861499" cy="1861524"/>
          </a:xfrm>
          <a:prstGeom prst="rect">
            <a:avLst/>
          </a:prstGeom>
          <a:noFill/>
          <a:ln>
            <a:noFill/>
          </a:ln>
        </p:spPr>
      </p:pic>
      <p:sp>
        <p:nvSpPr>
          <p:cNvPr id="189" name="Google Shape;189;p13"/>
          <p:cNvSpPr/>
          <p:nvPr/>
        </p:nvSpPr>
        <p:spPr>
          <a:xfrm>
            <a:off x="412375" y="1494750"/>
            <a:ext cx="1963500" cy="489300"/>
          </a:xfrm>
          <a:prstGeom prst="roundRect">
            <a:avLst>
              <a:gd fmla="val 40380" name="adj"/>
            </a:avLst>
          </a:prstGeom>
          <a:solidFill>
            <a:srgbClr val="FFFFFF"/>
          </a:solidFill>
          <a:ln cap="flat" cmpd="sng" w="2857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200" u="none" cap="none" strike="noStrike">
                <a:solidFill>
                  <a:srgbClr val="EA4335"/>
                </a:solidFill>
                <a:latin typeface="Comic Sans MS"/>
                <a:ea typeface="Comic Sans MS"/>
                <a:cs typeface="Comic Sans MS"/>
                <a:sym typeface="Comic Sans MS"/>
              </a:rPr>
              <a:t>Don’t trust!</a:t>
            </a:r>
            <a:endParaRPr b="1" i="0" sz="100" u="none" cap="none" strike="noStrike">
              <a:solidFill>
                <a:srgbClr val="EA4335"/>
              </a:solidFill>
              <a:latin typeface="Comic Sans MS"/>
              <a:ea typeface="Comic Sans MS"/>
              <a:cs typeface="Comic Sans MS"/>
              <a:sym typeface="Comic Sans MS"/>
            </a:endParaRPr>
          </a:p>
        </p:txBody>
      </p:sp>
      <p:sp>
        <p:nvSpPr>
          <p:cNvPr id="190" name="Google Shape;190;p13"/>
          <p:cNvSpPr/>
          <p:nvPr/>
        </p:nvSpPr>
        <p:spPr>
          <a:xfrm>
            <a:off x="986221" y="3733205"/>
            <a:ext cx="815700" cy="47400"/>
          </a:xfrm>
          <a:prstGeom prst="ellipse">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 name="Google Shape;191;p13"/>
          <p:cNvPicPr preferRelativeResize="0"/>
          <p:nvPr/>
        </p:nvPicPr>
        <p:blipFill rotWithShape="1">
          <a:blip r:embed="rId4">
            <a:alphaModFix/>
          </a:blip>
          <a:srcRect b="0" l="0" r="0" t="0"/>
          <a:stretch/>
        </p:blipFill>
        <p:spPr>
          <a:xfrm>
            <a:off x="1148995" y="740975"/>
            <a:ext cx="490159" cy="646662"/>
          </a:xfrm>
          <a:prstGeom prst="rect">
            <a:avLst/>
          </a:prstGeom>
          <a:noFill/>
          <a:ln>
            <a:noFill/>
          </a:ln>
        </p:spPr>
      </p:pic>
      <p:pic>
        <p:nvPicPr>
          <p:cNvPr id="192" name="Google Shape;192;p13"/>
          <p:cNvPicPr preferRelativeResize="0"/>
          <p:nvPr/>
        </p:nvPicPr>
        <p:blipFill rotWithShape="1">
          <a:blip r:embed="rId5">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6" name="Shape 196"/>
        <p:cNvGrpSpPr/>
        <p:nvPr/>
      </p:nvGrpSpPr>
      <p:grpSpPr>
        <a:xfrm>
          <a:off x="0" y="0"/>
          <a:ext cx="0" cy="0"/>
          <a:chOff x="0" y="0"/>
          <a:chExt cx="0" cy="0"/>
        </a:xfrm>
      </p:grpSpPr>
      <p:sp>
        <p:nvSpPr>
          <p:cNvPr id="197" name="Google Shape;197;p14"/>
          <p:cNvSpPr/>
          <p:nvPr/>
        </p:nvSpPr>
        <p:spPr>
          <a:xfrm flipH="1">
            <a:off x="-47728" y="-39000"/>
            <a:ext cx="3607378" cy="5238225"/>
          </a:xfrm>
          <a:custGeom>
            <a:rect b="b" l="l" r="r" t="t"/>
            <a:pathLst>
              <a:path extrusionOk="0" h="209529" w="118362">
                <a:moveTo>
                  <a:pt x="118362" y="0"/>
                </a:moveTo>
                <a:lnTo>
                  <a:pt x="0" y="0"/>
                </a:lnTo>
                <a:lnTo>
                  <a:pt x="39454" y="209529"/>
                </a:lnTo>
                <a:lnTo>
                  <a:pt x="118139" y="209529"/>
                </a:lnTo>
                <a:close/>
              </a:path>
            </a:pathLst>
          </a:custGeom>
          <a:solidFill>
            <a:srgbClr val="EA4335"/>
          </a:solidFill>
          <a:ln>
            <a:noFill/>
          </a:ln>
        </p:spPr>
      </p:sp>
      <p:sp>
        <p:nvSpPr>
          <p:cNvPr id="198" name="Google Shape;198;p14"/>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99" name="Google Shape;199;p14"/>
          <p:cNvSpPr/>
          <p:nvPr/>
        </p:nvSpPr>
        <p:spPr>
          <a:xfrm>
            <a:off x="3799300" y="1481225"/>
            <a:ext cx="4992900" cy="23103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FF493A"/>
              </a:buClr>
              <a:buSzPts val="2400"/>
              <a:buFont typeface="Comic Sans MS"/>
              <a:buAutoNum type="arabicPeriod" startAt="3"/>
            </a:pPr>
            <a:r>
              <a:rPr b="1" i="0" lang="en" sz="2400" u="none" cap="none" strike="noStrike">
                <a:solidFill>
                  <a:srgbClr val="414141"/>
                </a:solidFill>
                <a:latin typeface="Comic Sans MS"/>
                <a:ea typeface="Comic Sans MS"/>
                <a:cs typeface="Comic Sans MS"/>
                <a:sym typeface="Comic Sans MS"/>
              </a:rPr>
              <a:t>Lumen gets a random email from a friend - with a weird attachment called: </a:t>
            </a:r>
            <a:endParaRPr b="1" i="0" sz="2400" u="none" cap="none" strike="noStrike">
              <a:solidFill>
                <a:srgbClr val="414141"/>
              </a:solidFill>
              <a:latin typeface="Comic Sans MS"/>
              <a:ea typeface="Comic Sans MS"/>
              <a:cs typeface="Comic Sans MS"/>
              <a:sym typeface="Comic Sans MS"/>
            </a:endParaRPr>
          </a:p>
          <a:p>
            <a:pPr indent="0" lvl="0" marL="457200" marR="0" rtl="0" algn="l">
              <a:lnSpc>
                <a:spcPct val="115000"/>
              </a:lnSpc>
              <a:spcBef>
                <a:spcPts val="1200"/>
              </a:spcBef>
              <a:spcAft>
                <a:spcPts val="1200"/>
              </a:spcAft>
              <a:buClr>
                <a:srgbClr val="000000"/>
              </a:buClr>
              <a:buSzPts val="2400"/>
              <a:buFont typeface="Arial"/>
              <a:buNone/>
            </a:pPr>
            <a:r>
              <a:rPr b="1" i="0" lang="en" sz="2400" u="none" cap="none" strike="noStrike">
                <a:solidFill>
                  <a:srgbClr val="FF493A"/>
                </a:solidFill>
                <a:latin typeface="Comic Sans MS"/>
                <a:ea typeface="Comic Sans MS"/>
                <a:cs typeface="Comic Sans MS"/>
                <a:sym typeface="Comic Sans MS"/>
              </a:rPr>
              <a:t>‘You’ll NeVR believe tHiS!’ </a:t>
            </a:r>
            <a:endParaRPr b="1" i="0" sz="800" u="none" cap="none" strike="noStrike">
              <a:solidFill>
                <a:srgbClr val="FF493A"/>
              </a:solidFill>
              <a:latin typeface="Comic Sans MS"/>
              <a:ea typeface="Comic Sans MS"/>
              <a:cs typeface="Comic Sans MS"/>
              <a:sym typeface="Comic Sans MS"/>
            </a:endParaRPr>
          </a:p>
        </p:txBody>
      </p:sp>
      <p:sp>
        <p:nvSpPr>
          <p:cNvPr id="200" name="Google Shape;200;p14"/>
          <p:cNvSpPr/>
          <p:nvPr/>
        </p:nvSpPr>
        <p:spPr>
          <a:xfrm>
            <a:off x="3799300"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201" name="Google Shape;201;p14"/>
          <p:cNvPicPr preferRelativeResize="0"/>
          <p:nvPr/>
        </p:nvPicPr>
        <p:blipFill rotWithShape="1">
          <a:blip r:embed="rId3">
            <a:alphaModFix/>
          </a:blip>
          <a:srcRect b="0" l="0" r="0" t="0"/>
          <a:stretch/>
        </p:blipFill>
        <p:spPr>
          <a:xfrm>
            <a:off x="463325" y="1919098"/>
            <a:ext cx="1861499" cy="1861524"/>
          </a:xfrm>
          <a:prstGeom prst="rect">
            <a:avLst/>
          </a:prstGeom>
          <a:noFill/>
          <a:ln>
            <a:noFill/>
          </a:ln>
        </p:spPr>
      </p:pic>
      <p:sp>
        <p:nvSpPr>
          <p:cNvPr id="202" name="Google Shape;202;p14"/>
          <p:cNvSpPr/>
          <p:nvPr/>
        </p:nvSpPr>
        <p:spPr>
          <a:xfrm>
            <a:off x="412375" y="1494750"/>
            <a:ext cx="1963500" cy="489300"/>
          </a:xfrm>
          <a:prstGeom prst="roundRect">
            <a:avLst>
              <a:gd fmla="val 40380" name="adj"/>
            </a:avLst>
          </a:prstGeom>
          <a:solidFill>
            <a:srgbClr val="FFFFFF"/>
          </a:solidFill>
          <a:ln cap="flat" cmpd="sng" w="2857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200" u="none" cap="none" strike="noStrike">
                <a:solidFill>
                  <a:srgbClr val="EA4335"/>
                </a:solidFill>
                <a:latin typeface="Comic Sans MS"/>
                <a:ea typeface="Comic Sans MS"/>
                <a:cs typeface="Comic Sans MS"/>
                <a:sym typeface="Comic Sans MS"/>
              </a:rPr>
              <a:t>Don’t trust!</a:t>
            </a:r>
            <a:endParaRPr b="1" i="0" sz="100" u="none" cap="none" strike="noStrike">
              <a:solidFill>
                <a:srgbClr val="EA4335"/>
              </a:solidFill>
              <a:latin typeface="Comic Sans MS"/>
              <a:ea typeface="Comic Sans MS"/>
              <a:cs typeface="Comic Sans MS"/>
              <a:sym typeface="Comic Sans MS"/>
            </a:endParaRPr>
          </a:p>
        </p:txBody>
      </p:sp>
      <p:sp>
        <p:nvSpPr>
          <p:cNvPr id="203" name="Google Shape;203;p14"/>
          <p:cNvSpPr/>
          <p:nvPr/>
        </p:nvSpPr>
        <p:spPr>
          <a:xfrm>
            <a:off x="986221" y="3733205"/>
            <a:ext cx="815700" cy="47400"/>
          </a:xfrm>
          <a:prstGeom prst="ellipse">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 name="Google Shape;204;p14"/>
          <p:cNvPicPr preferRelativeResize="0"/>
          <p:nvPr/>
        </p:nvPicPr>
        <p:blipFill rotWithShape="1">
          <a:blip r:embed="rId4">
            <a:alphaModFix/>
          </a:blip>
          <a:srcRect b="0" l="0" r="0" t="0"/>
          <a:stretch/>
        </p:blipFill>
        <p:spPr>
          <a:xfrm>
            <a:off x="1148995" y="740975"/>
            <a:ext cx="490159" cy="646662"/>
          </a:xfrm>
          <a:prstGeom prst="rect">
            <a:avLst/>
          </a:prstGeom>
          <a:noFill/>
          <a:ln>
            <a:noFill/>
          </a:ln>
        </p:spPr>
      </p:pic>
      <p:pic>
        <p:nvPicPr>
          <p:cNvPr id="205" name="Google Shape;205;p14"/>
          <p:cNvPicPr preferRelativeResize="0"/>
          <p:nvPr/>
        </p:nvPicPr>
        <p:blipFill rotWithShape="1">
          <a:blip r:embed="rId5">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A853"/>
        </a:solidFill>
      </p:bgPr>
    </p:bg>
    <p:spTree>
      <p:nvGrpSpPr>
        <p:cNvPr id="209" name="Shape 209"/>
        <p:cNvGrpSpPr/>
        <p:nvPr/>
      </p:nvGrpSpPr>
      <p:grpSpPr>
        <a:xfrm>
          <a:off x="0" y="0"/>
          <a:ext cx="0" cy="0"/>
          <a:chOff x="0" y="0"/>
          <a:chExt cx="0" cy="0"/>
        </a:xfrm>
      </p:grpSpPr>
      <p:sp>
        <p:nvSpPr>
          <p:cNvPr id="210" name="Google Shape;210;p15"/>
          <p:cNvSpPr/>
          <p:nvPr/>
        </p:nvSpPr>
        <p:spPr>
          <a:xfrm>
            <a:off x="4571998" y="-39000"/>
            <a:ext cx="4639494" cy="5238225"/>
          </a:xfrm>
          <a:custGeom>
            <a:rect b="b" l="l" r="r" t="t"/>
            <a:pathLst>
              <a:path extrusionOk="0" h="209529" w="118362">
                <a:moveTo>
                  <a:pt x="118362" y="0"/>
                </a:moveTo>
                <a:lnTo>
                  <a:pt x="0" y="0"/>
                </a:lnTo>
                <a:lnTo>
                  <a:pt x="39454" y="209529"/>
                </a:lnTo>
                <a:lnTo>
                  <a:pt x="118139" y="209529"/>
                </a:lnTo>
                <a:close/>
              </a:path>
            </a:pathLst>
          </a:custGeom>
          <a:solidFill>
            <a:srgbClr val="F3F3F3"/>
          </a:solidFill>
          <a:ln>
            <a:noFill/>
          </a:ln>
        </p:spPr>
      </p:sp>
      <p:sp>
        <p:nvSpPr>
          <p:cNvPr id="211" name="Google Shape;211;p15"/>
          <p:cNvSpPr txBox="1"/>
          <p:nvPr/>
        </p:nvSpPr>
        <p:spPr>
          <a:xfrm>
            <a:off x="4620700" y="15324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5"/>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213" name="Google Shape;213;p15"/>
          <p:cNvSpPr/>
          <p:nvPr/>
        </p:nvSpPr>
        <p:spPr>
          <a:xfrm>
            <a:off x="462025" y="1497700"/>
            <a:ext cx="4110000" cy="21441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34A853"/>
              </a:buClr>
              <a:buSzPts val="2400"/>
              <a:buFont typeface="Comic Sans MS"/>
              <a:buAutoNum type="arabicPeriod" startAt="4"/>
            </a:pPr>
            <a:r>
              <a:rPr b="1" i="0" lang="en" sz="2400" u="none" cap="none" strike="noStrike">
                <a:solidFill>
                  <a:srgbClr val="414141"/>
                </a:solidFill>
                <a:latin typeface="Comic Sans MS"/>
                <a:ea typeface="Comic Sans MS"/>
                <a:cs typeface="Comic Sans MS"/>
                <a:sym typeface="Comic Sans MS"/>
              </a:rPr>
              <a:t>Lumen visits a website that has a </a:t>
            </a:r>
            <a:r>
              <a:rPr b="1" i="0" lang="en" sz="2400" u="none" cap="none" strike="noStrike">
                <a:solidFill>
                  <a:srgbClr val="34A853"/>
                </a:solidFill>
                <a:latin typeface="Comic Sans MS"/>
                <a:ea typeface="Comic Sans MS"/>
                <a:cs typeface="Comic Sans MS"/>
                <a:sym typeface="Comic Sans MS"/>
              </a:rPr>
              <a:t>green padlock</a:t>
            </a:r>
            <a:r>
              <a:rPr b="1" i="0" lang="en" sz="2400" u="none" cap="none" strike="noStrike">
                <a:solidFill>
                  <a:srgbClr val="414141"/>
                </a:solidFill>
                <a:latin typeface="Comic Sans MS"/>
                <a:ea typeface="Comic Sans MS"/>
                <a:cs typeface="Comic Sans MS"/>
                <a:sym typeface="Comic Sans MS"/>
              </a:rPr>
              <a:t> next to the address bar.</a:t>
            </a:r>
            <a:endParaRPr b="1" i="0" sz="2100" u="none" cap="none" strike="noStrike">
              <a:solidFill>
                <a:srgbClr val="414141"/>
              </a:solidFill>
              <a:latin typeface="Comic Sans MS"/>
              <a:ea typeface="Comic Sans MS"/>
              <a:cs typeface="Comic Sans MS"/>
              <a:sym typeface="Comic Sans MS"/>
            </a:endParaRPr>
          </a:p>
        </p:txBody>
      </p:sp>
      <p:sp>
        <p:nvSpPr>
          <p:cNvPr id="214" name="Google Shape;214;p15"/>
          <p:cNvSpPr/>
          <p:nvPr/>
        </p:nvSpPr>
        <p:spPr>
          <a:xfrm>
            <a:off x="462025"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215" name="Google Shape;215;p15"/>
          <p:cNvPicPr preferRelativeResize="0"/>
          <p:nvPr/>
        </p:nvPicPr>
        <p:blipFill rotWithShape="1">
          <a:blip r:embed="rId3">
            <a:alphaModFix/>
          </a:blip>
          <a:srcRect b="0" l="0" r="0" t="0"/>
          <a:stretch/>
        </p:blipFill>
        <p:spPr>
          <a:xfrm>
            <a:off x="6200275" y="1919098"/>
            <a:ext cx="1861499" cy="1861524"/>
          </a:xfrm>
          <a:prstGeom prst="rect">
            <a:avLst/>
          </a:prstGeom>
          <a:noFill/>
          <a:ln>
            <a:noFill/>
          </a:ln>
        </p:spPr>
      </p:pic>
      <p:sp>
        <p:nvSpPr>
          <p:cNvPr id="216" name="Google Shape;216;p15"/>
          <p:cNvSpPr/>
          <p:nvPr/>
        </p:nvSpPr>
        <p:spPr>
          <a:xfrm>
            <a:off x="6230725" y="1494750"/>
            <a:ext cx="1800600" cy="489300"/>
          </a:xfrm>
          <a:prstGeom prst="roundRect">
            <a:avLst>
              <a:gd fmla="val 40380" name="adj"/>
            </a:avLst>
          </a:prstGeom>
          <a:solidFill>
            <a:srgbClr val="FFFFFF"/>
          </a:solidFill>
          <a:ln cap="flat" cmpd="sng" w="2857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200" u="none" cap="none" strike="noStrike">
                <a:solidFill>
                  <a:srgbClr val="34A853"/>
                </a:solidFill>
                <a:latin typeface="Comic Sans MS"/>
                <a:ea typeface="Comic Sans MS"/>
                <a:cs typeface="Comic Sans MS"/>
                <a:sym typeface="Comic Sans MS"/>
              </a:rPr>
              <a:t>Trust!</a:t>
            </a:r>
            <a:endParaRPr b="1" i="0" sz="100" u="none" cap="none" strike="noStrike">
              <a:solidFill>
                <a:srgbClr val="34A853"/>
              </a:solidFill>
              <a:latin typeface="Comic Sans MS"/>
              <a:ea typeface="Comic Sans MS"/>
              <a:cs typeface="Comic Sans MS"/>
              <a:sym typeface="Comic Sans MS"/>
            </a:endParaRPr>
          </a:p>
        </p:txBody>
      </p:sp>
      <p:sp>
        <p:nvSpPr>
          <p:cNvPr id="217" name="Google Shape;217;p15"/>
          <p:cNvSpPr/>
          <p:nvPr/>
        </p:nvSpPr>
        <p:spPr>
          <a:xfrm>
            <a:off x="6723171" y="3733205"/>
            <a:ext cx="815700" cy="47400"/>
          </a:xfrm>
          <a:prstGeom prst="ellipse">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p15"/>
          <p:cNvPicPr preferRelativeResize="0"/>
          <p:nvPr/>
        </p:nvPicPr>
        <p:blipFill rotWithShape="1">
          <a:blip r:embed="rId4">
            <a:alphaModFix/>
          </a:blip>
          <a:srcRect b="0" l="0" r="0" t="0"/>
          <a:stretch/>
        </p:blipFill>
        <p:spPr>
          <a:xfrm>
            <a:off x="6980425" y="796475"/>
            <a:ext cx="301300" cy="535650"/>
          </a:xfrm>
          <a:prstGeom prst="rect">
            <a:avLst/>
          </a:prstGeom>
          <a:noFill/>
          <a:ln>
            <a:noFill/>
          </a:ln>
        </p:spPr>
      </p:pic>
      <p:pic>
        <p:nvPicPr>
          <p:cNvPr id="219" name="Google Shape;219;p15"/>
          <p:cNvPicPr preferRelativeResize="0"/>
          <p:nvPr/>
        </p:nvPicPr>
        <p:blipFill rotWithShape="1">
          <a:blip r:embed="rId5">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705"/>
        </a:solidFill>
      </p:bgPr>
    </p:bg>
    <p:spTree>
      <p:nvGrpSpPr>
        <p:cNvPr id="223" name="Shape 223"/>
        <p:cNvGrpSpPr/>
        <p:nvPr/>
      </p:nvGrpSpPr>
      <p:grpSpPr>
        <a:xfrm>
          <a:off x="0" y="0"/>
          <a:ext cx="0" cy="0"/>
          <a:chOff x="0" y="0"/>
          <a:chExt cx="0" cy="0"/>
        </a:xfrm>
      </p:grpSpPr>
      <p:sp>
        <p:nvSpPr>
          <p:cNvPr id="224" name="Google Shape;224;p16"/>
          <p:cNvSpPr txBox="1"/>
          <p:nvPr/>
        </p:nvSpPr>
        <p:spPr>
          <a:xfrm>
            <a:off x="736250" y="2252100"/>
            <a:ext cx="7980300" cy="23382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700"/>
              </a:spcBef>
              <a:spcAft>
                <a:spcPts val="0"/>
              </a:spcAft>
              <a:buClr>
                <a:srgbClr val="000000"/>
              </a:buClr>
              <a:buSzPts val="1600"/>
              <a:buFont typeface="Arial"/>
              <a:buNone/>
            </a:pPr>
            <a:r>
              <a:t/>
            </a:r>
            <a:endParaRPr b="0" i="0" sz="1600" u="none" cap="none" strike="noStrike">
              <a:solidFill>
                <a:srgbClr val="86868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100"/>
              <a:buFont typeface="Arial"/>
              <a:buNone/>
            </a:pPr>
            <a:r>
              <a:t/>
            </a:r>
            <a:endParaRPr b="0" i="0" sz="2400" u="none" cap="none" strike="noStrike">
              <a:solidFill>
                <a:srgbClr val="595959"/>
              </a:solidFill>
              <a:latin typeface="Arial"/>
              <a:ea typeface="Arial"/>
              <a:cs typeface="Arial"/>
              <a:sym typeface="Arial"/>
            </a:endParaRPr>
          </a:p>
        </p:txBody>
      </p:sp>
      <p:sp>
        <p:nvSpPr>
          <p:cNvPr id="225" name="Google Shape;225;p16"/>
          <p:cNvSpPr txBox="1"/>
          <p:nvPr/>
        </p:nvSpPr>
        <p:spPr>
          <a:xfrm>
            <a:off x="4620700" y="15324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16"/>
          <p:cNvSpPr/>
          <p:nvPr/>
        </p:nvSpPr>
        <p:spPr>
          <a:xfrm>
            <a:off x="4572000" y="-4750"/>
            <a:ext cx="4567250" cy="5203975"/>
          </a:xfrm>
          <a:custGeom>
            <a:rect b="b" l="l" r="r" t="t"/>
            <a:pathLst>
              <a:path extrusionOk="0" h="208159" w="182690">
                <a:moveTo>
                  <a:pt x="182690" y="190"/>
                </a:moveTo>
                <a:lnTo>
                  <a:pt x="0" y="0"/>
                </a:lnTo>
                <a:lnTo>
                  <a:pt x="61860" y="208159"/>
                </a:lnTo>
                <a:lnTo>
                  <a:pt x="182690" y="207835"/>
                </a:lnTo>
                <a:close/>
              </a:path>
            </a:pathLst>
          </a:custGeom>
          <a:solidFill>
            <a:srgbClr val="FEBF24"/>
          </a:solidFill>
          <a:ln>
            <a:noFill/>
          </a:ln>
        </p:spPr>
      </p:sp>
      <p:sp>
        <p:nvSpPr>
          <p:cNvPr id="227" name="Google Shape;227;p16"/>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228" name="Google Shape;228;p16"/>
          <p:cNvSpPr/>
          <p:nvPr/>
        </p:nvSpPr>
        <p:spPr>
          <a:xfrm>
            <a:off x="497525" y="1494800"/>
            <a:ext cx="4204200" cy="27675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EA4335"/>
              </a:buClr>
              <a:buSzPts val="2400"/>
              <a:buFont typeface="Comic Sans MS"/>
              <a:buAutoNum type="arabicPeriod" startAt="5"/>
            </a:pPr>
            <a:r>
              <a:rPr b="1" i="0" lang="en" sz="2400" u="none" cap="none" strike="noStrike">
                <a:solidFill>
                  <a:srgbClr val="414141"/>
                </a:solidFill>
                <a:latin typeface="Comic Sans MS"/>
                <a:ea typeface="Comic Sans MS"/>
                <a:cs typeface="Comic Sans MS"/>
                <a:sym typeface="Comic Sans MS"/>
              </a:rPr>
              <a:t>Lumen gets a chain email from a stranger, saying to </a:t>
            </a:r>
            <a:r>
              <a:rPr b="1" i="0" lang="en" sz="2400" u="none" cap="none" strike="noStrike">
                <a:solidFill>
                  <a:srgbClr val="EA4335"/>
                </a:solidFill>
                <a:latin typeface="Comic Sans MS"/>
                <a:ea typeface="Comic Sans MS"/>
                <a:cs typeface="Comic Sans MS"/>
                <a:sym typeface="Comic Sans MS"/>
              </a:rPr>
              <a:t>forward it on to five friends</a:t>
            </a:r>
            <a:r>
              <a:rPr b="1" i="0" lang="en" sz="2400" u="none" cap="none" strike="noStrike">
                <a:solidFill>
                  <a:srgbClr val="414141"/>
                </a:solidFill>
                <a:latin typeface="Comic Sans MS"/>
                <a:ea typeface="Comic Sans MS"/>
                <a:cs typeface="Comic Sans MS"/>
                <a:sym typeface="Comic Sans MS"/>
              </a:rPr>
              <a:t> to win a cool new phone.</a:t>
            </a:r>
            <a:endParaRPr b="1" i="0" sz="2100" u="none" cap="none" strike="noStrike">
              <a:solidFill>
                <a:srgbClr val="414141"/>
              </a:solidFill>
              <a:latin typeface="Comic Sans MS"/>
              <a:ea typeface="Comic Sans MS"/>
              <a:cs typeface="Comic Sans MS"/>
              <a:sym typeface="Comic Sans MS"/>
            </a:endParaRPr>
          </a:p>
        </p:txBody>
      </p:sp>
      <p:sp>
        <p:nvSpPr>
          <p:cNvPr id="229" name="Google Shape;229;p16"/>
          <p:cNvSpPr/>
          <p:nvPr/>
        </p:nvSpPr>
        <p:spPr>
          <a:xfrm>
            <a:off x="462025"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230" name="Google Shape;230;p16"/>
          <p:cNvPicPr preferRelativeResize="0"/>
          <p:nvPr/>
        </p:nvPicPr>
        <p:blipFill rotWithShape="1">
          <a:blip r:embed="rId3">
            <a:alphaModFix/>
          </a:blip>
          <a:srcRect b="0" l="0" r="0" t="0"/>
          <a:stretch/>
        </p:blipFill>
        <p:spPr>
          <a:xfrm>
            <a:off x="6200275" y="1919098"/>
            <a:ext cx="1861499" cy="1861524"/>
          </a:xfrm>
          <a:prstGeom prst="rect">
            <a:avLst/>
          </a:prstGeom>
          <a:noFill/>
          <a:ln>
            <a:noFill/>
          </a:ln>
        </p:spPr>
      </p:pic>
      <p:sp>
        <p:nvSpPr>
          <p:cNvPr id="231" name="Google Shape;231;p16"/>
          <p:cNvSpPr/>
          <p:nvPr/>
        </p:nvSpPr>
        <p:spPr>
          <a:xfrm>
            <a:off x="6149325" y="1494750"/>
            <a:ext cx="1963500" cy="489300"/>
          </a:xfrm>
          <a:prstGeom prst="roundRect">
            <a:avLst>
              <a:gd fmla="val 40380" name="adj"/>
            </a:avLst>
          </a:prstGeom>
          <a:solidFill>
            <a:srgbClr val="FFFFFF"/>
          </a:solidFill>
          <a:ln cap="flat" cmpd="sng" w="2857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200" u="none" cap="none" strike="noStrike">
                <a:solidFill>
                  <a:srgbClr val="EA4335"/>
                </a:solidFill>
                <a:latin typeface="Comic Sans MS"/>
                <a:ea typeface="Comic Sans MS"/>
                <a:cs typeface="Comic Sans MS"/>
                <a:sym typeface="Comic Sans MS"/>
              </a:rPr>
              <a:t>Don’t trust!</a:t>
            </a:r>
            <a:endParaRPr b="1" i="0" sz="100" u="none" cap="none" strike="noStrike">
              <a:solidFill>
                <a:srgbClr val="EA4335"/>
              </a:solidFill>
              <a:latin typeface="Comic Sans MS"/>
              <a:ea typeface="Comic Sans MS"/>
              <a:cs typeface="Comic Sans MS"/>
              <a:sym typeface="Comic Sans MS"/>
            </a:endParaRPr>
          </a:p>
        </p:txBody>
      </p:sp>
      <p:sp>
        <p:nvSpPr>
          <p:cNvPr id="232" name="Google Shape;232;p16"/>
          <p:cNvSpPr/>
          <p:nvPr/>
        </p:nvSpPr>
        <p:spPr>
          <a:xfrm>
            <a:off x="6723171" y="3733205"/>
            <a:ext cx="815700" cy="47400"/>
          </a:xfrm>
          <a:prstGeom prst="ellipse">
            <a:avLst/>
          </a:prstGeom>
          <a:solidFill>
            <a:srgbClr val="E691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 name="Google Shape;233;p16"/>
          <p:cNvPicPr preferRelativeResize="0"/>
          <p:nvPr/>
        </p:nvPicPr>
        <p:blipFill rotWithShape="1">
          <a:blip r:embed="rId4">
            <a:alphaModFix/>
          </a:blip>
          <a:srcRect b="0" l="0" r="0" t="0"/>
          <a:stretch/>
        </p:blipFill>
        <p:spPr>
          <a:xfrm>
            <a:off x="6885945" y="740975"/>
            <a:ext cx="490159" cy="646662"/>
          </a:xfrm>
          <a:prstGeom prst="rect">
            <a:avLst/>
          </a:prstGeom>
          <a:noFill/>
          <a:ln>
            <a:noFill/>
          </a:ln>
        </p:spPr>
      </p:pic>
      <p:pic>
        <p:nvPicPr>
          <p:cNvPr id="234" name="Google Shape;234;p16"/>
          <p:cNvPicPr preferRelativeResize="0"/>
          <p:nvPr/>
        </p:nvPicPr>
        <p:blipFill rotWithShape="1">
          <a:blip r:embed="rId5">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85F4"/>
        </a:solidFill>
      </p:bgPr>
    </p:bg>
    <p:spTree>
      <p:nvGrpSpPr>
        <p:cNvPr id="238" name="Shape 238"/>
        <p:cNvGrpSpPr/>
        <p:nvPr/>
      </p:nvGrpSpPr>
      <p:grpSpPr>
        <a:xfrm>
          <a:off x="0" y="0"/>
          <a:ext cx="0" cy="0"/>
          <a:chOff x="0" y="0"/>
          <a:chExt cx="0" cy="0"/>
        </a:xfrm>
      </p:grpSpPr>
      <p:sp>
        <p:nvSpPr>
          <p:cNvPr id="239" name="Google Shape;239;p17"/>
          <p:cNvSpPr/>
          <p:nvPr/>
        </p:nvSpPr>
        <p:spPr>
          <a:xfrm>
            <a:off x="0" y="1496600"/>
            <a:ext cx="9163125" cy="3646900"/>
          </a:xfrm>
          <a:custGeom>
            <a:rect b="b" l="l" r="r" t="t"/>
            <a:pathLst>
              <a:path extrusionOk="0" h="145876" w="366525">
                <a:moveTo>
                  <a:pt x="0" y="0"/>
                </a:moveTo>
                <a:lnTo>
                  <a:pt x="183262" y="39910"/>
                </a:lnTo>
                <a:lnTo>
                  <a:pt x="366525" y="230"/>
                </a:lnTo>
                <a:lnTo>
                  <a:pt x="366066" y="145876"/>
                </a:lnTo>
                <a:lnTo>
                  <a:pt x="0" y="145647"/>
                </a:lnTo>
                <a:close/>
              </a:path>
            </a:pathLst>
          </a:custGeom>
          <a:solidFill>
            <a:srgbClr val="3C78D8"/>
          </a:solidFill>
          <a:ln>
            <a:noFill/>
          </a:ln>
        </p:spPr>
      </p:sp>
      <p:sp>
        <p:nvSpPr>
          <p:cNvPr id="240" name="Google Shape;240;p17"/>
          <p:cNvSpPr txBox="1"/>
          <p:nvPr/>
        </p:nvSpPr>
        <p:spPr>
          <a:xfrm>
            <a:off x="1027500" y="1360625"/>
            <a:ext cx="7089000" cy="19443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600"/>
              <a:buFont typeface="Arial"/>
              <a:buNone/>
            </a:pPr>
            <a:r>
              <a:rPr b="1" i="0" lang="en" sz="2600" u="none" cap="none" strike="noStrike">
                <a:solidFill>
                  <a:srgbClr val="FFFFFF"/>
                </a:solidFill>
                <a:latin typeface="Comic Sans MS"/>
                <a:ea typeface="Comic Sans MS"/>
                <a:cs typeface="Comic Sans MS"/>
                <a:sym typeface="Comic Sans MS"/>
              </a:rPr>
              <a:t>How can you spot if something is…</a:t>
            </a:r>
            <a:endParaRPr b="1" i="0" sz="2600" u="none" cap="none" strike="noStrike">
              <a:solidFill>
                <a:srgbClr val="FFFFFF"/>
              </a:solidFill>
              <a:latin typeface="Comic Sans MS"/>
              <a:ea typeface="Comic Sans MS"/>
              <a:cs typeface="Comic Sans MS"/>
              <a:sym typeface="Comic Sans MS"/>
            </a:endParaRPr>
          </a:p>
          <a:p>
            <a:pPr indent="0" lvl="0" marL="0" marR="0" rtl="0" algn="ctr">
              <a:lnSpc>
                <a:spcPct val="115000"/>
              </a:lnSpc>
              <a:spcBef>
                <a:spcPts val="0"/>
              </a:spcBef>
              <a:spcAft>
                <a:spcPts val="0"/>
              </a:spcAft>
              <a:buClr>
                <a:srgbClr val="000000"/>
              </a:buClr>
              <a:buSzPts val="4800"/>
              <a:buFont typeface="Arial"/>
              <a:buNone/>
            </a:pPr>
            <a:r>
              <a:rPr b="1" i="0" lang="en" sz="4800" u="none" cap="none" strike="noStrike">
                <a:solidFill>
                  <a:srgbClr val="FFFFFF"/>
                </a:solidFill>
                <a:latin typeface="Comic Sans MS"/>
                <a:ea typeface="Comic Sans MS"/>
                <a:cs typeface="Comic Sans MS"/>
                <a:sym typeface="Comic Sans MS"/>
              </a:rPr>
              <a:t>real or fake?</a:t>
            </a:r>
            <a:endParaRPr b="1" i="0" sz="4800" u="none" cap="none" strike="noStrike">
              <a:solidFill>
                <a:srgbClr val="FFFFFF"/>
              </a:solidFill>
              <a:latin typeface="Comic Sans MS"/>
              <a:ea typeface="Comic Sans MS"/>
              <a:cs typeface="Comic Sans MS"/>
              <a:sym typeface="Comic Sans MS"/>
            </a:endParaRPr>
          </a:p>
          <a:p>
            <a:pPr indent="0" lvl="0" marL="0" marR="0" rtl="0" algn="ctr">
              <a:lnSpc>
                <a:spcPct val="115000"/>
              </a:lnSpc>
              <a:spcBef>
                <a:spcPts val="0"/>
              </a:spcBef>
              <a:spcAft>
                <a:spcPts val="0"/>
              </a:spcAft>
              <a:buClr>
                <a:srgbClr val="000000"/>
              </a:buClr>
              <a:buSzPts val="1800"/>
              <a:buFont typeface="Arial"/>
              <a:buNone/>
            </a:pPr>
            <a:r>
              <a:t/>
            </a:r>
            <a:endParaRPr i="0" sz="1800" u="none" cap="none" strike="noStrike">
              <a:solidFill>
                <a:srgbClr val="868686"/>
              </a:solidFill>
              <a:latin typeface="Comic Sans MS"/>
              <a:ea typeface="Comic Sans MS"/>
              <a:cs typeface="Comic Sans MS"/>
              <a:sym typeface="Comic Sans MS"/>
            </a:endParaRPr>
          </a:p>
          <a:p>
            <a:pPr indent="0" lvl="0" marL="0" marR="0" rtl="0" algn="ctr">
              <a:lnSpc>
                <a:spcPct val="115000"/>
              </a:lnSpc>
              <a:spcBef>
                <a:spcPts val="0"/>
              </a:spcBef>
              <a:spcAft>
                <a:spcPts val="0"/>
              </a:spcAft>
              <a:buClr>
                <a:srgbClr val="000000"/>
              </a:buClr>
              <a:buSzPts val="1900"/>
              <a:buFont typeface="Arial"/>
              <a:buNone/>
            </a:pPr>
            <a:r>
              <a:t/>
            </a:r>
            <a:endParaRPr i="0" sz="1900" u="none" cap="none" strike="noStrike">
              <a:solidFill>
                <a:srgbClr val="868686"/>
              </a:solidFill>
              <a:latin typeface="Comic Sans MS"/>
              <a:ea typeface="Comic Sans MS"/>
              <a:cs typeface="Comic Sans MS"/>
              <a:sym typeface="Comic Sans MS"/>
            </a:endParaRPr>
          </a:p>
        </p:txBody>
      </p:sp>
      <p:sp>
        <p:nvSpPr>
          <p:cNvPr id="241" name="Google Shape;241;p17"/>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pic>
        <p:nvPicPr>
          <p:cNvPr id="242" name="Google Shape;242;p17"/>
          <p:cNvPicPr preferRelativeResize="0"/>
          <p:nvPr/>
        </p:nvPicPr>
        <p:blipFill rotWithShape="1">
          <a:blip r:embed="rId3">
            <a:alphaModFix/>
          </a:blip>
          <a:srcRect b="0" l="0" r="0" t="0"/>
          <a:stretch/>
        </p:blipFill>
        <p:spPr>
          <a:xfrm>
            <a:off x="2128217" y="2025497"/>
            <a:ext cx="273101" cy="292500"/>
          </a:xfrm>
          <a:prstGeom prst="rect">
            <a:avLst/>
          </a:prstGeom>
          <a:noFill/>
          <a:ln>
            <a:noFill/>
          </a:ln>
        </p:spPr>
      </p:pic>
      <p:pic>
        <p:nvPicPr>
          <p:cNvPr id="243" name="Google Shape;243;p17"/>
          <p:cNvPicPr preferRelativeResize="0"/>
          <p:nvPr/>
        </p:nvPicPr>
        <p:blipFill rotWithShape="1">
          <a:blip r:embed="rId4">
            <a:alphaModFix/>
          </a:blip>
          <a:srcRect b="0" l="0" r="0" t="0"/>
          <a:stretch/>
        </p:blipFill>
        <p:spPr>
          <a:xfrm>
            <a:off x="6825325" y="2114073"/>
            <a:ext cx="689834" cy="738900"/>
          </a:xfrm>
          <a:prstGeom prst="rect">
            <a:avLst/>
          </a:prstGeom>
          <a:noFill/>
          <a:ln>
            <a:noFill/>
          </a:ln>
        </p:spPr>
      </p:pic>
      <p:pic>
        <p:nvPicPr>
          <p:cNvPr id="244" name="Google Shape;244;p17"/>
          <p:cNvPicPr preferRelativeResize="0"/>
          <p:nvPr/>
        </p:nvPicPr>
        <p:blipFill rotWithShape="1">
          <a:blip r:embed="rId5">
            <a:alphaModFix/>
          </a:blip>
          <a:srcRect b="0" l="0" r="0" t="0"/>
          <a:stretch/>
        </p:blipFill>
        <p:spPr>
          <a:xfrm>
            <a:off x="1531913" y="2025500"/>
            <a:ext cx="689825" cy="738897"/>
          </a:xfrm>
          <a:prstGeom prst="rect">
            <a:avLst/>
          </a:prstGeom>
          <a:noFill/>
          <a:ln>
            <a:noFill/>
          </a:ln>
        </p:spPr>
      </p:pic>
      <p:pic>
        <p:nvPicPr>
          <p:cNvPr id="245" name="Google Shape;245;p17"/>
          <p:cNvPicPr preferRelativeResize="0"/>
          <p:nvPr/>
        </p:nvPicPr>
        <p:blipFill rotWithShape="1">
          <a:blip r:embed="rId6">
            <a:alphaModFix/>
          </a:blip>
          <a:srcRect b="0" l="0" r="0" t="0"/>
          <a:stretch/>
        </p:blipFill>
        <p:spPr>
          <a:xfrm rot="8504293">
            <a:off x="2112151" y="2324722"/>
            <a:ext cx="305250" cy="326956"/>
          </a:xfrm>
          <a:prstGeom prst="rect">
            <a:avLst/>
          </a:prstGeom>
          <a:noFill/>
          <a:ln>
            <a:noFill/>
          </a:ln>
        </p:spPr>
      </p:pic>
      <p:pic>
        <p:nvPicPr>
          <p:cNvPr id="246" name="Google Shape;246;p17"/>
          <p:cNvPicPr preferRelativeResize="0"/>
          <p:nvPr/>
        </p:nvPicPr>
        <p:blipFill rotWithShape="1">
          <a:blip r:embed="rId7">
            <a:alphaModFix/>
          </a:blip>
          <a:srcRect b="0" l="0" r="0" t="0"/>
          <a:stretch/>
        </p:blipFill>
        <p:spPr>
          <a:xfrm rot="-2700000">
            <a:off x="6676726" y="2237513"/>
            <a:ext cx="273101" cy="291683"/>
          </a:xfrm>
          <a:prstGeom prst="rect">
            <a:avLst/>
          </a:prstGeom>
          <a:noFill/>
          <a:ln>
            <a:noFill/>
          </a:ln>
        </p:spPr>
      </p:pic>
      <p:pic>
        <p:nvPicPr>
          <p:cNvPr id="247" name="Google Shape;247;p17"/>
          <p:cNvPicPr preferRelativeResize="0"/>
          <p:nvPr/>
        </p:nvPicPr>
        <p:blipFill rotWithShape="1">
          <a:blip r:embed="rId8">
            <a:alphaModFix/>
          </a:blip>
          <a:srcRect b="0" l="0" r="0" t="0"/>
          <a:stretch/>
        </p:blipFill>
        <p:spPr>
          <a:xfrm>
            <a:off x="7153475" y="1971025"/>
            <a:ext cx="273101" cy="292522"/>
          </a:xfrm>
          <a:prstGeom prst="rect">
            <a:avLst/>
          </a:prstGeom>
          <a:noFill/>
          <a:ln>
            <a:noFill/>
          </a:ln>
        </p:spPr>
      </p:pic>
      <p:pic>
        <p:nvPicPr>
          <p:cNvPr id="248" name="Google Shape;248;p17"/>
          <p:cNvPicPr preferRelativeResize="0"/>
          <p:nvPr/>
        </p:nvPicPr>
        <p:blipFill rotWithShape="1">
          <a:blip r:embed="rId9">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2" name="Shape 252"/>
        <p:cNvGrpSpPr/>
        <p:nvPr/>
      </p:nvGrpSpPr>
      <p:grpSpPr>
        <a:xfrm>
          <a:off x="0" y="0"/>
          <a:ext cx="0" cy="0"/>
          <a:chOff x="0" y="0"/>
          <a:chExt cx="0" cy="0"/>
        </a:xfrm>
      </p:grpSpPr>
      <p:sp>
        <p:nvSpPr>
          <p:cNvPr id="253" name="Google Shape;253;p18"/>
          <p:cNvSpPr txBox="1"/>
          <p:nvPr/>
        </p:nvSpPr>
        <p:spPr>
          <a:xfrm>
            <a:off x="926988" y="591350"/>
            <a:ext cx="7294800" cy="789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rPr b="1" i="0" lang="en" sz="3600" u="none" cap="none" strike="noStrike">
                <a:solidFill>
                  <a:srgbClr val="434343"/>
                </a:solidFill>
                <a:latin typeface="Comic Sans MS"/>
                <a:ea typeface="Comic Sans MS"/>
                <a:cs typeface="Comic Sans MS"/>
                <a:sym typeface="Comic Sans MS"/>
              </a:rPr>
              <a:t>Spotting a</a:t>
            </a:r>
            <a:r>
              <a:rPr b="1" i="0" lang="en" sz="3600" u="none" cap="none" strike="noStrike">
                <a:solidFill>
                  <a:srgbClr val="EA4335"/>
                </a:solidFill>
                <a:latin typeface="Comic Sans MS"/>
                <a:ea typeface="Comic Sans MS"/>
                <a:cs typeface="Comic Sans MS"/>
                <a:sym typeface="Comic Sans MS"/>
              </a:rPr>
              <a:t> trustworthy site </a:t>
            </a:r>
            <a:endParaRPr i="0" sz="2000" u="none" cap="none" strike="noStrike">
              <a:solidFill>
                <a:srgbClr val="EA4335"/>
              </a:solidFill>
              <a:latin typeface="Comic Sans MS"/>
              <a:ea typeface="Comic Sans MS"/>
              <a:cs typeface="Comic Sans MS"/>
              <a:sym typeface="Comic Sans MS"/>
            </a:endParaRPr>
          </a:p>
        </p:txBody>
      </p:sp>
      <p:pic>
        <p:nvPicPr>
          <p:cNvPr id="254" name="Google Shape;254;p18"/>
          <p:cNvPicPr preferRelativeResize="0"/>
          <p:nvPr/>
        </p:nvPicPr>
        <p:blipFill rotWithShape="1">
          <a:blip r:embed="rId3">
            <a:alphaModFix/>
          </a:blip>
          <a:srcRect b="18152" l="0" r="0" t="0"/>
          <a:stretch/>
        </p:blipFill>
        <p:spPr>
          <a:xfrm>
            <a:off x="1969325" y="1617875"/>
            <a:ext cx="5210150" cy="3232724"/>
          </a:xfrm>
          <a:prstGeom prst="rect">
            <a:avLst/>
          </a:prstGeom>
          <a:noFill/>
          <a:ln cap="flat" cmpd="sng" w="114300">
            <a:solidFill>
              <a:srgbClr val="FFFFFF"/>
            </a:solidFill>
            <a:prstDash val="solid"/>
            <a:round/>
            <a:headEnd len="sm" w="sm" type="none"/>
            <a:tailEnd len="sm" w="sm" type="none"/>
          </a:ln>
          <a:effectLst>
            <a:outerShdw blurRad="57150" rotWithShape="0" algn="bl" dir="2220000" dist="76200">
              <a:srgbClr val="000000">
                <a:alpha val="9803"/>
              </a:srgbClr>
            </a:outerShdw>
          </a:effectLst>
        </p:spPr>
      </p:pic>
      <p:sp>
        <p:nvSpPr>
          <p:cNvPr id="255" name="Google Shape;255;p18"/>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pic>
        <p:nvPicPr>
          <p:cNvPr id="256" name="Google Shape;256;p18"/>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0" name="Shape 260"/>
        <p:cNvGrpSpPr/>
        <p:nvPr/>
      </p:nvGrpSpPr>
      <p:grpSpPr>
        <a:xfrm>
          <a:off x="0" y="0"/>
          <a:ext cx="0" cy="0"/>
          <a:chOff x="0" y="0"/>
          <a:chExt cx="0" cy="0"/>
        </a:xfrm>
      </p:grpSpPr>
      <p:sp>
        <p:nvSpPr>
          <p:cNvPr id="261" name="Google Shape;261;p19"/>
          <p:cNvSpPr txBox="1"/>
          <p:nvPr/>
        </p:nvSpPr>
        <p:spPr>
          <a:xfrm>
            <a:off x="736250" y="2252100"/>
            <a:ext cx="7980300" cy="23382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700"/>
              </a:spcBef>
              <a:spcAft>
                <a:spcPts val="0"/>
              </a:spcAft>
              <a:buClr>
                <a:srgbClr val="000000"/>
              </a:buClr>
              <a:buSzPts val="1600"/>
              <a:buFont typeface="Arial"/>
              <a:buNone/>
            </a:pPr>
            <a:r>
              <a:t/>
            </a:r>
            <a:endParaRPr b="0" i="0" sz="1600" u="none" cap="none" strike="noStrike">
              <a:solidFill>
                <a:srgbClr val="86868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100"/>
              <a:buFont typeface="Arial"/>
              <a:buNone/>
            </a:pPr>
            <a:r>
              <a:t/>
            </a:r>
            <a:endParaRPr b="0" i="0" sz="2400" u="none" cap="none" strike="noStrike">
              <a:solidFill>
                <a:srgbClr val="595959"/>
              </a:solidFill>
              <a:latin typeface="Arial"/>
              <a:ea typeface="Arial"/>
              <a:cs typeface="Arial"/>
              <a:sym typeface="Arial"/>
            </a:endParaRPr>
          </a:p>
        </p:txBody>
      </p:sp>
      <p:sp>
        <p:nvSpPr>
          <p:cNvPr id="262" name="Google Shape;262;p19"/>
          <p:cNvSpPr txBox="1"/>
          <p:nvPr/>
        </p:nvSpPr>
        <p:spPr>
          <a:xfrm>
            <a:off x="1014500" y="916075"/>
            <a:ext cx="3509700" cy="288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600"/>
              <a:buFont typeface="Arial"/>
              <a:buNone/>
            </a:pPr>
            <a:r>
              <a:t/>
            </a:r>
            <a:endParaRPr b="1" i="0" sz="2600" u="none" cap="none" strike="noStrike">
              <a:solidFill>
                <a:srgbClr val="4285F4"/>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434343"/>
                </a:solidFill>
                <a:latin typeface="Comic Sans MS"/>
                <a:ea typeface="Comic Sans MS"/>
                <a:cs typeface="Comic Sans MS"/>
                <a:sym typeface="Comic Sans MS"/>
              </a:rPr>
              <a:t>Spotting an </a:t>
            </a:r>
            <a:r>
              <a:rPr b="1" i="0" lang="en" sz="3600" u="none" cap="none" strike="noStrike">
                <a:solidFill>
                  <a:srgbClr val="4285F4"/>
                </a:solidFill>
                <a:latin typeface="Comic Sans MS"/>
                <a:ea typeface="Comic Sans MS"/>
                <a:cs typeface="Comic Sans MS"/>
                <a:sym typeface="Comic Sans MS"/>
              </a:rPr>
              <a:t>untrustworthy website </a:t>
            </a:r>
            <a:endParaRPr b="1" i="0" sz="3600" u="none" cap="none" strike="noStrike">
              <a:solidFill>
                <a:srgbClr val="4285F4"/>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t/>
            </a:r>
            <a:endParaRPr i="0" sz="1800" u="none" cap="none" strike="noStrike">
              <a:solidFill>
                <a:srgbClr val="868686"/>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900"/>
              <a:buFont typeface="Arial"/>
              <a:buNone/>
            </a:pPr>
            <a:r>
              <a:t/>
            </a:r>
            <a:endParaRPr i="0" sz="1900" u="none" cap="none" strike="noStrike">
              <a:solidFill>
                <a:srgbClr val="868686"/>
              </a:solidFill>
              <a:latin typeface="Comic Sans MS"/>
              <a:ea typeface="Comic Sans MS"/>
              <a:cs typeface="Comic Sans MS"/>
              <a:sym typeface="Comic Sans MS"/>
            </a:endParaRPr>
          </a:p>
        </p:txBody>
      </p:sp>
      <p:sp>
        <p:nvSpPr>
          <p:cNvPr id="263" name="Google Shape;263;p19"/>
          <p:cNvSpPr txBox="1"/>
          <p:nvPr/>
        </p:nvSpPr>
        <p:spPr>
          <a:xfrm>
            <a:off x="4620700" y="15324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19"/>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265" name="Google Shape;265;p19"/>
          <p:cNvSpPr/>
          <p:nvPr/>
        </p:nvSpPr>
        <p:spPr>
          <a:xfrm>
            <a:off x="4572000" y="-4750"/>
            <a:ext cx="4567250" cy="5203975"/>
          </a:xfrm>
          <a:custGeom>
            <a:rect b="b" l="l" r="r" t="t"/>
            <a:pathLst>
              <a:path extrusionOk="0" h="208159" w="182690">
                <a:moveTo>
                  <a:pt x="182690" y="190"/>
                </a:moveTo>
                <a:lnTo>
                  <a:pt x="0" y="0"/>
                </a:lnTo>
                <a:lnTo>
                  <a:pt x="61860" y="208159"/>
                </a:lnTo>
                <a:lnTo>
                  <a:pt x="182690" y="207835"/>
                </a:lnTo>
                <a:close/>
              </a:path>
            </a:pathLst>
          </a:custGeom>
          <a:solidFill>
            <a:srgbClr val="4285F4"/>
          </a:solidFill>
          <a:ln>
            <a:noFill/>
          </a:ln>
        </p:spPr>
      </p:sp>
      <p:pic>
        <p:nvPicPr>
          <p:cNvPr id="266" name="Google Shape;266;p19"/>
          <p:cNvPicPr preferRelativeResize="0"/>
          <p:nvPr/>
        </p:nvPicPr>
        <p:blipFill rotWithShape="1">
          <a:blip r:embed="rId3">
            <a:alphaModFix/>
          </a:blip>
          <a:srcRect b="0" l="0" r="0" t="0"/>
          <a:stretch/>
        </p:blipFill>
        <p:spPr>
          <a:xfrm>
            <a:off x="4749725" y="471162"/>
            <a:ext cx="3848048" cy="4201199"/>
          </a:xfrm>
          <a:prstGeom prst="rect">
            <a:avLst/>
          </a:prstGeom>
          <a:noFill/>
          <a:ln cap="flat" cmpd="sng" w="114300">
            <a:solidFill>
              <a:srgbClr val="FFFFFF"/>
            </a:solidFill>
            <a:prstDash val="solid"/>
            <a:round/>
            <a:headEnd len="sm" w="sm" type="none"/>
            <a:tailEnd len="sm" w="sm" type="none"/>
          </a:ln>
          <a:effectLst>
            <a:outerShdw blurRad="57150" rotWithShape="0" algn="bl" dir="5400000" dist="19050">
              <a:srgbClr val="000000">
                <a:alpha val="9803"/>
              </a:srgbClr>
            </a:outerShdw>
          </a:effectLst>
        </p:spPr>
      </p:pic>
      <p:pic>
        <p:nvPicPr>
          <p:cNvPr id="267" name="Google Shape;267;p19"/>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txBox="1"/>
          <p:nvPr/>
        </p:nvSpPr>
        <p:spPr>
          <a:xfrm>
            <a:off x="219575" y="1376925"/>
            <a:ext cx="5764200" cy="2755500"/>
          </a:xfrm>
          <a:prstGeom prst="rect">
            <a:avLst/>
          </a:prstGeom>
          <a:noFill/>
          <a:ln>
            <a:noFill/>
          </a:ln>
        </p:spPr>
        <p:txBody>
          <a:bodyPr anchorCtr="0" anchor="t" bIns="91425" lIns="91425" spcFirstLastPara="1" rIns="91425" wrap="square" tIns="91425">
            <a:normAutofit lnSpcReduction="20000"/>
          </a:bodyPr>
          <a:lstStyle/>
          <a:p>
            <a:pPr indent="0" lvl="0" marL="0" marR="0" rtl="0" algn="l">
              <a:lnSpc>
                <a:spcPct val="100000"/>
              </a:lnSpc>
              <a:spcBef>
                <a:spcPts val="0"/>
              </a:spcBef>
              <a:spcAft>
                <a:spcPts val="0"/>
              </a:spcAft>
              <a:buClr>
                <a:srgbClr val="000000"/>
              </a:buClr>
              <a:buSzPts val="5000"/>
              <a:buFont typeface="Arial"/>
              <a:buNone/>
            </a:pPr>
            <a:r>
              <a:rPr b="1" i="0" lang="en" sz="5000" u="none" cap="none" strike="noStrike">
                <a:solidFill>
                  <a:srgbClr val="EA4335"/>
                </a:solidFill>
                <a:latin typeface="Comic Sans MS"/>
                <a:ea typeface="Comic Sans MS"/>
                <a:cs typeface="Comic Sans MS"/>
                <a:sym typeface="Comic Sans MS"/>
              </a:rPr>
              <a:t>Check it’s </a:t>
            </a:r>
            <a:endParaRPr b="1" i="0" sz="5000" u="none" cap="none" strike="noStrike">
              <a:solidFill>
                <a:srgbClr val="EA4335"/>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5000"/>
              <a:buFont typeface="Arial"/>
              <a:buNone/>
            </a:pPr>
            <a:r>
              <a:rPr b="1" i="0" lang="en" sz="5000" u="none" cap="none" strike="noStrike">
                <a:solidFill>
                  <a:srgbClr val="EA4335"/>
                </a:solidFill>
                <a:latin typeface="Comic Sans MS"/>
                <a:ea typeface="Comic Sans MS"/>
                <a:cs typeface="Comic Sans MS"/>
                <a:sym typeface="Comic Sans MS"/>
              </a:rPr>
              <a:t>For Real</a:t>
            </a:r>
            <a:endParaRPr b="1" i="0" sz="5000" u="none" cap="none" strike="noStrike">
              <a:solidFill>
                <a:srgbClr val="EA4335"/>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5000"/>
              <a:buFont typeface="Arial"/>
              <a:buNone/>
            </a:pPr>
            <a:r>
              <a:rPr b="1" i="0" lang="en" sz="5000" u="none" cap="none" strike="noStrike">
                <a:solidFill>
                  <a:srgbClr val="B7B7B7"/>
                </a:solidFill>
                <a:latin typeface="Comic Sans MS"/>
                <a:ea typeface="Comic Sans MS"/>
                <a:cs typeface="Comic Sans MS"/>
                <a:sym typeface="Comic Sans MS"/>
              </a:rPr>
              <a:t>Lesson</a:t>
            </a:r>
            <a:endParaRPr b="1" i="0" sz="5000" u="none" cap="none" strike="noStrike">
              <a:solidFill>
                <a:srgbClr val="B7B7B7"/>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868686"/>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868686"/>
                </a:solidFill>
                <a:latin typeface="Comic Sans MS"/>
                <a:ea typeface="Comic Sans MS"/>
                <a:cs typeface="Comic Sans MS"/>
                <a:sym typeface="Comic Sans MS"/>
              </a:rPr>
              <a:t>How to Be Internet Alert and </a:t>
            </a:r>
            <a:endParaRPr b="1" i="0" sz="1800" u="none" cap="none" strike="noStrike">
              <a:solidFill>
                <a:srgbClr val="868686"/>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100"/>
              <a:buFont typeface="Arial"/>
              <a:buNone/>
            </a:pPr>
            <a:r>
              <a:rPr b="1" i="0" lang="en" sz="1800" u="none" cap="none" strike="noStrike">
                <a:solidFill>
                  <a:srgbClr val="868686"/>
                </a:solidFill>
                <a:latin typeface="Comic Sans MS"/>
                <a:ea typeface="Comic Sans MS"/>
                <a:cs typeface="Comic Sans MS"/>
                <a:sym typeface="Comic Sans MS"/>
              </a:rPr>
              <a:t>know what to trust online</a:t>
            </a:r>
            <a:endParaRPr b="1" i="0" sz="1800" u="none" cap="none" strike="noStrike">
              <a:solidFill>
                <a:srgbClr val="868686"/>
              </a:solidFill>
              <a:latin typeface="Comic Sans MS"/>
              <a:ea typeface="Comic Sans MS"/>
              <a:cs typeface="Comic Sans MS"/>
              <a:sym typeface="Comic Sans MS"/>
            </a:endParaRPr>
          </a:p>
        </p:txBody>
      </p:sp>
      <p:pic>
        <p:nvPicPr>
          <p:cNvPr id="64" name="Google Shape;64;p2"/>
          <p:cNvPicPr preferRelativeResize="0"/>
          <p:nvPr/>
        </p:nvPicPr>
        <p:blipFill rotWithShape="1">
          <a:blip r:embed="rId3">
            <a:alphaModFix/>
          </a:blip>
          <a:srcRect b="0" l="0" r="0" t="0"/>
          <a:stretch/>
        </p:blipFill>
        <p:spPr>
          <a:xfrm>
            <a:off x="5486800" y="1336800"/>
            <a:ext cx="2012375" cy="2654925"/>
          </a:xfrm>
          <a:prstGeom prst="rect">
            <a:avLst/>
          </a:prstGeom>
          <a:noFill/>
          <a:ln>
            <a:noFill/>
          </a:ln>
        </p:spPr>
      </p:pic>
      <p:pic>
        <p:nvPicPr>
          <p:cNvPr id="65" name="Google Shape;65;p2"/>
          <p:cNvPicPr preferRelativeResize="0"/>
          <p:nvPr/>
        </p:nvPicPr>
        <p:blipFill rotWithShape="1">
          <a:blip r:embed="rId4">
            <a:alphaModFix/>
          </a:blip>
          <a:srcRect b="0" l="0" r="0" t="0"/>
          <a:stretch/>
        </p:blipFill>
        <p:spPr>
          <a:xfrm>
            <a:off x="364575" y="357701"/>
            <a:ext cx="1069315" cy="820277"/>
          </a:xfrm>
          <a:prstGeom prst="rect">
            <a:avLst/>
          </a:prstGeom>
          <a:noFill/>
          <a:ln>
            <a:noFill/>
          </a:ln>
        </p:spPr>
      </p:pic>
      <p:pic>
        <p:nvPicPr>
          <p:cNvPr id="66" name="Google Shape;66;p2"/>
          <p:cNvPicPr preferRelativeResize="0"/>
          <p:nvPr/>
        </p:nvPicPr>
        <p:blipFill rotWithShape="1">
          <a:blip r:embed="rId5">
            <a:alphaModFix/>
          </a:blip>
          <a:srcRect b="0" l="0" r="0" t="0"/>
          <a:stretch/>
        </p:blipFill>
        <p:spPr>
          <a:xfrm>
            <a:off x="364575" y="4386850"/>
            <a:ext cx="2801244" cy="369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A853"/>
        </a:solidFill>
      </p:bgPr>
    </p:bg>
    <p:spTree>
      <p:nvGrpSpPr>
        <p:cNvPr id="271" name="Shape 271"/>
        <p:cNvGrpSpPr/>
        <p:nvPr/>
      </p:nvGrpSpPr>
      <p:grpSpPr>
        <a:xfrm>
          <a:off x="0" y="0"/>
          <a:ext cx="0" cy="0"/>
          <a:chOff x="0" y="0"/>
          <a:chExt cx="0" cy="0"/>
        </a:xfrm>
      </p:grpSpPr>
      <p:sp>
        <p:nvSpPr>
          <p:cNvPr id="272" name="Google Shape;272;p20"/>
          <p:cNvSpPr txBox="1"/>
          <p:nvPr/>
        </p:nvSpPr>
        <p:spPr>
          <a:xfrm>
            <a:off x="736250" y="2252100"/>
            <a:ext cx="7980300" cy="23382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700"/>
              </a:spcBef>
              <a:spcAft>
                <a:spcPts val="0"/>
              </a:spcAft>
              <a:buClr>
                <a:srgbClr val="000000"/>
              </a:buClr>
              <a:buSzPts val="1600"/>
              <a:buFont typeface="Arial"/>
              <a:buNone/>
            </a:pPr>
            <a:r>
              <a:t/>
            </a:r>
            <a:endParaRPr b="0" i="0" sz="1600" u="none" cap="none" strike="noStrike">
              <a:solidFill>
                <a:srgbClr val="86868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100"/>
              <a:buFont typeface="Arial"/>
              <a:buNone/>
            </a:pPr>
            <a:r>
              <a:t/>
            </a:r>
            <a:endParaRPr b="0" i="0" sz="2400" u="none" cap="none" strike="noStrike">
              <a:solidFill>
                <a:srgbClr val="595959"/>
              </a:solidFill>
              <a:latin typeface="Arial"/>
              <a:ea typeface="Arial"/>
              <a:cs typeface="Arial"/>
              <a:sym typeface="Arial"/>
            </a:endParaRPr>
          </a:p>
        </p:txBody>
      </p:sp>
      <p:sp>
        <p:nvSpPr>
          <p:cNvPr id="273" name="Google Shape;273;p20"/>
          <p:cNvSpPr txBox="1"/>
          <p:nvPr/>
        </p:nvSpPr>
        <p:spPr>
          <a:xfrm>
            <a:off x="953725" y="434400"/>
            <a:ext cx="4151100" cy="78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868686"/>
              </a:solidFill>
              <a:latin typeface="Arial"/>
              <a:ea typeface="Arial"/>
              <a:cs typeface="Arial"/>
              <a:sym typeface="Arial"/>
            </a:endParaRPr>
          </a:p>
        </p:txBody>
      </p:sp>
      <p:sp>
        <p:nvSpPr>
          <p:cNvPr id="274" name="Google Shape;274;p20"/>
          <p:cNvSpPr txBox="1"/>
          <p:nvPr/>
        </p:nvSpPr>
        <p:spPr>
          <a:xfrm>
            <a:off x="4620700" y="1532450"/>
            <a:ext cx="3509700" cy="257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0"/>
          <p:cNvSpPr txBox="1"/>
          <p:nvPr/>
        </p:nvSpPr>
        <p:spPr>
          <a:xfrm>
            <a:off x="953725" y="1532450"/>
            <a:ext cx="7656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0"/>
          <p:cNvSpPr txBox="1"/>
          <p:nvPr/>
        </p:nvSpPr>
        <p:spPr>
          <a:xfrm>
            <a:off x="3842700" y="1810875"/>
            <a:ext cx="4638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3600" u="none" cap="none" strike="noStrike">
                <a:solidFill>
                  <a:srgbClr val="FFFFFF"/>
                </a:solidFill>
                <a:latin typeface="Comic Sans MS"/>
                <a:ea typeface="Comic Sans MS"/>
                <a:cs typeface="Comic Sans MS"/>
                <a:sym typeface="Comic Sans MS"/>
              </a:rPr>
              <a:t>But what if you</a:t>
            </a:r>
            <a:r>
              <a:rPr b="1" lang="en" sz="3600">
                <a:solidFill>
                  <a:srgbClr val="FFFFFF"/>
                </a:solidFill>
                <a:latin typeface="Comic Sans MS"/>
                <a:ea typeface="Comic Sans MS"/>
                <a:cs typeface="Comic Sans MS"/>
                <a:sym typeface="Comic Sans MS"/>
              </a:rPr>
              <a:t> </a:t>
            </a:r>
            <a:r>
              <a:rPr b="1" i="0" lang="en" sz="3600" u="none" cap="none" strike="noStrike">
                <a:solidFill>
                  <a:srgbClr val="FBBC05"/>
                </a:solidFill>
                <a:latin typeface="Comic Sans MS"/>
                <a:ea typeface="Comic Sans MS"/>
                <a:cs typeface="Comic Sans MS"/>
                <a:sym typeface="Comic Sans MS"/>
              </a:rPr>
              <a:t>DO</a:t>
            </a:r>
            <a:r>
              <a:rPr b="1" i="0" lang="en" sz="3600" u="none" cap="none" strike="noStrike">
                <a:solidFill>
                  <a:srgbClr val="FFFFFF"/>
                </a:solidFill>
                <a:latin typeface="Comic Sans MS"/>
                <a:ea typeface="Comic Sans MS"/>
                <a:cs typeface="Comic Sans MS"/>
                <a:sym typeface="Comic Sans MS"/>
              </a:rPr>
              <a:t> fall for a scam?</a:t>
            </a:r>
            <a:endParaRPr i="0" sz="2700" u="none" cap="none" strike="noStrike">
              <a:solidFill>
                <a:srgbClr val="868686"/>
              </a:solidFill>
              <a:latin typeface="Comic Sans MS"/>
              <a:ea typeface="Comic Sans MS"/>
              <a:cs typeface="Comic Sans MS"/>
              <a:sym typeface="Comic Sans MS"/>
            </a:endParaRPr>
          </a:p>
        </p:txBody>
      </p:sp>
      <p:sp>
        <p:nvSpPr>
          <p:cNvPr id="277" name="Google Shape;277;p20"/>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278" name="Google Shape;278;p20"/>
          <p:cNvSpPr/>
          <p:nvPr/>
        </p:nvSpPr>
        <p:spPr>
          <a:xfrm>
            <a:off x="7575150" y="2413575"/>
            <a:ext cx="683400" cy="87600"/>
          </a:xfrm>
          <a:prstGeom prst="rect">
            <a:avLst/>
          </a:prstGeom>
          <a:solidFill>
            <a:srgbClr val="FEB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9" name="Google Shape;279;p20"/>
          <p:cNvPicPr preferRelativeResize="0"/>
          <p:nvPr/>
        </p:nvPicPr>
        <p:blipFill rotWithShape="1">
          <a:blip r:embed="rId3">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4335"/>
        </a:solidFill>
      </p:bgPr>
    </p:bg>
    <p:spTree>
      <p:nvGrpSpPr>
        <p:cNvPr id="283" name="Shape 283"/>
        <p:cNvGrpSpPr/>
        <p:nvPr/>
      </p:nvGrpSpPr>
      <p:grpSpPr>
        <a:xfrm>
          <a:off x="0" y="0"/>
          <a:ext cx="0" cy="0"/>
          <a:chOff x="0" y="0"/>
          <a:chExt cx="0" cy="0"/>
        </a:xfrm>
      </p:grpSpPr>
      <p:sp>
        <p:nvSpPr>
          <p:cNvPr id="284" name="Google Shape;284;p21"/>
          <p:cNvSpPr/>
          <p:nvPr/>
        </p:nvSpPr>
        <p:spPr>
          <a:xfrm>
            <a:off x="-9550" y="1529725"/>
            <a:ext cx="9163125" cy="3646900"/>
          </a:xfrm>
          <a:custGeom>
            <a:rect b="b" l="l" r="r" t="t"/>
            <a:pathLst>
              <a:path extrusionOk="0" h="145876" w="366525">
                <a:moveTo>
                  <a:pt x="0" y="0"/>
                </a:moveTo>
                <a:lnTo>
                  <a:pt x="183262" y="39910"/>
                </a:lnTo>
                <a:lnTo>
                  <a:pt x="366525" y="230"/>
                </a:lnTo>
                <a:lnTo>
                  <a:pt x="366066" y="145876"/>
                </a:lnTo>
                <a:lnTo>
                  <a:pt x="0" y="145647"/>
                </a:lnTo>
                <a:close/>
              </a:path>
            </a:pathLst>
          </a:custGeom>
          <a:solidFill>
            <a:srgbClr val="FFFFFF"/>
          </a:solidFill>
          <a:ln>
            <a:noFill/>
          </a:ln>
        </p:spPr>
      </p:sp>
      <p:sp>
        <p:nvSpPr>
          <p:cNvPr id="285" name="Google Shape;285;p21"/>
          <p:cNvSpPr txBox="1"/>
          <p:nvPr/>
        </p:nvSpPr>
        <p:spPr>
          <a:xfrm>
            <a:off x="878950" y="2479525"/>
            <a:ext cx="50790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3600" u="none" cap="none" strike="noStrike">
                <a:solidFill>
                  <a:srgbClr val="EA4335"/>
                </a:solidFill>
                <a:latin typeface="Comic Sans MS"/>
                <a:ea typeface="Comic Sans MS"/>
                <a:cs typeface="Comic Sans MS"/>
                <a:sym typeface="Comic Sans MS"/>
              </a:rPr>
              <a:t>Be Alert</a:t>
            </a:r>
            <a:r>
              <a:rPr b="1" i="0" lang="en" sz="3600" u="none" cap="none" strike="noStrike">
                <a:solidFill>
                  <a:srgbClr val="434343"/>
                </a:solidFill>
                <a:latin typeface="Comic Sans MS"/>
                <a:ea typeface="Comic Sans MS"/>
                <a:cs typeface="Comic Sans MS"/>
                <a:sym typeface="Comic Sans MS"/>
              </a:rPr>
              <a:t> and use your critical thinking skills! </a:t>
            </a:r>
            <a:endParaRPr i="0" sz="3300" u="none" cap="none" strike="noStrike">
              <a:solidFill>
                <a:srgbClr val="868686"/>
              </a:solidFill>
              <a:latin typeface="Comic Sans MS"/>
              <a:ea typeface="Comic Sans MS"/>
              <a:cs typeface="Comic Sans MS"/>
              <a:sym typeface="Comic Sans MS"/>
            </a:endParaRPr>
          </a:p>
        </p:txBody>
      </p:sp>
      <p:grpSp>
        <p:nvGrpSpPr>
          <p:cNvPr id="286" name="Google Shape;286;p21"/>
          <p:cNvGrpSpPr/>
          <p:nvPr/>
        </p:nvGrpSpPr>
        <p:grpSpPr>
          <a:xfrm>
            <a:off x="563150" y="731075"/>
            <a:ext cx="4475648" cy="1776599"/>
            <a:chOff x="2099450" y="668875"/>
            <a:chExt cx="4475648" cy="1776599"/>
          </a:xfrm>
        </p:grpSpPr>
        <p:pic>
          <p:nvPicPr>
            <p:cNvPr id="287" name="Google Shape;287;p21"/>
            <p:cNvPicPr preferRelativeResize="0"/>
            <p:nvPr/>
          </p:nvPicPr>
          <p:blipFill rotWithShape="1">
            <a:blip r:embed="rId3">
              <a:alphaModFix/>
            </a:blip>
            <a:srcRect b="30146" l="0" r="0" t="30159"/>
            <a:stretch/>
          </p:blipFill>
          <p:spPr>
            <a:xfrm>
              <a:off x="2099450" y="668875"/>
              <a:ext cx="4475648" cy="1776599"/>
            </a:xfrm>
            <a:prstGeom prst="rect">
              <a:avLst/>
            </a:prstGeom>
            <a:noFill/>
            <a:ln>
              <a:noFill/>
            </a:ln>
          </p:spPr>
        </p:pic>
        <p:sp>
          <p:nvSpPr>
            <p:cNvPr id="288" name="Google Shape;288;p21"/>
            <p:cNvSpPr txBox="1"/>
            <p:nvPr/>
          </p:nvSpPr>
          <p:spPr>
            <a:xfrm rot="-312956">
              <a:off x="3548611" y="855073"/>
              <a:ext cx="940494" cy="3693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Comic Sans MS"/>
                  <a:ea typeface="Comic Sans MS"/>
                  <a:cs typeface="Comic Sans MS"/>
                  <a:sym typeface="Comic Sans MS"/>
                </a:rPr>
                <a:t>Woohoo!</a:t>
              </a:r>
              <a:endParaRPr b="1" i="0" sz="1200" u="none" cap="none" strike="noStrike">
                <a:solidFill>
                  <a:srgbClr val="FFFFFF"/>
                </a:solidFill>
                <a:latin typeface="Comic Sans MS"/>
                <a:ea typeface="Comic Sans MS"/>
                <a:cs typeface="Comic Sans MS"/>
                <a:sym typeface="Comic Sans MS"/>
              </a:endParaRPr>
            </a:p>
          </p:txBody>
        </p:sp>
      </p:grpSp>
      <p:pic>
        <p:nvPicPr>
          <p:cNvPr id="289" name="Google Shape;289;p21"/>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
        <p:nvSpPr>
          <p:cNvPr id="290" name="Google Shape;290;p21"/>
          <p:cNvSpPr/>
          <p:nvPr/>
        </p:nvSpPr>
        <p:spPr>
          <a:xfrm>
            <a:off x="6297100" y="2026425"/>
            <a:ext cx="2817300" cy="1776600"/>
          </a:xfrm>
          <a:prstGeom prst="cloudCallout">
            <a:avLst>
              <a:gd fmla="val 12490" name="adj1"/>
              <a:gd fmla="val 118663" name="adj2"/>
            </a:avLst>
          </a:prstGeom>
          <a:solidFill>
            <a:srgbClr val="CFE2F3"/>
          </a:solidFill>
          <a:ln cap="flat" cmpd="sng" w="952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100">
              <a:solidFill>
                <a:schemeClr val="dk1"/>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rPr b="1" lang="en" sz="1100">
                <a:solidFill>
                  <a:schemeClr val="dk1"/>
                </a:solidFill>
                <a:latin typeface="Comic Sans MS"/>
                <a:ea typeface="Comic Sans MS"/>
                <a:cs typeface="Comic Sans MS"/>
                <a:sym typeface="Comic Sans MS"/>
              </a:rPr>
              <a:t>Critical thinking skills </a:t>
            </a:r>
            <a:r>
              <a:rPr lang="en" sz="1100">
                <a:solidFill>
                  <a:schemeClr val="dk1"/>
                </a:solidFill>
                <a:latin typeface="Comic Sans MS"/>
                <a:ea typeface="Comic Sans MS"/>
                <a:cs typeface="Comic Sans MS"/>
                <a:sym typeface="Comic Sans MS"/>
              </a:rPr>
              <a:t>are s</a:t>
            </a:r>
            <a:r>
              <a:rPr lang="en" sz="1100">
                <a:solidFill>
                  <a:schemeClr val="dk1"/>
                </a:solidFill>
                <a:latin typeface="Comic Sans MS"/>
                <a:ea typeface="Comic Sans MS"/>
                <a:cs typeface="Comic Sans MS"/>
                <a:sym typeface="Comic Sans MS"/>
              </a:rPr>
              <a:t>potting if something isn’t right online, by asking questions and challenging what you see.</a:t>
            </a:r>
            <a:endParaRPr sz="3100">
              <a:solidFill>
                <a:srgbClr val="868686"/>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t/>
            </a:r>
            <a:endParaRPr sz="1300">
              <a:solidFill>
                <a:schemeClr val="dk1"/>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85F4"/>
        </a:solidFill>
      </p:bgPr>
    </p:bg>
    <p:spTree>
      <p:nvGrpSpPr>
        <p:cNvPr id="70" name="Shape 70"/>
        <p:cNvGrpSpPr/>
        <p:nvPr/>
      </p:nvGrpSpPr>
      <p:grpSpPr>
        <a:xfrm>
          <a:off x="0" y="0"/>
          <a:ext cx="0" cy="0"/>
          <a:chOff x="0" y="0"/>
          <a:chExt cx="0" cy="0"/>
        </a:xfrm>
      </p:grpSpPr>
      <p:sp>
        <p:nvSpPr>
          <p:cNvPr id="71" name="Google Shape;71;p3"/>
          <p:cNvSpPr txBox="1"/>
          <p:nvPr/>
        </p:nvSpPr>
        <p:spPr>
          <a:xfrm>
            <a:off x="1037063" y="84850"/>
            <a:ext cx="7089000" cy="112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t/>
            </a:r>
            <a:endParaRPr b="1" i="0" sz="2600" u="none" cap="none" strike="noStrike">
              <a:solidFill>
                <a:srgbClr val="868686"/>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3600"/>
              <a:buFont typeface="Arial"/>
              <a:buNone/>
            </a:pPr>
            <a:r>
              <a:rPr b="1" i="0" lang="en" sz="3600" u="none" cap="none" strike="noStrike">
                <a:solidFill>
                  <a:srgbClr val="FFFFFF"/>
                </a:solidFill>
                <a:latin typeface="Comic Sans MS"/>
                <a:ea typeface="Comic Sans MS"/>
                <a:cs typeface="Comic Sans MS"/>
                <a:sym typeface="Comic Sans MS"/>
              </a:rPr>
              <a:t>Do </a:t>
            </a:r>
            <a:r>
              <a:rPr b="1" i="0" lang="en" sz="3600" u="none" cap="none" strike="noStrike">
                <a:solidFill>
                  <a:srgbClr val="FEBF24"/>
                </a:solidFill>
                <a:latin typeface="Comic Sans MS"/>
                <a:ea typeface="Comic Sans MS"/>
                <a:cs typeface="Comic Sans MS"/>
                <a:sym typeface="Comic Sans MS"/>
              </a:rPr>
              <a:t>YOU</a:t>
            </a:r>
            <a:r>
              <a:rPr b="1" i="0" lang="en" sz="3600" u="none" cap="none" strike="noStrike">
                <a:solidFill>
                  <a:srgbClr val="FFFFFF"/>
                </a:solidFill>
                <a:latin typeface="Comic Sans MS"/>
                <a:ea typeface="Comic Sans MS"/>
                <a:cs typeface="Comic Sans MS"/>
                <a:sym typeface="Comic Sans MS"/>
              </a:rPr>
              <a:t> trust the Phisher?</a:t>
            </a:r>
            <a:r>
              <a:rPr b="1" i="0" lang="en" sz="3500" u="none" cap="none" strike="noStrike">
                <a:solidFill>
                  <a:srgbClr val="868686"/>
                </a:solidFill>
                <a:latin typeface="Comic Sans MS"/>
                <a:ea typeface="Comic Sans MS"/>
                <a:cs typeface="Comic Sans MS"/>
                <a:sym typeface="Comic Sans MS"/>
              </a:rPr>
              <a:t> </a:t>
            </a:r>
            <a:endParaRPr b="1" i="0" sz="3500" u="none" cap="none" strike="noStrike">
              <a:solidFill>
                <a:srgbClr val="868686"/>
              </a:solidFill>
              <a:latin typeface="Comic Sans MS"/>
              <a:ea typeface="Comic Sans MS"/>
              <a:cs typeface="Comic Sans MS"/>
              <a:sym typeface="Comic Sans MS"/>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rgbClr val="868686"/>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900"/>
              <a:buFont typeface="Arial"/>
              <a:buNone/>
            </a:pPr>
            <a:r>
              <a:t/>
            </a:r>
            <a:endParaRPr b="0" i="0" sz="1900" u="none" cap="none" strike="noStrike">
              <a:solidFill>
                <a:srgbClr val="868686"/>
              </a:solidFill>
              <a:latin typeface="Arial"/>
              <a:ea typeface="Arial"/>
              <a:cs typeface="Arial"/>
              <a:sym typeface="Arial"/>
            </a:endParaRPr>
          </a:p>
        </p:txBody>
      </p:sp>
      <p:sp>
        <p:nvSpPr>
          <p:cNvPr id="72" name="Google Shape;72;p3"/>
          <p:cNvSpPr/>
          <p:nvPr/>
        </p:nvSpPr>
        <p:spPr>
          <a:xfrm>
            <a:off x="0" y="1496600"/>
            <a:ext cx="9163125" cy="3669146"/>
          </a:xfrm>
          <a:custGeom>
            <a:rect b="b" l="l" r="r" t="t"/>
            <a:pathLst>
              <a:path extrusionOk="0" h="145876" w="366525">
                <a:moveTo>
                  <a:pt x="0" y="0"/>
                </a:moveTo>
                <a:lnTo>
                  <a:pt x="183262" y="39910"/>
                </a:lnTo>
                <a:lnTo>
                  <a:pt x="366525" y="230"/>
                </a:lnTo>
                <a:lnTo>
                  <a:pt x="366066" y="145876"/>
                </a:lnTo>
                <a:lnTo>
                  <a:pt x="0" y="145647"/>
                </a:lnTo>
                <a:close/>
              </a:path>
            </a:pathLst>
          </a:custGeom>
          <a:solidFill>
            <a:srgbClr val="FFFFFF"/>
          </a:solidFill>
          <a:ln>
            <a:noFill/>
          </a:ln>
        </p:spPr>
      </p:sp>
      <p:sp>
        <p:nvSpPr>
          <p:cNvPr id="73" name="Google Shape;73;p3"/>
          <p:cNvSpPr txBox="1"/>
          <p:nvPr/>
        </p:nvSpPr>
        <p:spPr>
          <a:xfrm>
            <a:off x="4620700" y="15324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
          <p:cNvSpPr/>
          <p:nvPr/>
        </p:nvSpPr>
        <p:spPr>
          <a:xfrm>
            <a:off x="2477100" y="1444850"/>
            <a:ext cx="854400" cy="87600"/>
          </a:xfrm>
          <a:prstGeom prst="rect">
            <a:avLst/>
          </a:prstGeom>
          <a:solidFill>
            <a:srgbClr val="FEB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 name="Google Shape;75;p3"/>
          <p:cNvPicPr preferRelativeResize="0"/>
          <p:nvPr/>
        </p:nvPicPr>
        <p:blipFill rotWithShape="1">
          <a:blip r:embed="rId3">
            <a:alphaModFix/>
          </a:blip>
          <a:srcRect b="0" l="0" r="0" t="0"/>
          <a:stretch/>
        </p:blipFill>
        <p:spPr>
          <a:xfrm>
            <a:off x="2626101" y="1210150"/>
            <a:ext cx="3910902" cy="3910902"/>
          </a:xfrm>
          <a:prstGeom prst="rect">
            <a:avLst/>
          </a:prstGeom>
          <a:noFill/>
          <a:ln>
            <a:noFill/>
          </a:ln>
        </p:spPr>
      </p:pic>
      <p:pic>
        <p:nvPicPr>
          <p:cNvPr id="76" name="Google Shape;76;p3"/>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
        <p:nvSpPr>
          <p:cNvPr id="77" name="Google Shape;77;p3"/>
          <p:cNvSpPr/>
          <p:nvPr/>
        </p:nvSpPr>
        <p:spPr>
          <a:xfrm>
            <a:off x="225900" y="2129900"/>
            <a:ext cx="2629200" cy="1732800"/>
          </a:xfrm>
          <a:prstGeom prst="cloudCallout">
            <a:avLst>
              <a:gd fmla="val -54380" name="adj1"/>
              <a:gd fmla="val 85584" name="adj2"/>
            </a:avLst>
          </a:prstGeom>
          <a:solidFill>
            <a:srgbClr val="CFE2F3"/>
          </a:solidFill>
          <a:ln cap="flat" cmpd="sng" w="9525">
            <a:solidFill>
              <a:srgbClr val="4285F4"/>
            </a:solidFill>
            <a:prstDash val="solid"/>
            <a:round/>
            <a:headEnd len="sm" w="sm" type="none"/>
            <a:tailEnd len="sm" w="sm" type="none"/>
          </a:ln>
        </p:spPr>
        <p:txBody>
          <a:bodyPr anchorCtr="0" anchor="ctr" bIns="91425" lIns="91425" spcFirstLastPara="1" rIns="0" wrap="square" tIns="91425">
            <a:noAutofit/>
          </a:bodyPr>
          <a:lstStyle/>
          <a:p>
            <a:pPr indent="-171450" lvl="0" marL="0" rtl="0" algn="ctr">
              <a:lnSpc>
                <a:spcPct val="115000"/>
              </a:lnSpc>
              <a:spcBef>
                <a:spcPts val="0"/>
              </a:spcBef>
              <a:spcAft>
                <a:spcPts val="0"/>
              </a:spcAft>
              <a:buClr>
                <a:schemeClr val="dk1"/>
              </a:buClr>
              <a:buSzPts val="1100"/>
              <a:buFont typeface="Arial"/>
              <a:buNone/>
            </a:pPr>
            <a:r>
              <a:rPr lang="en" sz="1200">
                <a:solidFill>
                  <a:schemeClr val="dk1"/>
                </a:solidFill>
                <a:latin typeface="Comic Sans MS"/>
                <a:ea typeface="Comic Sans MS"/>
                <a:cs typeface="Comic Sans MS"/>
                <a:sym typeface="Comic Sans MS"/>
              </a:rPr>
              <a:t>A </a:t>
            </a:r>
            <a:r>
              <a:rPr b="1" lang="en" sz="1200">
                <a:solidFill>
                  <a:schemeClr val="dk1"/>
                </a:solidFill>
                <a:latin typeface="Comic Sans MS"/>
                <a:ea typeface="Comic Sans MS"/>
                <a:cs typeface="Comic Sans MS"/>
                <a:sym typeface="Comic Sans MS"/>
              </a:rPr>
              <a:t>phisher</a:t>
            </a:r>
            <a:r>
              <a:rPr lang="en" sz="1200">
                <a:solidFill>
                  <a:schemeClr val="dk1"/>
                </a:solidFill>
                <a:latin typeface="Comic Sans MS"/>
                <a:ea typeface="Comic Sans MS"/>
                <a:cs typeface="Comic Sans MS"/>
                <a:sym typeface="Comic Sans MS"/>
              </a:rPr>
              <a:t> is  someone tries to trick you into sharing your login or other personal information online.</a:t>
            </a:r>
            <a:r>
              <a:rPr lang="en" sz="1200">
                <a:solidFill>
                  <a:schemeClr val="dk1"/>
                </a:solidFill>
                <a:latin typeface="Roboto"/>
                <a:ea typeface="Roboto"/>
                <a:cs typeface="Roboto"/>
                <a:sym typeface="Roboto"/>
              </a:rPr>
              <a:t> </a:t>
            </a:r>
            <a:r>
              <a:rPr lang="en" sz="1300">
                <a:solidFill>
                  <a:schemeClr val="dk1"/>
                </a:solidFill>
                <a:latin typeface="Comic Sans MS"/>
                <a:ea typeface="Comic Sans MS"/>
                <a:cs typeface="Comic Sans MS"/>
                <a:sym typeface="Comic Sans MS"/>
              </a:rPr>
              <a:t> </a:t>
            </a:r>
            <a:endParaRPr sz="26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 name="Shape 81"/>
        <p:cNvGrpSpPr/>
        <p:nvPr/>
      </p:nvGrpSpPr>
      <p:grpSpPr>
        <a:xfrm>
          <a:off x="0" y="0"/>
          <a:ext cx="0" cy="0"/>
          <a:chOff x="0" y="0"/>
          <a:chExt cx="0" cy="0"/>
        </a:xfrm>
      </p:grpSpPr>
      <p:sp>
        <p:nvSpPr>
          <p:cNvPr id="82" name="Google Shape;82;p4"/>
          <p:cNvSpPr/>
          <p:nvPr/>
        </p:nvSpPr>
        <p:spPr>
          <a:xfrm flipH="1">
            <a:off x="-47625" y="-39000"/>
            <a:ext cx="2959050" cy="5238225"/>
          </a:xfrm>
          <a:custGeom>
            <a:rect b="b" l="l" r="r" t="t"/>
            <a:pathLst>
              <a:path extrusionOk="0" h="209529" w="118362">
                <a:moveTo>
                  <a:pt x="118362" y="0"/>
                </a:moveTo>
                <a:lnTo>
                  <a:pt x="0" y="0"/>
                </a:lnTo>
                <a:lnTo>
                  <a:pt x="39454" y="209529"/>
                </a:lnTo>
                <a:lnTo>
                  <a:pt x="118139" y="209529"/>
                </a:lnTo>
                <a:close/>
              </a:path>
            </a:pathLst>
          </a:custGeom>
          <a:solidFill>
            <a:srgbClr val="4285F4"/>
          </a:solidFill>
          <a:ln>
            <a:noFill/>
          </a:ln>
        </p:spPr>
      </p:sp>
      <p:sp>
        <p:nvSpPr>
          <p:cNvPr id="83" name="Google Shape;83;p4"/>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84" name="Google Shape;84;p4"/>
          <p:cNvSpPr/>
          <p:nvPr/>
        </p:nvSpPr>
        <p:spPr>
          <a:xfrm>
            <a:off x="7184350" y="0"/>
            <a:ext cx="1967300" cy="1806425"/>
          </a:xfrm>
          <a:custGeom>
            <a:rect b="b" l="l" r="r" t="t"/>
            <a:pathLst>
              <a:path extrusionOk="0" h="72257" w="78692">
                <a:moveTo>
                  <a:pt x="0" y="0"/>
                </a:moveTo>
                <a:lnTo>
                  <a:pt x="78692" y="72257"/>
                </a:lnTo>
                <a:lnTo>
                  <a:pt x="78692" y="0"/>
                </a:lnTo>
                <a:close/>
              </a:path>
            </a:pathLst>
          </a:custGeom>
          <a:solidFill>
            <a:srgbClr val="F3F3F3"/>
          </a:solidFill>
          <a:ln>
            <a:noFill/>
          </a:ln>
        </p:spPr>
      </p:sp>
      <p:sp>
        <p:nvSpPr>
          <p:cNvPr id="85" name="Google Shape;85;p4"/>
          <p:cNvSpPr txBox="1"/>
          <p:nvPr/>
        </p:nvSpPr>
        <p:spPr>
          <a:xfrm>
            <a:off x="3742300" y="2063775"/>
            <a:ext cx="5114700" cy="78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4500"/>
              <a:buFont typeface="Arial"/>
              <a:buNone/>
            </a:pPr>
            <a:r>
              <a:rPr b="1" i="0" lang="en" sz="4400" u="none" cap="none" strike="noStrike">
                <a:solidFill>
                  <a:srgbClr val="434343"/>
                </a:solidFill>
                <a:latin typeface="Comic Sans MS"/>
                <a:ea typeface="Comic Sans MS"/>
                <a:cs typeface="Comic Sans MS"/>
                <a:sym typeface="Comic Sans MS"/>
              </a:rPr>
              <a:t>What is</a:t>
            </a:r>
            <a:r>
              <a:rPr b="1" i="0" lang="en" sz="4400" u="none" cap="none" strike="noStrike">
                <a:solidFill>
                  <a:srgbClr val="FFFFFF"/>
                </a:solidFill>
                <a:latin typeface="Comic Sans MS"/>
                <a:ea typeface="Comic Sans MS"/>
                <a:cs typeface="Comic Sans MS"/>
                <a:sym typeface="Comic Sans MS"/>
              </a:rPr>
              <a:t> </a:t>
            </a:r>
            <a:r>
              <a:rPr b="1" i="0" lang="en" sz="4400" u="none" cap="none" strike="noStrike">
                <a:solidFill>
                  <a:srgbClr val="4285F4"/>
                </a:solidFill>
                <a:latin typeface="Comic Sans MS"/>
                <a:ea typeface="Comic Sans MS"/>
                <a:cs typeface="Comic Sans MS"/>
                <a:sym typeface="Comic Sans MS"/>
              </a:rPr>
              <a:t>phishing?</a:t>
            </a:r>
            <a:endParaRPr i="0" sz="1800" u="none" cap="none" strike="noStrike">
              <a:solidFill>
                <a:srgbClr val="868686"/>
              </a:solidFill>
              <a:latin typeface="Comic Sans MS"/>
              <a:ea typeface="Comic Sans MS"/>
              <a:cs typeface="Comic Sans MS"/>
              <a:sym typeface="Comic Sans MS"/>
            </a:endParaRPr>
          </a:p>
        </p:txBody>
      </p:sp>
      <p:pic>
        <p:nvPicPr>
          <p:cNvPr id="86" name="Google Shape;86;p4"/>
          <p:cNvPicPr preferRelativeResize="0"/>
          <p:nvPr/>
        </p:nvPicPr>
        <p:blipFill rotWithShape="1">
          <a:blip r:embed="rId3">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4335"/>
        </a:solidFill>
      </p:bgPr>
    </p:bg>
    <p:spTree>
      <p:nvGrpSpPr>
        <p:cNvPr id="90" name="Shape 90"/>
        <p:cNvGrpSpPr/>
        <p:nvPr/>
      </p:nvGrpSpPr>
      <p:grpSpPr>
        <a:xfrm>
          <a:off x="0" y="0"/>
          <a:ext cx="0" cy="0"/>
          <a:chOff x="0" y="0"/>
          <a:chExt cx="0" cy="0"/>
        </a:xfrm>
      </p:grpSpPr>
      <p:sp>
        <p:nvSpPr>
          <p:cNvPr id="91" name="Google Shape;91;p5"/>
          <p:cNvSpPr txBox="1"/>
          <p:nvPr/>
        </p:nvSpPr>
        <p:spPr>
          <a:xfrm>
            <a:off x="1027500" y="1771950"/>
            <a:ext cx="7089000" cy="1461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600"/>
              <a:buFont typeface="Arial"/>
              <a:buNone/>
            </a:pPr>
            <a:r>
              <a:t/>
            </a:r>
            <a:endParaRPr b="1" i="0" sz="3600" u="none" cap="none" strike="noStrike">
              <a:solidFill>
                <a:srgbClr val="868686"/>
              </a:solidFill>
              <a:latin typeface="Comic Sans MS"/>
              <a:ea typeface="Comic Sans MS"/>
              <a:cs typeface="Comic Sans MS"/>
              <a:sym typeface="Comic Sans MS"/>
            </a:endParaRPr>
          </a:p>
          <a:p>
            <a:pPr indent="0" lvl="0" marL="0" marR="0" rtl="0" algn="ctr">
              <a:lnSpc>
                <a:spcPct val="115000"/>
              </a:lnSpc>
              <a:spcBef>
                <a:spcPts val="0"/>
              </a:spcBef>
              <a:spcAft>
                <a:spcPts val="0"/>
              </a:spcAft>
              <a:buClr>
                <a:srgbClr val="000000"/>
              </a:buClr>
              <a:buSzPts val="4500"/>
              <a:buFont typeface="Arial"/>
              <a:buNone/>
            </a:pPr>
            <a:r>
              <a:rPr b="1" i="0" lang="en" sz="4500" u="none" cap="none" strike="noStrike">
                <a:solidFill>
                  <a:srgbClr val="FFFFFF"/>
                </a:solidFill>
                <a:latin typeface="Comic Sans MS"/>
                <a:ea typeface="Comic Sans MS"/>
                <a:cs typeface="Comic Sans MS"/>
                <a:sym typeface="Comic Sans MS"/>
              </a:rPr>
              <a:t>Be a </a:t>
            </a:r>
            <a:r>
              <a:rPr b="1" i="0" lang="en" sz="4500" u="none" cap="none" strike="noStrike">
                <a:solidFill>
                  <a:srgbClr val="FEBF24"/>
                </a:solidFill>
                <a:latin typeface="Comic Sans MS"/>
                <a:ea typeface="Comic Sans MS"/>
                <a:cs typeface="Comic Sans MS"/>
                <a:sym typeface="Comic Sans MS"/>
              </a:rPr>
              <a:t>digital detective!</a:t>
            </a:r>
            <a:endParaRPr i="0" sz="4500" u="none" cap="none" strike="noStrike">
              <a:solidFill>
                <a:srgbClr val="FEBF24"/>
              </a:solidFill>
              <a:latin typeface="Comic Sans MS"/>
              <a:ea typeface="Comic Sans MS"/>
              <a:cs typeface="Comic Sans MS"/>
              <a:sym typeface="Comic Sans MS"/>
            </a:endParaRPr>
          </a:p>
        </p:txBody>
      </p:sp>
      <p:sp>
        <p:nvSpPr>
          <p:cNvPr id="92" name="Google Shape;92;p5"/>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pic>
        <p:nvPicPr>
          <p:cNvPr id="93" name="Google Shape;93;p5"/>
          <p:cNvPicPr preferRelativeResize="0"/>
          <p:nvPr/>
        </p:nvPicPr>
        <p:blipFill rotWithShape="1">
          <a:blip r:embed="rId3">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705"/>
        </a:solidFill>
      </p:bgPr>
    </p:bg>
    <p:spTree>
      <p:nvGrpSpPr>
        <p:cNvPr id="97" name="Shape 97"/>
        <p:cNvGrpSpPr/>
        <p:nvPr/>
      </p:nvGrpSpPr>
      <p:grpSpPr>
        <a:xfrm>
          <a:off x="0" y="0"/>
          <a:ext cx="0" cy="0"/>
          <a:chOff x="0" y="0"/>
          <a:chExt cx="0" cy="0"/>
        </a:xfrm>
      </p:grpSpPr>
      <p:sp>
        <p:nvSpPr>
          <p:cNvPr id="98" name="Google Shape;98;p6"/>
          <p:cNvSpPr/>
          <p:nvPr/>
        </p:nvSpPr>
        <p:spPr>
          <a:xfrm>
            <a:off x="462025" y="1494750"/>
            <a:ext cx="4225500" cy="2154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EA4335"/>
              </a:buClr>
              <a:buSzPts val="2400"/>
              <a:buFont typeface="Comic Sans MS"/>
              <a:buAutoNum type="arabicPeriod"/>
            </a:pPr>
            <a:r>
              <a:rPr b="1" i="0" lang="en" sz="2400" u="none" cap="none" strike="noStrike">
                <a:solidFill>
                  <a:srgbClr val="434343"/>
                </a:solidFill>
                <a:latin typeface="Comic Sans MS"/>
                <a:ea typeface="Comic Sans MS"/>
                <a:cs typeface="Comic Sans MS"/>
                <a:sym typeface="Comic Sans MS"/>
              </a:rPr>
              <a:t>An email asks Lumen to enter a </a:t>
            </a:r>
            <a:r>
              <a:rPr b="1" i="0" lang="en" sz="2400" u="none" cap="none" strike="noStrike">
                <a:solidFill>
                  <a:srgbClr val="EA4335"/>
                </a:solidFill>
                <a:latin typeface="Comic Sans MS"/>
                <a:ea typeface="Comic Sans MS"/>
                <a:cs typeface="Comic Sans MS"/>
                <a:sym typeface="Comic Sans MS"/>
              </a:rPr>
              <a:t>login and password</a:t>
            </a:r>
            <a:r>
              <a:rPr b="1" i="0" lang="en" sz="2400" u="none" cap="none" strike="noStrike">
                <a:solidFill>
                  <a:srgbClr val="414141"/>
                </a:solidFill>
                <a:latin typeface="Comic Sans MS"/>
                <a:ea typeface="Comic Sans MS"/>
                <a:cs typeface="Comic Sans MS"/>
                <a:sym typeface="Comic Sans MS"/>
              </a:rPr>
              <a:t> </a:t>
            </a:r>
            <a:r>
              <a:rPr b="1" i="0" lang="en" sz="2400" u="none" cap="none" strike="noStrike">
                <a:solidFill>
                  <a:srgbClr val="434343"/>
                </a:solidFill>
                <a:latin typeface="Comic Sans MS"/>
                <a:ea typeface="Comic Sans MS"/>
                <a:cs typeface="Comic Sans MS"/>
                <a:sym typeface="Comic Sans MS"/>
              </a:rPr>
              <a:t>to win an amazing prize.</a:t>
            </a:r>
            <a:endParaRPr i="0" sz="1400" u="none" cap="none" strike="noStrike">
              <a:solidFill>
                <a:srgbClr val="000000"/>
              </a:solidFill>
              <a:latin typeface="Comic Sans MS"/>
              <a:ea typeface="Comic Sans MS"/>
              <a:cs typeface="Comic Sans MS"/>
              <a:sym typeface="Comic Sans MS"/>
            </a:endParaRPr>
          </a:p>
        </p:txBody>
      </p:sp>
      <p:sp>
        <p:nvSpPr>
          <p:cNvPr id="99" name="Google Shape;99;p6"/>
          <p:cNvSpPr/>
          <p:nvPr/>
        </p:nvSpPr>
        <p:spPr>
          <a:xfrm>
            <a:off x="4572000" y="-4750"/>
            <a:ext cx="4567250" cy="5203975"/>
          </a:xfrm>
          <a:custGeom>
            <a:rect b="b" l="l" r="r" t="t"/>
            <a:pathLst>
              <a:path extrusionOk="0" h="208159" w="182690">
                <a:moveTo>
                  <a:pt x="182690" y="190"/>
                </a:moveTo>
                <a:lnTo>
                  <a:pt x="0" y="0"/>
                </a:lnTo>
                <a:lnTo>
                  <a:pt x="61860" y="208159"/>
                </a:lnTo>
                <a:lnTo>
                  <a:pt x="182690" y="207835"/>
                </a:lnTo>
                <a:close/>
              </a:path>
            </a:pathLst>
          </a:custGeom>
          <a:solidFill>
            <a:srgbClr val="FEBF24"/>
          </a:solidFill>
          <a:ln>
            <a:noFill/>
          </a:ln>
        </p:spPr>
      </p:sp>
      <p:sp>
        <p:nvSpPr>
          <p:cNvPr id="100" name="Google Shape;100;p6"/>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01" name="Google Shape;101;p6"/>
          <p:cNvSpPr txBox="1"/>
          <p:nvPr/>
        </p:nvSpPr>
        <p:spPr>
          <a:xfrm rot="-326139">
            <a:off x="5732202" y="1351883"/>
            <a:ext cx="2961116" cy="52344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200" u="none" cap="none" strike="noStrike">
                <a:solidFill>
                  <a:srgbClr val="434343"/>
                </a:solidFill>
                <a:latin typeface="Comic Sans MS"/>
                <a:ea typeface="Comic Sans MS"/>
                <a:cs typeface="Comic Sans MS"/>
                <a:sym typeface="Comic Sans MS"/>
              </a:rPr>
              <a:t>Trust?</a:t>
            </a:r>
            <a:r>
              <a:rPr b="1" i="0" lang="en" sz="2200" u="none" cap="none" strike="noStrike">
                <a:solidFill>
                  <a:srgbClr val="D9D9D9"/>
                </a:solidFill>
                <a:latin typeface="Comic Sans MS"/>
                <a:ea typeface="Comic Sans MS"/>
                <a:cs typeface="Comic Sans MS"/>
                <a:sym typeface="Comic Sans MS"/>
              </a:rPr>
              <a:t> </a:t>
            </a:r>
            <a:r>
              <a:rPr b="1" i="0" lang="en" sz="2200" u="none" cap="none" strike="noStrike">
                <a:solidFill>
                  <a:srgbClr val="EA4335"/>
                </a:solidFill>
                <a:latin typeface="Comic Sans MS"/>
                <a:ea typeface="Comic Sans MS"/>
                <a:cs typeface="Comic Sans MS"/>
                <a:sym typeface="Comic Sans MS"/>
              </a:rPr>
              <a:t>Don’t trust?</a:t>
            </a:r>
            <a:r>
              <a:rPr i="0" lang="en" sz="2200" u="none" cap="none" strike="noStrike">
                <a:solidFill>
                  <a:srgbClr val="D9D9D9"/>
                </a:solidFill>
                <a:latin typeface="Comic Sans MS"/>
                <a:ea typeface="Comic Sans MS"/>
                <a:cs typeface="Comic Sans MS"/>
                <a:sym typeface="Comic Sans MS"/>
              </a:rPr>
              <a:t> </a:t>
            </a:r>
            <a:endParaRPr i="0" sz="2200" u="none" cap="none" strike="noStrike">
              <a:solidFill>
                <a:srgbClr val="D9D9D9"/>
              </a:solidFill>
              <a:latin typeface="Comic Sans MS"/>
              <a:ea typeface="Comic Sans MS"/>
              <a:cs typeface="Comic Sans MS"/>
              <a:sym typeface="Comic Sans MS"/>
            </a:endParaRPr>
          </a:p>
        </p:txBody>
      </p:sp>
      <p:pic>
        <p:nvPicPr>
          <p:cNvPr id="102" name="Google Shape;102;p6"/>
          <p:cNvPicPr preferRelativeResize="0"/>
          <p:nvPr/>
        </p:nvPicPr>
        <p:blipFill rotWithShape="1">
          <a:blip r:embed="rId3">
            <a:alphaModFix/>
          </a:blip>
          <a:srcRect b="0" l="0" r="0" t="0"/>
          <a:stretch/>
        </p:blipFill>
        <p:spPr>
          <a:xfrm>
            <a:off x="6106775" y="1732362"/>
            <a:ext cx="2062551" cy="2062531"/>
          </a:xfrm>
          <a:prstGeom prst="rect">
            <a:avLst/>
          </a:prstGeom>
          <a:noFill/>
          <a:ln>
            <a:noFill/>
          </a:ln>
        </p:spPr>
      </p:pic>
      <p:sp>
        <p:nvSpPr>
          <p:cNvPr id="103" name="Google Shape;103;p6"/>
          <p:cNvSpPr/>
          <p:nvPr/>
        </p:nvSpPr>
        <p:spPr>
          <a:xfrm>
            <a:off x="6686165" y="3742474"/>
            <a:ext cx="903900" cy="52500"/>
          </a:xfrm>
          <a:prstGeom prst="ellipse">
            <a:avLst/>
          </a:prstGeom>
          <a:solidFill>
            <a:srgbClr val="E691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6"/>
          <p:cNvSpPr/>
          <p:nvPr/>
        </p:nvSpPr>
        <p:spPr>
          <a:xfrm>
            <a:off x="462025"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105" name="Google Shape;105;p6"/>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B705"/>
        </a:solidFill>
      </p:bgPr>
    </p:bg>
    <p:spTree>
      <p:nvGrpSpPr>
        <p:cNvPr id="109" name="Shape 109"/>
        <p:cNvGrpSpPr/>
        <p:nvPr/>
      </p:nvGrpSpPr>
      <p:grpSpPr>
        <a:xfrm>
          <a:off x="0" y="0"/>
          <a:ext cx="0" cy="0"/>
          <a:chOff x="0" y="0"/>
          <a:chExt cx="0" cy="0"/>
        </a:xfrm>
      </p:grpSpPr>
      <p:sp>
        <p:nvSpPr>
          <p:cNvPr id="110" name="Google Shape;110;p7"/>
          <p:cNvSpPr/>
          <p:nvPr/>
        </p:nvSpPr>
        <p:spPr>
          <a:xfrm flipH="1">
            <a:off x="-47728" y="-39000"/>
            <a:ext cx="3607378" cy="5238225"/>
          </a:xfrm>
          <a:custGeom>
            <a:rect b="b" l="l" r="r" t="t"/>
            <a:pathLst>
              <a:path extrusionOk="0" h="209529" w="118362">
                <a:moveTo>
                  <a:pt x="118362" y="0"/>
                </a:moveTo>
                <a:lnTo>
                  <a:pt x="0" y="0"/>
                </a:lnTo>
                <a:lnTo>
                  <a:pt x="39454" y="209529"/>
                </a:lnTo>
                <a:lnTo>
                  <a:pt x="118139" y="209529"/>
                </a:lnTo>
                <a:close/>
              </a:path>
            </a:pathLst>
          </a:custGeom>
          <a:solidFill>
            <a:srgbClr val="FEBF24"/>
          </a:solidFill>
          <a:ln>
            <a:noFill/>
          </a:ln>
        </p:spPr>
      </p:sp>
      <p:sp>
        <p:nvSpPr>
          <p:cNvPr id="111" name="Google Shape;111;p7"/>
          <p:cNvSpPr txBox="1"/>
          <p:nvPr/>
        </p:nvSpPr>
        <p:spPr>
          <a:xfrm>
            <a:off x="736250" y="2252100"/>
            <a:ext cx="7980300" cy="23382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700"/>
              </a:spcBef>
              <a:spcAft>
                <a:spcPts val="0"/>
              </a:spcAft>
              <a:buClr>
                <a:srgbClr val="000000"/>
              </a:buClr>
              <a:buSzPts val="1600"/>
              <a:buFont typeface="Arial"/>
              <a:buNone/>
            </a:pPr>
            <a:r>
              <a:t/>
            </a:r>
            <a:endParaRPr b="0" i="0" sz="1600" u="none" cap="none" strike="noStrike">
              <a:solidFill>
                <a:srgbClr val="868686"/>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100"/>
              <a:buFont typeface="Arial"/>
              <a:buNone/>
            </a:pPr>
            <a:r>
              <a:t/>
            </a:r>
            <a:endParaRPr b="0" i="0" sz="2400" u="none" cap="none" strike="noStrike">
              <a:solidFill>
                <a:srgbClr val="595959"/>
              </a:solidFill>
              <a:latin typeface="Arial"/>
              <a:ea typeface="Arial"/>
              <a:cs typeface="Arial"/>
              <a:sym typeface="Arial"/>
            </a:endParaRPr>
          </a:p>
        </p:txBody>
      </p:sp>
      <p:sp>
        <p:nvSpPr>
          <p:cNvPr id="112" name="Google Shape;112;p7"/>
          <p:cNvSpPr txBox="1"/>
          <p:nvPr/>
        </p:nvSpPr>
        <p:spPr>
          <a:xfrm>
            <a:off x="4620700" y="1532450"/>
            <a:ext cx="350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14" name="Google Shape;114;p7"/>
          <p:cNvSpPr/>
          <p:nvPr/>
        </p:nvSpPr>
        <p:spPr>
          <a:xfrm>
            <a:off x="3799300" y="1503125"/>
            <a:ext cx="4986000" cy="2154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EA4335"/>
              </a:buClr>
              <a:buSzPts val="2400"/>
              <a:buFont typeface="Comic Sans MS"/>
              <a:buAutoNum type="arabicPeriod" startAt="2"/>
            </a:pPr>
            <a:r>
              <a:rPr b="1" i="0" lang="en" sz="2400" u="none" cap="none" strike="noStrike">
                <a:solidFill>
                  <a:srgbClr val="434343"/>
                </a:solidFill>
                <a:latin typeface="Comic Sans MS"/>
                <a:ea typeface="Comic Sans MS"/>
                <a:cs typeface="Comic Sans MS"/>
                <a:sym typeface="Comic Sans MS"/>
              </a:rPr>
              <a:t>A stranger offers Lumen a really valuable trade in an </a:t>
            </a:r>
            <a:r>
              <a:rPr b="1" i="0" lang="en" sz="2400" u="none" cap="none" strike="noStrike">
                <a:solidFill>
                  <a:srgbClr val="EA4335"/>
                </a:solidFill>
                <a:latin typeface="Comic Sans MS"/>
                <a:ea typeface="Comic Sans MS"/>
                <a:cs typeface="Comic Sans MS"/>
                <a:sym typeface="Comic Sans MS"/>
              </a:rPr>
              <a:t>online game </a:t>
            </a:r>
            <a:r>
              <a:rPr b="1" i="0" lang="en" sz="2400" u="none" cap="none" strike="noStrike">
                <a:solidFill>
                  <a:srgbClr val="434343"/>
                </a:solidFill>
                <a:latin typeface="Comic Sans MS"/>
                <a:ea typeface="Comic Sans MS"/>
                <a:cs typeface="Comic Sans MS"/>
                <a:sym typeface="Comic Sans MS"/>
              </a:rPr>
              <a:t>that sounds too good to be true.</a:t>
            </a:r>
            <a:endParaRPr i="0" sz="1100" u="none" cap="none" strike="noStrike">
              <a:solidFill>
                <a:srgbClr val="000000"/>
              </a:solidFill>
              <a:latin typeface="Comic Sans MS"/>
              <a:ea typeface="Comic Sans MS"/>
              <a:cs typeface="Comic Sans MS"/>
              <a:sym typeface="Comic Sans MS"/>
            </a:endParaRPr>
          </a:p>
        </p:txBody>
      </p:sp>
      <p:sp>
        <p:nvSpPr>
          <p:cNvPr id="115" name="Google Shape;115;p7"/>
          <p:cNvSpPr txBox="1"/>
          <p:nvPr/>
        </p:nvSpPr>
        <p:spPr>
          <a:xfrm rot="-326139">
            <a:off x="170927" y="1271333"/>
            <a:ext cx="2961116" cy="52344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200" u="none" cap="none" strike="noStrike">
                <a:solidFill>
                  <a:srgbClr val="434343"/>
                </a:solidFill>
                <a:latin typeface="Comic Sans MS"/>
                <a:ea typeface="Comic Sans MS"/>
                <a:cs typeface="Comic Sans MS"/>
                <a:sym typeface="Comic Sans MS"/>
              </a:rPr>
              <a:t>Trust?</a:t>
            </a:r>
            <a:r>
              <a:rPr b="1" i="0" lang="en" sz="2200" u="none" cap="none" strike="noStrike">
                <a:solidFill>
                  <a:srgbClr val="D9D9D9"/>
                </a:solidFill>
                <a:latin typeface="Comic Sans MS"/>
                <a:ea typeface="Comic Sans MS"/>
                <a:cs typeface="Comic Sans MS"/>
                <a:sym typeface="Comic Sans MS"/>
              </a:rPr>
              <a:t> </a:t>
            </a:r>
            <a:r>
              <a:rPr b="1" i="0" lang="en" sz="2200" u="none" cap="none" strike="noStrike">
                <a:solidFill>
                  <a:srgbClr val="EA4335"/>
                </a:solidFill>
                <a:latin typeface="Comic Sans MS"/>
                <a:ea typeface="Comic Sans MS"/>
                <a:cs typeface="Comic Sans MS"/>
                <a:sym typeface="Comic Sans MS"/>
              </a:rPr>
              <a:t>Don’t trust?</a:t>
            </a:r>
            <a:r>
              <a:rPr i="0" lang="en" sz="2200" u="none" cap="none" strike="noStrike">
                <a:solidFill>
                  <a:srgbClr val="EA4335"/>
                </a:solidFill>
                <a:latin typeface="Comic Sans MS"/>
                <a:ea typeface="Comic Sans MS"/>
                <a:cs typeface="Comic Sans MS"/>
                <a:sym typeface="Comic Sans MS"/>
              </a:rPr>
              <a:t> </a:t>
            </a:r>
            <a:endParaRPr i="0" sz="2200" u="none" cap="none" strike="noStrike">
              <a:solidFill>
                <a:srgbClr val="EA4335"/>
              </a:solidFill>
              <a:latin typeface="Comic Sans MS"/>
              <a:ea typeface="Comic Sans MS"/>
              <a:cs typeface="Comic Sans MS"/>
              <a:sym typeface="Comic Sans MS"/>
            </a:endParaRPr>
          </a:p>
        </p:txBody>
      </p:sp>
      <p:pic>
        <p:nvPicPr>
          <p:cNvPr id="116" name="Google Shape;116;p7"/>
          <p:cNvPicPr preferRelativeResize="0"/>
          <p:nvPr/>
        </p:nvPicPr>
        <p:blipFill rotWithShape="1">
          <a:blip r:embed="rId3">
            <a:alphaModFix/>
          </a:blip>
          <a:srcRect b="0" l="0" r="0" t="0"/>
          <a:stretch/>
        </p:blipFill>
        <p:spPr>
          <a:xfrm>
            <a:off x="621700" y="1651812"/>
            <a:ext cx="2062551" cy="2062531"/>
          </a:xfrm>
          <a:prstGeom prst="rect">
            <a:avLst/>
          </a:prstGeom>
          <a:noFill/>
          <a:ln>
            <a:noFill/>
          </a:ln>
        </p:spPr>
      </p:pic>
      <p:sp>
        <p:nvSpPr>
          <p:cNvPr id="117" name="Google Shape;117;p7"/>
          <p:cNvSpPr/>
          <p:nvPr/>
        </p:nvSpPr>
        <p:spPr>
          <a:xfrm>
            <a:off x="1201090" y="3661924"/>
            <a:ext cx="903900" cy="52500"/>
          </a:xfrm>
          <a:prstGeom prst="ellipse">
            <a:avLst/>
          </a:prstGeom>
          <a:solidFill>
            <a:srgbClr val="E691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
          <p:cNvSpPr/>
          <p:nvPr/>
        </p:nvSpPr>
        <p:spPr>
          <a:xfrm>
            <a:off x="3799300"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119" name="Google Shape;119;p7"/>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93A"/>
        </a:solidFill>
      </p:bgPr>
    </p:bg>
    <p:spTree>
      <p:nvGrpSpPr>
        <p:cNvPr id="123" name="Shape 123"/>
        <p:cNvGrpSpPr/>
        <p:nvPr/>
      </p:nvGrpSpPr>
      <p:grpSpPr>
        <a:xfrm>
          <a:off x="0" y="0"/>
          <a:ext cx="0" cy="0"/>
          <a:chOff x="0" y="0"/>
          <a:chExt cx="0" cy="0"/>
        </a:xfrm>
      </p:grpSpPr>
      <p:sp>
        <p:nvSpPr>
          <p:cNvPr id="124" name="Google Shape;124;p8"/>
          <p:cNvSpPr/>
          <p:nvPr/>
        </p:nvSpPr>
        <p:spPr>
          <a:xfrm flipH="1">
            <a:off x="-47728" y="-39000"/>
            <a:ext cx="3607378" cy="5238225"/>
          </a:xfrm>
          <a:custGeom>
            <a:rect b="b" l="l" r="r" t="t"/>
            <a:pathLst>
              <a:path extrusionOk="0" h="209529" w="118362">
                <a:moveTo>
                  <a:pt x="118362" y="0"/>
                </a:moveTo>
                <a:lnTo>
                  <a:pt x="0" y="0"/>
                </a:lnTo>
                <a:lnTo>
                  <a:pt x="39454" y="209529"/>
                </a:lnTo>
                <a:lnTo>
                  <a:pt x="118139" y="209529"/>
                </a:lnTo>
                <a:close/>
              </a:path>
            </a:pathLst>
          </a:custGeom>
          <a:solidFill>
            <a:srgbClr val="EA4335"/>
          </a:solidFill>
          <a:ln>
            <a:noFill/>
          </a:ln>
        </p:spPr>
      </p:sp>
      <p:sp>
        <p:nvSpPr>
          <p:cNvPr id="125" name="Google Shape;125;p8"/>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26" name="Google Shape;126;p8"/>
          <p:cNvSpPr/>
          <p:nvPr/>
        </p:nvSpPr>
        <p:spPr>
          <a:xfrm>
            <a:off x="3799300" y="1481225"/>
            <a:ext cx="4992900" cy="23103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FF493A"/>
              </a:buClr>
              <a:buSzPts val="2400"/>
              <a:buFont typeface="Comic Sans MS"/>
              <a:buAutoNum type="arabicPeriod" startAt="3"/>
            </a:pPr>
            <a:r>
              <a:rPr b="1" i="0" lang="en" sz="2400" u="none" cap="none" strike="noStrike">
                <a:solidFill>
                  <a:srgbClr val="414141"/>
                </a:solidFill>
                <a:latin typeface="Comic Sans MS"/>
                <a:ea typeface="Comic Sans MS"/>
                <a:cs typeface="Comic Sans MS"/>
                <a:sym typeface="Comic Sans MS"/>
              </a:rPr>
              <a:t>Lumen gets a random email from a friend - with a weird attachment called: </a:t>
            </a:r>
            <a:endParaRPr b="1" i="0" sz="2400" u="none" cap="none" strike="noStrike">
              <a:solidFill>
                <a:srgbClr val="414141"/>
              </a:solidFill>
              <a:latin typeface="Comic Sans MS"/>
              <a:ea typeface="Comic Sans MS"/>
              <a:cs typeface="Comic Sans MS"/>
              <a:sym typeface="Comic Sans MS"/>
            </a:endParaRPr>
          </a:p>
          <a:p>
            <a:pPr indent="0" lvl="0" marL="457200" marR="0" rtl="0" algn="l">
              <a:lnSpc>
                <a:spcPct val="115000"/>
              </a:lnSpc>
              <a:spcBef>
                <a:spcPts val="1200"/>
              </a:spcBef>
              <a:spcAft>
                <a:spcPts val="1200"/>
              </a:spcAft>
              <a:buClr>
                <a:srgbClr val="000000"/>
              </a:buClr>
              <a:buSzPts val="2400"/>
              <a:buFont typeface="Arial"/>
              <a:buNone/>
            </a:pPr>
            <a:r>
              <a:rPr b="1" i="0" lang="en" sz="2400" u="none" cap="none" strike="noStrike">
                <a:solidFill>
                  <a:srgbClr val="FF493A"/>
                </a:solidFill>
                <a:latin typeface="Comic Sans MS"/>
                <a:ea typeface="Comic Sans MS"/>
                <a:cs typeface="Comic Sans MS"/>
                <a:sym typeface="Comic Sans MS"/>
              </a:rPr>
              <a:t>‘You’ll NeVR believe tHiS!’ </a:t>
            </a:r>
            <a:endParaRPr b="1" i="0" sz="800" u="none" cap="none" strike="noStrike">
              <a:solidFill>
                <a:srgbClr val="FF493A"/>
              </a:solidFill>
              <a:latin typeface="Comic Sans MS"/>
              <a:ea typeface="Comic Sans MS"/>
              <a:cs typeface="Comic Sans MS"/>
              <a:sym typeface="Comic Sans MS"/>
            </a:endParaRPr>
          </a:p>
        </p:txBody>
      </p:sp>
      <p:sp>
        <p:nvSpPr>
          <p:cNvPr id="127" name="Google Shape;127;p8"/>
          <p:cNvSpPr txBox="1"/>
          <p:nvPr/>
        </p:nvSpPr>
        <p:spPr>
          <a:xfrm rot="-326139">
            <a:off x="170927" y="1271333"/>
            <a:ext cx="2961116" cy="52344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200" u="none" cap="none" strike="noStrike">
                <a:solidFill>
                  <a:srgbClr val="FFFFFF"/>
                </a:solidFill>
                <a:latin typeface="Comic Sans MS"/>
                <a:ea typeface="Comic Sans MS"/>
                <a:cs typeface="Comic Sans MS"/>
                <a:sym typeface="Comic Sans MS"/>
              </a:rPr>
              <a:t>Trust?</a:t>
            </a:r>
            <a:r>
              <a:rPr b="1" i="0" lang="en" sz="2200" u="none" cap="none" strike="noStrike">
                <a:solidFill>
                  <a:srgbClr val="D9D9D9"/>
                </a:solidFill>
                <a:latin typeface="Comic Sans MS"/>
                <a:ea typeface="Comic Sans MS"/>
                <a:cs typeface="Comic Sans MS"/>
                <a:sym typeface="Comic Sans MS"/>
              </a:rPr>
              <a:t> </a:t>
            </a:r>
            <a:r>
              <a:rPr b="1" i="0" lang="en" sz="2200" u="none" cap="none" strike="noStrike">
                <a:solidFill>
                  <a:srgbClr val="FBBC05"/>
                </a:solidFill>
                <a:latin typeface="Comic Sans MS"/>
                <a:ea typeface="Comic Sans MS"/>
                <a:cs typeface="Comic Sans MS"/>
                <a:sym typeface="Comic Sans MS"/>
              </a:rPr>
              <a:t>Don’t trust?</a:t>
            </a:r>
            <a:r>
              <a:rPr i="0" lang="en" sz="2200" u="none" cap="none" strike="noStrike">
                <a:solidFill>
                  <a:srgbClr val="FBBC05"/>
                </a:solidFill>
                <a:latin typeface="Comic Sans MS"/>
                <a:ea typeface="Comic Sans MS"/>
                <a:cs typeface="Comic Sans MS"/>
                <a:sym typeface="Comic Sans MS"/>
              </a:rPr>
              <a:t> </a:t>
            </a:r>
            <a:endParaRPr i="0" sz="2200" u="none" cap="none" strike="noStrike">
              <a:solidFill>
                <a:srgbClr val="FBBC05"/>
              </a:solidFill>
              <a:latin typeface="Comic Sans MS"/>
              <a:ea typeface="Comic Sans MS"/>
              <a:cs typeface="Comic Sans MS"/>
              <a:sym typeface="Comic Sans MS"/>
            </a:endParaRPr>
          </a:p>
        </p:txBody>
      </p:sp>
      <p:pic>
        <p:nvPicPr>
          <p:cNvPr id="128" name="Google Shape;128;p8"/>
          <p:cNvPicPr preferRelativeResize="0"/>
          <p:nvPr/>
        </p:nvPicPr>
        <p:blipFill rotWithShape="1">
          <a:blip r:embed="rId3">
            <a:alphaModFix/>
          </a:blip>
          <a:srcRect b="0" l="0" r="0" t="0"/>
          <a:stretch/>
        </p:blipFill>
        <p:spPr>
          <a:xfrm>
            <a:off x="621700" y="1651812"/>
            <a:ext cx="2062551" cy="2062531"/>
          </a:xfrm>
          <a:prstGeom prst="rect">
            <a:avLst/>
          </a:prstGeom>
          <a:noFill/>
          <a:ln>
            <a:noFill/>
          </a:ln>
        </p:spPr>
      </p:pic>
      <p:sp>
        <p:nvSpPr>
          <p:cNvPr id="129" name="Google Shape;129;p8"/>
          <p:cNvSpPr/>
          <p:nvPr/>
        </p:nvSpPr>
        <p:spPr>
          <a:xfrm>
            <a:off x="1201090" y="3661924"/>
            <a:ext cx="903900" cy="52500"/>
          </a:xfrm>
          <a:prstGeom prst="ellipse">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8"/>
          <p:cNvSpPr/>
          <p:nvPr/>
        </p:nvSpPr>
        <p:spPr>
          <a:xfrm>
            <a:off x="3799300" y="1059600"/>
            <a:ext cx="1724100" cy="296100"/>
          </a:xfrm>
          <a:prstGeom prst="roundRect">
            <a:avLst>
              <a:gd fmla="val 49993" name="adj"/>
            </a:avLst>
          </a:prstGeom>
          <a:solidFill>
            <a:srgbClr val="D13E30"/>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pic>
        <p:nvPicPr>
          <p:cNvPr id="131" name="Google Shape;131;p8"/>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A853"/>
        </a:solidFill>
      </p:bgPr>
    </p:bg>
    <p:spTree>
      <p:nvGrpSpPr>
        <p:cNvPr id="135" name="Shape 135"/>
        <p:cNvGrpSpPr/>
        <p:nvPr/>
      </p:nvGrpSpPr>
      <p:grpSpPr>
        <a:xfrm>
          <a:off x="0" y="0"/>
          <a:ext cx="0" cy="0"/>
          <a:chOff x="0" y="0"/>
          <a:chExt cx="0" cy="0"/>
        </a:xfrm>
      </p:grpSpPr>
      <p:sp>
        <p:nvSpPr>
          <p:cNvPr id="136" name="Google Shape;136;p9"/>
          <p:cNvSpPr/>
          <p:nvPr/>
        </p:nvSpPr>
        <p:spPr>
          <a:xfrm>
            <a:off x="4571998" y="-39000"/>
            <a:ext cx="4639494" cy="5238225"/>
          </a:xfrm>
          <a:custGeom>
            <a:rect b="b" l="l" r="r" t="t"/>
            <a:pathLst>
              <a:path extrusionOk="0" h="209529" w="118362">
                <a:moveTo>
                  <a:pt x="118362" y="0"/>
                </a:moveTo>
                <a:lnTo>
                  <a:pt x="0" y="0"/>
                </a:lnTo>
                <a:lnTo>
                  <a:pt x="39454" y="209529"/>
                </a:lnTo>
                <a:lnTo>
                  <a:pt x="118139" y="209529"/>
                </a:lnTo>
                <a:close/>
              </a:path>
            </a:pathLst>
          </a:custGeom>
          <a:solidFill>
            <a:srgbClr val="2C8F47"/>
          </a:solidFill>
          <a:ln>
            <a:noFill/>
          </a:ln>
        </p:spPr>
      </p:sp>
      <p:sp>
        <p:nvSpPr>
          <p:cNvPr id="137" name="Google Shape;137;p9"/>
          <p:cNvSpPr/>
          <p:nvPr/>
        </p:nvSpPr>
        <p:spPr>
          <a:xfrm>
            <a:off x="-47625" y="4262450"/>
            <a:ext cx="9244025" cy="928675"/>
          </a:xfrm>
          <a:custGeom>
            <a:rect b="b" l="l" r="r" t="t"/>
            <a:pathLst>
              <a:path extrusionOk="0" h="37147" w="369761">
                <a:moveTo>
                  <a:pt x="0" y="0"/>
                </a:moveTo>
                <a:lnTo>
                  <a:pt x="0" y="37147"/>
                </a:lnTo>
                <a:lnTo>
                  <a:pt x="369761" y="37147"/>
                </a:lnTo>
                <a:lnTo>
                  <a:pt x="369761" y="21907"/>
                </a:lnTo>
                <a:close/>
              </a:path>
            </a:pathLst>
          </a:custGeom>
          <a:solidFill>
            <a:srgbClr val="FFFFFF"/>
          </a:solidFill>
          <a:ln>
            <a:noFill/>
          </a:ln>
        </p:spPr>
      </p:sp>
      <p:sp>
        <p:nvSpPr>
          <p:cNvPr id="138" name="Google Shape;138;p9"/>
          <p:cNvSpPr/>
          <p:nvPr/>
        </p:nvSpPr>
        <p:spPr>
          <a:xfrm>
            <a:off x="462025" y="1497700"/>
            <a:ext cx="4110000" cy="21441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381000" lvl="0" marL="457200" marR="0" rtl="0" algn="l">
              <a:lnSpc>
                <a:spcPct val="115000"/>
              </a:lnSpc>
              <a:spcBef>
                <a:spcPts val="1200"/>
              </a:spcBef>
              <a:spcAft>
                <a:spcPts val="0"/>
              </a:spcAft>
              <a:buClr>
                <a:srgbClr val="34A853"/>
              </a:buClr>
              <a:buSzPts val="2400"/>
              <a:buFont typeface="Comic Sans MS"/>
              <a:buAutoNum type="arabicPeriod" startAt="4"/>
            </a:pPr>
            <a:r>
              <a:rPr b="1" i="0" lang="en" sz="2400" u="none" cap="none" strike="noStrike">
                <a:solidFill>
                  <a:srgbClr val="414141"/>
                </a:solidFill>
                <a:latin typeface="Comic Sans MS"/>
                <a:ea typeface="Comic Sans MS"/>
                <a:cs typeface="Comic Sans MS"/>
                <a:sym typeface="Comic Sans MS"/>
              </a:rPr>
              <a:t>Lumen visits a website that has a </a:t>
            </a:r>
            <a:r>
              <a:rPr b="1" i="0" lang="en" sz="2400" u="none" cap="none" strike="noStrike">
                <a:solidFill>
                  <a:srgbClr val="34A853"/>
                </a:solidFill>
                <a:latin typeface="Comic Sans MS"/>
                <a:ea typeface="Comic Sans MS"/>
                <a:cs typeface="Comic Sans MS"/>
                <a:sym typeface="Comic Sans MS"/>
              </a:rPr>
              <a:t>green padlock</a:t>
            </a:r>
            <a:r>
              <a:rPr b="1" i="0" lang="en" sz="2400" u="none" cap="none" strike="noStrike">
                <a:solidFill>
                  <a:srgbClr val="414141"/>
                </a:solidFill>
                <a:latin typeface="Comic Sans MS"/>
                <a:ea typeface="Comic Sans MS"/>
                <a:cs typeface="Comic Sans MS"/>
                <a:sym typeface="Comic Sans MS"/>
              </a:rPr>
              <a:t> next to the address bar.</a:t>
            </a:r>
            <a:endParaRPr b="1" i="0" sz="2100" u="none" cap="none" strike="noStrike">
              <a:solidFill>
                <a:srgbClr val="414141"/>
              </a:solidFill>
              <a:latin typeface="Comic Sans MS"/>
              <a:ea typeface="Comic Sans MS"/>
              <a:cs typeface="Comic Sans MS"/>
              <a:sym typeface="Comic Sans MS"/>
            </a:endParaRPr>
          </a:p>
        </p:txBody>
      </p:sp>
      <p:sp>
        <p:nvSpPr>
          <p:cNvPr id="139" name="Google Shape;139;p9"/>
          <p:cNvSpPr/>
          <p:nvPr/>
        </p:nvSpPr>
        <p:spPr>
          <a:xfrm>
            <a:off x="462025" y="1059600"/>
            <a:ext cx="1724100" cy="296100"/>
          </a:xfrm>
          <a:prstGeom prst="roundRect">
            <a:avLst>
              <a:gd fmla="val 49993" name="adj"/>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Comic Sans MS"/>
                <a:ea typeface="Comic Sans MS"/>
                <a:cs typeface="Comic Sans MS"/>
                <a:sym typeface="Comic Sans MS"/>
              </a:rPr>
              <a:t>Be a digital detective!</a:t>
            </a:r>
            <a:endParaRPr b="1" i="0" sz="1000" u="none" cap="none" strike="noStrike">
              <a:solidFill>
                <a:schemeClr val="lt1"/>
              </a:solidFill>
              <a:latin typeface="Comic Sans MS"/>
              <a:ea typeface="Comic Sans MS"/>
              <a:cs typeface="Comic Sans MS"/>
              <a:sym typeface="Comic Sans MS"/>
            </a:endParaRPr>
          </a:p>
        </p:txBody>
      </p:sp>
      <p:sp>
        <p:nvSpPr>
          <p:cNvPr id="140" name="Google Shape;140;p9"/>
          <p:cNvSpPr txBox="1"/>
          <p:nvPr/>
        </p:nvSpPr>
        <p:spPr>
          <a:xfrm rot="-326139">
            <a:off x="5732202" y="1351883"/>
            <a:ext cx="2961116" cy="52344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200" u="none" cap="none" strike="noStrike">
                <a:solidFill>
                  <a:srgbClr val="FFFFFF"/>
                </a:solidFill>
                <a:latin typeface="Comic Sans MS"/>
                <a:ea typeface="Comic Sans MS"/>
                <a:cs typeface="Comic Sans MS"/>
                <a:sym typeface="Comic Sans MS"/>
              </a:rPr>
              <a:t>Trust?</a:t>
            </a:r>
            <a:r>
              <a:rPr b="1" i="0" lang="en" sz="2200" u="none" cap="none" strike="noStrike">
                <a:solidFill>
                  <a:srgbClr val="D9D9D9"/>
                </a:solidFill>
                <a:latin typeface="Comic Sans MS"/>
                <a:ea typeface="Comic Sans MS"/>
                <a:cs typeface="Comic Sans MS"/>
                <a:sym typeface="Comic Sans MS"/>
              </a:rPr>
              <a:t> </a:t>
            </a:r>
            <a:r>
              <a:rPr b="1" i="0" lang="en" sz="2200" u="none" cap="none" strike="noStrike">
                <a:solidFill>
                  <a:srgbClr val="FBBC05"/>
                </a:solidFill>
                <a:latin typeface="Comic Sans MS"/>
                <a:ea typeface="Comic Sans MS"/>
                <a:cs typeface="Comic Sans MS"/>
                <a:sym typeface="Comic Sans MS"/>
              </a:rPr>
              <a:t>Don’t trust?</a:t>
            </a:r>
            <a:r>
              <a:rPr i="0" lang="en" sz="2200" u="none" cap="none" strike="noStrike">
                <a:solidFill>
                  <a:srgbClr val="FBBC05"/>
                </a:solidFill>
                <a:latin typeface="Comic Sans MS"/>
                <a:ea typeface="Comic Sans MS"/>
                <a:cs typeface="Comic Sans MS"/>
                <a:sym typeface="Comic Sans MS"/>
              </a:rPr>
              <a:t> </a:t>
            </a:r>
            <a:endParaRPr i="0" sz="2200" u="none" cap="none" strike="noStrike">
              <a:solidFill>
                <a:srgbClr val="FBBC05"/>
              </a:solidFill>
              <a:latin typeface="Comic Sans MS"/>
              <a:ea typeface="Comic Sans MS"/>
              <a:cs typeface="Comic Sans MS"/>
              <a:sym typeface="Comic Sans MS"/>
            </a:endParaRPr>
          </a:p>
        </p:txBody>
      </p:sp>
      <p:pic>
        <p:nvPicPr>
          <p:cNvPr id="141" name="Google Shape;141;p9"/>
          <p:cNvPicPr preferRelativeResize="0"/>
          <p:nvPr/>
        </p:nvPicPr>
        <p:blipFill rotWithShape="1">
          <a:blip r:embed="rId3">
            <a:alphaModFix/>
          </a:blip>
          <a:srcRect b="0" l="0" r="0" t="0"/>
          <a:stretch/>
        </p:blipFill>
        <p:spPr>
          <a:xfrm>
            <a:off x="6106775" y="1732362"/>
            <a:ext cx="2062551" cy="2062531"/>
          </a:xfrm>
          <a:prstGeom prst="rect">
            <a:avLst/>
          </a:prstGeom>
          <a:noFill/>
          <a:ln>
            <a:noFill/>
          </a:ln>
        </p:spPr>
      </p:pic>
      <p:sp>
        <p:nvSpPr>
          <p:cNvPr id="142" name="Google Shape;142;p9"/>
          <p:cNvSpPr/>
          <p:nvPr/>
        </p:nvSpPr>
        <p:spPr>
          <a:xfrm>
            <a:off x="6686165" y="3742474"/>
            <a:ext cx="903900" cy="52500"/>
          </a:xfrm>
          <a:prstGeom prst="ellipse">
            <a:avLst/>
          </a:prstGeom>
          <a:solidFill>
            <a:srgbClr val="2475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 name="Google Shape;143;p9"/>
          <p:cNvPicPr preferRelativeResize="0"/>
          <p:nvPr/>
        </p:nvPicPr>
        <p:blipFill rotWithShape="1">
          <a:blip r:embed="rId4">
            <a:alphaModFix/>
          </a:blip>
          <a:srcRect b="0" l="0" r="0" t="0"/>
          <a:stretch/>
        </p:blipFill>
        <p:spPr>
          <a:xfrm>
            <a:off x="303675" y="4628088"/>
            <a:ext cx="2268073" cy="299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