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83" r:id="rId4"/>
    <p:sldMasterId id="2147483684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5143500" cx="9144000"/>
  <p:notesSz cx="6858000" cy="9144000"/>
  <p:embeddedFontLst>
    <p:embeddedFont>
      <p:font typeface="Proxima Nova"/>
      <p:regular r:id="rId14"/>
      <p:bold r:id="rId15"/>
      <p:italic r:id="rId16"/>
      <p:boldItalic r:id="rId17"/>
    </p:embeddedFont>
    <p:embeddedFont>
      <p:font typeface="Proxima Nova Extrabold"/>
      <p:bold r:id="rId18"/>
    </p:embeddedFont>
    <p:embeddedFont>
      <p:font typeface="Proxima Nova Semibold"/>
      <p:regular r:id="rId19"/>
      <p:bold r:id="rId20"/>
      <p:boldItalic r:id="rId21"/>
    </p:embeddedFont>
    <p:embeddedFont>
      <p:font typeface="Helvetica Neue Light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roximaNovaSemibold-bold.fntdata"/><Relationship Id="rId22" Type="http://schemas.openxmlformats.org/officeDocument/2006/relationships/font" Target="fonts/HelveticaNeueLight-regular.fntdata"/><Relationship Id="rId21" Type="http://schemas.openxmlformats.org/officeDocument/2006/relationships/font" Target="fonts/ProximaNovaSemibold-boldItalic.fntdata"/><Relationship Id="rId24" Type="http://schemas.openxmlformats.org/officeDocument/2006/relationships/font" Target="fonts/HelveticaNeueLight-italic.fntdata"/><Relationship Id="rId23" Type="http://schemas.openxmlformats.org/officeDocument/2006/relationships/font" Target="fonts/HelveticaNeueLight-bold.fntdata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5" Type="http://schemas.openxmlformats.org/officeDocument/2006/relationships/font" Target="fonts/HelveticaNeueLight-bold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font" Target="fonts/ProximaNova-bold.fntdata"/><Relationship Id="rId14" Type="http://schemas.openxmlformats.org/officeDocument/2006/relationships/font" Target="fonts/ProximaNova-regular.fntdata"/><Relationship Id="rId17" Type="http://schemas.openxmlformats.org/officeDocument/2006/relationships/font" Target="fonts/ProximaNova-boldItalic.fntdata"/><Relationship Id="rId16" Type="http://schemas.openxmlformats.org/officeDocument/2006/relationships/font" Target="fonts/ProximaNova-italic.fntdata"/><Relationship Id="rId19" Type="http://schemas.openxmlformats.org/officeDocument/2006/relationships/font" Target="fonts/ProximaNovaSemibold-regular.fntdata"/><Relationship Id="rId18" Type="http://schemas.openxmlformats.org/officeDocument/2006/relationships/font" Target="fonts/ProximaNovaExtrabo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145f856198_0_1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1145f856198_0_1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145f856198_0_3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1145f856198_0_3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f3aeb4c7a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f3aeb4c7a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f3aee5e47e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f3aee5e47e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119149b6bb1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119149b6bb1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119884786d0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119884786d0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119a25197ac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g119a25197ac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12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4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8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5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12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12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12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1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12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12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12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12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12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12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12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12.png"/><Relationship Id="rId4" Type="http://schemas.openxmlformats.org/officeDocument/2006/relationships/image" Target="../media/image20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12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12.png"/><Relationship Id="rId4" Type="http://schemas.openxmlformats.org/officeDocument/2006/relationships/image" Target="../media/image20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12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12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12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4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6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8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Body 2">
  <p:cSld name="TITLE_AND_BODY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62650" y="579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 Semibold"/>
              <a:buNone/>
              <a:defRPr sz="3000">
                <a:solidFill>
                  <a:srgbClr val="37155C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62650" y="1311000"/>
            <a:ext cx="7603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002">
          <p15:clr>
            <a:srgbClr val="FA7B17"/>
          </p15:clr>
        </p15:guide>
        <p15:guide id="2" pos="300">
          <p15:clr>
            <a:srgbClr val="FA7B17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SLIDE (WHITE)" showMasterSp="0">
  <p:cSld name="TITLE_AND_BODY_1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/>
          <p:nvPr>
            <p:ph idx="12" type="sldNum"/>
          </p:nvPr>
        </p:nvSpPr>
        <p:spPr>
          <a:xfrm>
            <a:off x="4484637" y="4905375"/>
            <a:ext cx="170100" cy="1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9050" lIns="19050" spcFirstLastPara="1" rIns="19050" wrap="square" tIns="19050">
            <a:normAutofit lnSpcReduction="20000"/>
          </a:bodyPr>
          <a:lstStyle>
            <a:lvl1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sz="1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4"/>
          <p:cNvSpPr txBox="1"/>
          <p:nvPr>
            <p:ph type="title"/>
          </p:nvPr>
        </p:nvSpPr>
        <p:spPr>
          <a:xfrm>
            <a:off x="413522" y="815691"/>
            <a:ext cx="6164700" cy="74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body"/>
          </p:nvPr>
        </p:nvSpPr>
        <p:spPr>
          <a:xfrm>
            <a:off x="415603" y="1646653"/>
            <a:ext cx="6164700" cy="288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○"/>
              <a:defRPr>
                <a:solidFill>
                  <a:srgbClr val="222222"/>
                </a:solidFill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■"/>
              <a:defRPr>
                <a:solidFill>
                  <a:srgbClr val="222222"/>
                </a:solidFill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●"/>
              <a:defRPr>
                <a:solidFill>
                  <a:srgbClr val="222222"/>
                </a:solidFill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○"/>
              <a:defRPr>
                <a:solidFill>
                  <a:srgbClr val="222222"/>
                </a:solidFill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■"/>
              <a:defRPr>
                <a:solidFill>
                  <a:srgbClr val="222222"/>
                </a:solidFill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●"/>
              <a:defRPr>
                <a:solidFill>
                  <a:srgbClr val="222222"/>
                </a:solidFill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○"/>
              <a:defRPr>
                <a:solidFill>
                  <a:srgbClr val="222222"/>
                </a:solidFill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■"/>
              <a:defRPr>
                <a:solidFill>
                  <a:srgbClr val="222222"/>
                </a:solidFill>
              </a:defRPr>
            </a:lvl9pPr>
          </a:lstStyle>
          <a:p/>
        </p:txBody>
      </p:sp>
      <p:pic>
        <p:nvPicPr>
          <p:cNvPr descr="Parent Zone Logo (No strapline) RGB.png" id="59" name="Google Shape;5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9075" y="4833938"/>
            <a:ext cx="825042" cy="142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(Dark Purple)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6"/>
          <p:cNvSpPr txBox="1"/>
          <p:nvPr>
            <p:ph type="ctrTitle"/>
          </p:nvPr>
        </p:nvSpPr>
        <p:spPr>
          <a:xfrm>
            <a:off x="750752" y="886125"/>
            <a:ext cx="68904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roxima Nova"/>
              <a:buNone/>
              <a:defRPr b="1" sz="54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6" name="Google Shape;66;p16"/>
          <p:cNvSpPr txBox="1"/>
          <p:nvPr>
            <p:ph idx="1" type="subTitle"/>
          </p:nvPr>
        </p:nvSpPr>
        <p:spPr>
          <a:xfrm>
            <a:off x="750750" y="29104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F27F6"/>
              </a:buClr>
              <a:buSzPts val="1800"/>
              <a:buFont typeface="Proxima Nova"/>
              <a:buNone/>
              <a:defRPr b="1">
                <a:solidFill>
                  <a:srgbClr val="8F27F6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67" name="Google Shape;6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68" name="Google Shape;6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0100" y="4384625"/>
            <a:ext cx="1882975" cy="30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(Purple)">
  <p:cSld name="TITLE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7"/>
          <p:cNvSpPr txBox="1"/>
          <p:nvPr>
            <p:ph type="ctrTitle"/>
          </p:nvPr>
        </p:nvSpPr>
        <p:spPr>
          <a:xfrm>
            <a:off x="750752" y="886125"/>
            <a:ext cx="68904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roxima Nova"/>
              <a:buNone/>
              <a:defRPr b="1" sz="54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71" name="Google Shape;71;p17"/>
          <p:cNvSpPr txBox="1"/>
          <p:nvPr>
            <p:ph idx="1" type="subTitle"/>
          </p:nvPr>
        </p:nvSpPr>
        <p:spPr>
          <a:xfrm>
            <a:off x="750750" y="29104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800"/>
              <a:buFont typeface="Proxima Nova"/>
              <a:buNone/>
              <a:defRPr b="1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72" name="Google Shape;72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73" name="Google Shape;7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0100" y="4384166"/>
            <a:ext cx="1882975" cy="3050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Body 1" type="tx">
  <p:cSld name="TITLE_AND_BOD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title"/>
          </p:nvPr>
        </p:nvSpPr>
        <p:spPr>
          <a:xfrm>
            <a:off x="362650" y="579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 Semibold"/>
              <a:buNone/>
              <a:defRPr sz="3000">
                <a:solidFill>
                  <a:schemeClr val="lt1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" type="body"/>
          </p:nvPr>
        </p:nvSpPr>
        <p:spPr>
          <a:xfrm>
            <a:off x="362650" y="1311000"/>
            <a:ext cx="7603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Proxima Nova"/>
              <a:buChar char="●"/>
              <a:defRPr sz="15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7" name="Google Shape;77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78" name="Google Shape;7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002">
          <p15:clr>
            <a:srgbClr val="FA7B17"/>
          </p15:clr>
        </p15:guide>
        <p15:guide id="2" pos="300">
          <p15:clr>
            <a:srgbClr val="FA7B17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Body 2">
  <p:cSld name="TITLE_AND_BODY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9"/>
          <p:cNvSpPr txBox="1"/>
          <p:nvPr>
            <p:ph type="title"/>
          </p:nvPr>
        </p:nvSpPr>
        <p:spPr>
          <a:xfrm>
            <a:off x="362650" y="579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 Semibold"/>
              <a:buNone/>
              <a:defRPr sz="3000">
                <a:solidFill>
                  <a:srgbClr val="37155C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1" name="Google Shape;81;p19"/>
          <p:cNvSpPr txBox="1"/>
          <p:nvPr>
            <p:ph idx="1" type="body"/>
          </p:nvPr>
        </p:nvSpPr>
        <p:spPr>
          <a:xfrm>
            <a:off x="362650" y="1311000"/>
            <a:ext cx="7603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2" name="Google Shape;82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83" name="Google Shape;8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002">
          <p15:clr>
            <a:srgbClr val="FA7B17"/>
          </p15:clr>
        </p15:guide>
        <p15:guide id="2" pos="300">
          <p15:clr>
            <a:srgbClr val="FA7B17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1">
  <p:cSld name="TITLE_AND_BODY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0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37155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6" name="Google Shape;8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20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8" name="Google Shape;88;p20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9" name="Google Shape;8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90" name="Google Shape;9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2">
  <p:cSld name="TITLE_AND_BODY_1_2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1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8F27F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3" name="Google Shape;9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21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5" name="Google Shape;95;p21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96" name="Google Shape;96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97" name="Google Shape;97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3">
  <p:cSld name="TITLE_AND_BODY_1_2_1_3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2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7C00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0" name="Google Shape;100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22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2" name="Google Shape;102;p22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03" name="Google Shape;103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04" name="Google Shape;10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4">
  <p:cSld name="TITLE_AND_BODY_1_2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3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E10E5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7" name="Google Shape;107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23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9" name="Google Shape;109;p23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10" name="Google Shape;110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11" name="Google Shape;111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5">
  <p:cSld name="TITLE_AND_BODY_1_2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4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1A433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4" name="Google Shape;114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4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6" name="Google Shape;116;p24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17" name="Google Shape;117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18" name="Google Shape;118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6">
  <p:cSld name="TITLE_AND_BODY_1_2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5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50F2B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1" name="Google Shape;121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25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1A4332"/>
              </a:buClr>
              <a:buSzPts val="3000"/>
              <a:buFont typeface="Proxima Nova"/>
              <a:buNone/>
              <a:defRPr b="1" sz="3000">
                <a:solidFill>
                  <a:srgbClr val="1A433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23" name="Google Shape;123;p25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24" name="Google Shape;124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25" name="Google Shape;125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7">
  <p:cSld name="TITLE_AND_BODY_1_2_1_1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6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5F7DD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8" name="Google Shape;128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26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0" name="Google Shape;130;p26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31" name="Google Shape;131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32" name="Google Shape;132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Body 2-Col 1">
  <p:cSld name="TITLE_AND_BODY_1_2_1_1_1_2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27"/>
          <p:cNvSpPr txBox="1"/>
          <p:nvPr>
            <p:ph type="title"/>
          </p:nvPr>
        </p:nvSpPr>
        <p:spPr>
          <a:xfrm>
            <a:off x="7531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6" name="Google Shape;136;p27"/>
          <p:cNvSpPr txBox="1"/>
          <p:nvPr>
            <p:ph idx="1" type="body"/>
          </p:nvPr>
        </p:nvSpPr>
        <p:spPr>
          <a:xfrm>
            <a:off x="4084025" y="1493725"/>
            <a:ext cx="46893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Proxima Nova"/>
              <a:buChar char="●"/>
              <a:defRPr sz="15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37" name="Google Shape;137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38" name="Google Shape;138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Out Text 1">
  <p:cSld name="TITLE_AND_BODY_1_2_1_1_1_2_1_3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Google Shape;140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28"/>
          <p:cNvSpPr txBox="1"/>
          <p:nvPr>
            <p:ph type="title"/>
          </p:nvPr>
        </p:nvSpPr>
        <p:spPr>
          <a:xfrm>
            <a:off x="1681700" y="1860175"/>
            <a:ext cx="6222300" cy="156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Proxima Nova Extrabold"/>
              <a:buNone/>
              <a:defRPr sz="4800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42" name="Google Shape;142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43" name="Google Shape;143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Out Text 2">
  <p:cSld name="TITLE_AND_BODY_1_2_1_1_1_2_1_3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29"/>
          <p:cNvSpPr txBox="1"/>
          <p:nvPr>
            <p:ph type="title"/>
          </p:nvPr>
        </p:nvSpPr>
        <p:spPr>
          <a:xfrm>
            <a:off x="1681700" y="1860175"/>
            <a:ext cx="6222300" cy="156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Proxima Nova Extrabold"/>
              <a:buNone/>
              <a:defRPr sz="4800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47" name="Google Shape;147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48" name="Google Shape;148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685406" y="4686487"/>
            <a:ext cx="175925" cy="2236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Out Text 3">
  <p:cSld name="TITLE_AND_BODY_1_2_1_1_1_2_1_3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Google Shape;150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30"/>
          <p:cNvSpPr txBox="1"/>
          <p:nvPr>
            <p:ph type="title"/>
          </p:nvPr>
        </p:nvSpPr>
        <p:spPr>
          <a:xfrm>
            <a:off x="1681700" y="1860175"/>
            <a:ext cx="6222300" cy="156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4800"/>
              <a:buFont typeface="Proxima Nova Extrabold"/>
              <a:buNone/>
              <a:defRPr sz="4800">
                <a:solidFill>
                  <a:srgbClr val="37155C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2" name="Google Shape;152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53" name="Google Shape;153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Body 2-Col 2">
  <p:cSld name="TITLE_AND_BODY_1_2_1_1_1_2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31"/>
          <p:cNvSpPr txBox="1"/>
          <p:nvPr>
            <p:ph type="title"/>
          </p:nvPr>
        </p:nvSpPr>
        <p:spPr>
          <a:xfrm>
            <a:off x="7531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7" name="Google Shape;157;p31"/>
          <p:cNvSpPr txBox="1"/>
          <p:nvPr>
            <p:ph idx="1" type="body"/>
          </p:nvPr>
        </p:nvSpPr>
        <p:spPr>
          <a:xfrm>
            <a:off x="4084025" y="1493725"/>
            <a:ext cx="46893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Proxima Nova"/>
              <a:buChar char="●"/>
              <a:defRPr sz="15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58" name="Google Shape;158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59" name="Google Shape;159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685406" y="4686487"/>
            <a:ext cx="175925" cy="2236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Body 2-Col 3">
  <p:cSld name="TITLE_AND_BODY_1_2_1_1_1_2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Google Shape;161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32"/>
          <p:cNvSpPr txBox="1"/>
          <p:nvPr>
            <p:ph type="title"/>
          </p:nvPr>
        </p:nvSpPr>
        <p:spPr>
          <a:xfrm>
            <a:off x="7531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"/>
              <a:buNone/>
              <a:defRPr b="1" sz="30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9pPr>
          </a:lstStyle>
          <a:p/>
        </p:txBody>
      </p:sp>
      <p:sp>
        <p:nvSpPr>
          <p:cNvPr id="163" name="Google Shape;163;p32"/>
          <p:cNvSpPr txBox="1"/>
          <p:nvPr>
            <p:ph idx="1" type="body"/>
          </p:nvPr>
        </p:nvSpPr>
        <p:spPr>
          <a:xfrm>
            <a:off x="4084025" y="1493725"/>
            <a:ext cx="46893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64" name="Google Shape;164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65" name="Google Shape;165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8">
  <p:cSld name="TITLE_AND_BODY_1_2_1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3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86CFE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68" name="Google Shape;168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33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"/>
              <a:buNone/>
              <a:defRPr b="1" sz="30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70" name="Google Shape;170;p33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71" name="Google Shape;171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72" name="Google Shape;172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CUSTOM_4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Google Shape;174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Only 1">
  <p:cSld name="CUSTOM_4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Only 2">
  <p:cSld name="CUSTOM_4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Only 3">
  <p:cSld name="CUSTOM_4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3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24.xml"/><Relationship Id="rId22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23.xml"/><Relationship Id="rId21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25.xml"/><Relationship Id="rId23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32.xml"/><Relationship Id="rId6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31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2" name="Google Shape;6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3" name="Google Shape;63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www.parents.parentzone.org.uk/morearticles/digital-resilience-a-parents-guide" TargetMode="External"/><Relationship Id="rId4" Type="http://schemas.openxmlformats.org/officeDocument/2006/relationships/hyperlink" Target="https://parentzone.org.uk/tech-shock-parent-zone-podcast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8"/>
          <p:cNvSpPr txBox="1"/>
          <p:nvPr>
            <p:ph type="ctrTitle"/>
          </p:nvPr>
        </p:nvSpPr>
        <p:spPr>
          <a:xfrm>
            <a:off x="772675" y="794250"/>
            <a:ext cx="6849300" cy="2715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50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rPr>
              <a:t>Screen time</a:t>
            </a:r>
            <a:r>
              <a:rPr b="1" lang="en-GB" sz="4050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rPr>
              <a:t> - Parent Guide</a:t>
            </a:r>
            <a:endParaRPr b="1" sz="4050">
              <a:solidFill>
                <a:schemeClr val="lt2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lang="en-GB" sz="3000">
                <a:solidFill>
                  <a:srgbClr val="8F27F6"/>
                </a:solidFill>
                <a:latin typeface="Comic Sans MS"/>
                <a:ea typeface="Comic Sans MS"/>
                <a:cs typeface="Comic Sans MS"/>
                <a:sym typeface="Comic Sans MS"/>
              </a:rPr>
              <a:t>Exploring the issues of screen time and how to set boundaries</a:t>
            </a:r>
            <a:endParaRPr sz="3000">
              <a:solidFill>
                <a:srgbClr val="8F27F6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9"/>
          <p:cNvSpPr txBox="1"/>
          <p:nvPr>
            <p:ph type="title"/>
          </p:nvPr>
        </p:nvSpPr>
        <p:spPr>
          <a:xfrm>
            <a:off x="362650" y="283675"/>
            <a:ext cx="8520600" cy="12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What should I know about screen time?</a:t>
            </a:r>
            <a:endParaRPr sz="3650">
              <a:solidFill>
                <a:srgbClr val="37155C"/>
              </a:solidFill>
            </a:endParaRPr>
          </a:p>
        </p:txBody>
      </p:sp>
      <p:sp>
        <p:nvSpPr>
          <p:cNvPr id="188" name="Google Shape;188;p39"/>
          <p:cNvSpPr txBox="1"/>
          <p:nvPr>
            <p:ph idx="1" type="body"/>
          </p:nvPr>
        </p:nvSpPr>
        <p:spPr>
          <a:xfrm>
            <a:off x="362650" y="1832798"/>
            <a:ext cx="7603800" cy="27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Screen time is a widely discussed topic. Some claim too much screen time is bad for children, while others say the negative effects are exaggerated.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is not in doubt is that children are spending longer than ever looking at screens.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latin typeface="Comic Sans MS"/>
                <a:ea typeface="Comic Sans MS"/>
                <a:cs typeface="Comic Sans MS"/>
                <a:sym typeface="Comic Sans MS"/>
              </a:rPr>
              <a:t>Re</a:t>
            </a: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search has proven that screen time can have many benefits – when used in the right way.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40"/>
          <p:cNvSpPr txBox="1"/>
          <p:nvPr>
            <p:ph type="title"/>
          </p:nvPr>
        </p:nvSpPr>
        <p:spPr>
          <a:xfrm>
            <a:off x="362650" y="283675"/>
            <a:ext cx="8520600" cy="12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So how much is too much?</a:t>
            </a:r>
            <a:endParaRPr sz="3650">
              <a:solidFill>
                <a:srgbClr val="37155C"/>
              </a:solidFill>
            </a:endParaRPr>
          </a:p>
        </p:txBody>
      </p:sp>
      <p:sp>
        <p:nvSpPr>
          <p:cNvPr id="194" name="Google Shape;194;p40"/>
          <p:cNvSpPr txBox="1"/>
          <p:nvPr>
            <p:ph idx="1" type="body"/>
          </p:nvPr>
        </p:nvSpPr>
        <p:spPr>
          <a:xfrm>
            <a:off x="362650" y="1325303"/>
            <a:ext cx="7603800" cy="326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It is not really a question of ‘how much’. Not all screen time is equal.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your child does on their device is far more important than how long they spend doing it.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Digital technology offers ways to explore, create, keep in touch with family and friends, as well as being a vital source of education.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But it’s important to not to ignore the risks of being online.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Children could be exposed to risks such as misinformation, traumatic news and adult content. These can cause anxiety and confusion – as well as more serious harms.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41"/>
          <p:cNvSpPr txBox="1"/>
          <p:nvPr>
            <p:ph type="title"/>
          </p:nvPr>
        </p:nvSpPr>
        <p:spPr>
          <a:xfrm>
            <a:off x="362650" y="283675"/>
            <a:ext cx="8520600" cy="12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So how do I strike a balance?</a:t>
            </a:r>
            <a:endParaRPr sz="3650">
              <a:solidFill>
                <a:srgbClr val="37155C"/>
              </a:solidFill>
            </a:endParaRPr>
          </a:p>
        </p:txBody>
      </p:sp>
      <p:sp>
        <p:nvSpPr>
          <p:cNvPr id="200" name="Google Shape;200;p41"/>
          <p:cNvSpPr txBox="1"/>
          <p:nvPr>
            <p:ph idx="1" type="body"/>
          </p:nvPr>
        </p:nvSpPr>
        <p:spPr>
          <a:xfrm>
            <a:off x="362650" y="1190375"/>
            <a:ext cx="7603800" cy="339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It’s best to consider screen time based on the needs of your child – including their age.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Are they learning? Are they being creative? Are they socialising positively? Are they varying what they do? Do they seem happy? Are they getting enough sleep?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Children might need extra time on devices to complete school work – but may also need more time on screens to play and socialise, through social media or online games.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Downtime for your child is important, but you should also discuss taking breaks.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42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Do I have to set </a:t>
            </a: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rules</a:t>
            </a: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 and boundaries?</a:t>
            </a:r>
            <a:r>
              <a:rPr b="1" lang="en-GB" sz="365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b="1" sz="365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b="1" sz="365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06" name="Google Shape;206;p42"/>
          <p:cNvSpPr txBox="1"/>
          <p:nvPr>
            <p:ph idx="1" type="body"/>
          </p:nvPr>
        </p:nvSpPr>
        <p:spPr>
          <a:xfrm>
            <a:off x="362650" y="1828054"/>
            <a:ext cx="7603800" cy="355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It is always good to give children clear and consistent boundaries.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But it’s also important to help your child think independently about their screen time.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You may find your child is thoughtful about their own screen time habits when you discuss them.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Agreeing boundaries together will help develop their ability to self-moderate and know when it is time to switch off.</a:t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43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More info</a:t>
            </a:r>
            <a:r>
              <a:rPr b="1" lang="en-GB" sz="365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b="1" sz="365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b="1" sz="365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12" name="Google Shape;212;p43"/>
          <p:cNvSpPr txBox="1"/>
          <p:nvPr>
            <p:ph idx="1" type="body"/>
          </p:nvPr>
        </p:nvSpPr>
        <p:spPr>
          <a:xfrm>
            <a:off x="362650" y="1325849"/>
            <a:ext cx="7603800" cy="355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 u="sng">
                <a:solidFill>
                  <a:srgbClr val="8F27F6"/>
                </a:solidFill>
                <a:latin typeface="Comic Sans MS"/>
                <a:ea typeface="Comic Sans MS"/>
                <a:cs typeface="Comic Sans MS"/>
                <a:sym typeface="Comic Sans M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Read our guide to digital resilience and how to negotiate boundaries</a:t>
            </a:r>
            <a:endParaRPr sz="1800">
              <a:solidFill>
                <a:srgbClr val="8F27F6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 u="sng">
                <a:solidFill>
                  <a:srgbClr val="8F27F6"/>
                </a:solidFill>
                <a:latin typeface="Comic Sans MS"/>
                <a:ea typeface="Comic Sans MS"/>
                <a:cs typeface="Comic Sans MS"/>
                <a:sym typeface="Comic Sans M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Download and subscribe to the latest Tech Shock podcast</a:t>
            </a:r>
            <a:endParaRPr sz="1800">
              <a:solidFill>
                <a:srgbClr val="8F27F6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rgbClr val="8F27F6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